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256"/>
  </p:notesMasterIdLst>
  <p:sldIdLst>
    <p:sldId id="256" r:id="rId2"/>
    <p:sldId id="468" r:id="rId3"/>
    <p:sldId id="469" r:id="rId4"/>
    <p:sldId id="470" r:id="rId5"/>
    <p:sldId id="471" r:id="rId6"/>
    <p:sldId id="472" r:id="rId7"/>
    <p:sldId id="473" r:id="rId8"/>
    <p:sldId id="474" r:id="rId9"/>
    <p:sldId id="475" r:id="rId10"/>
    <p:sldId id="476" r:id="rId11"/>
    <p:sldId id="477" r:id="rId12"/>
    <p:sldId id="478" r:id="rId13"/>
    <p:sldId id="479" r:id="rId14"/>
    <p:sldId id="480" r:id="rId15"/>
    <p:sldId id="481" r:id="rId16"/>
    <p:sldId id="482" r:id="rId17"/>
    <p:sldId id="483" r:id="rId18"/>
    <p:sldId id="484" r:id="rId19"/>
    <p:sldId id="485" r:id="rId20"/>
    <p:sldId id="486" r:id="rId21"/>
    <p:sldId id="487" r:id="rId22"/>
    <p:sldId id="488" r:id="rId23"/>
    <p:sldId id="489" r:id="rId24"/>
    <p:sldId id="490" r:id="rId25"/>
    <p:sldId id="491" r:id="rId26"/>
    <p:sldId id="492" r:id="rId27"/>
    <p:sldId id="493" r:id="rId28"/>
    <p:sldId id="494" r:id="rId29"/>
    <p:sldId id="495" r:id="rId30"/>
    <p:sldId id="496" r:id="rId31"/>
    <p:sldId id="497" r:id="rId32"/>
    <p:sldId id="498" r:id="rId33"/>
    <p:sldId id="499" r:id="rId34"/>
    <p:sldId id="500" r:id="rId35"/>
    <p:sldId id="501" r:id="rId36"/>
    <p:sldId id="502" r:id="rId37"/>
    <p:sldId id="503" r:id="rId38"/>
    <p:sldId id="504" r:id="rId39"/>
    <p:sldId id="505" r:id="rId40"/>
    <p:sldId id="506" r:id="rId41"/>
    <p:sldId id="507" r:id="rId42"/>
    <p:sldId id="508" r:id="rId43"/>
    <p:sldId id="509" r:id="rId44"/>
    <p:sldId id="456" r:id="rId45"/>
    <p:sldId id="457" r:id="rId46"/>
    <p:sldId id="458" r:id="rId47"/>
    <p:sldId id="459" r:id="rId48"/>
    <p:sldId id="460" r:id="rId49"/>
    <p:sldId id="461" r:id="rId50"/>
    <p:sldId id="462" r:id="rId51"/>
    <p:sldId id="463" r:id="rId52"/>
    <p:sldId id="464" r:id="rId53"/>
    <p:sldId id="465" r:id="rId54"/>
    <p:sldId id="466" r:id="rId55"/>
    <p:sldId id="467" r:id="rId56"/>
    <p:sldId id="257" r:id="rId57"/>
    <p:sldId id="264" r:id="rId58"/>
    <p:sldId id="266" r:id="rId59"/>
    <p:sldId id="265" r:id="rId60"/>
    <p:sldId id="258" r:id="rId61"/>
    <p:sldId id="259" r:id="rId62"/>
    <p:sldId id="260" r:id="rId63"/>
    <p:sldId id="261" r:id="rId64"/>
    <p:sldId id="262" r:id="rId65"/>
    <p:sldId id="263" r:id="rId66"/>
    <p:sldId id="267" r:id="rId67"/>
    <p:sldId id="268" r:id="rId68"/>
    <p:sldId id="269" r:id="rId69"/>
    <p:sldId id="270" r:id="rId70"/>
    <p:sldId id="271" r:id="rId71"/>
    <p:sldId id="272" r:id="rId72"/>
    <p:sldId id="273" r:id="rId73"/>
    <p:sldId id="274" r:id="rId74"/>
    <p:sldId id="275" r:id="rId75"/>
    <p:sldId id="276" r:id="rId76"/>
    <p:sldId id="277" r:id="rId77"/>
    <p:sldId id="278" r:id="rId78"/>
    <p:sldId id="279" r:id="rId79"/>
    <p:sldId id="280" r:id="rId80"/>
    <p:sldId id="281" r:id="rId81"/>
    <p:sldId id="282" r:id="rId82"/>
    <p:sldId id="283" r:id="rId83"/>
    <p:sldId id="284" r:id="rId84"/>
    <p:sldId id="285" r:id="rId85"/>
    <p:sldId id="286" r:id="rId86"/>
    <p:sldId id="287" r:id="rId87"/>
    <p:sldId id="288" r:id="rId88"/>
    <p:sldId id="289" r:id="rId89"/>
    <p:sldId id="290" r:id="rId90"/>
    <p:sldId id="291" r:id="rId91"/>
    <p:sldId id="292" r:id="rId92"/>
    <p:sldId id="293" r:id="rId93"/>
    <p:sldId id="294" r:id="rId94"/>
    <p:sldId id="295" r:id="rId95"/>
    <p:sldId id="296" r:id="rId96"/>
    <p:sldId id="297" r:id="rId97"/>
    <p:sldId id="298" r:id="rId98"/>
    <p:sldId id="299" r:id="rId99"/>
    <p:sldId id="300" r:id="rId100"/>
    <p:sldId id="301" r:id="rId101"/>
    <p:sldId id="302" r:id="rId102"/>
    <p:sldId id="303" r:id="rId103"/>
    <p:sldId id="304" r:id="rId104"/>
    <p:sldId id="305" r:id="rId105"/>
    <p:sldId id="306" r:id="rId106"/>
    <p:sldId id="307" r:id="rId107"/>
    <p:sldId id="308" r:id="rId108"/>
    <p:sldId id="309" r:id="rId109"/>
    <p:sldId id="310" r:id="rId110"/>
    <p:sldId id="311" r:id="rId111"/>
    <p:sldId id="312" r:id="rId112"/>
    <p:sldId id="313" r:id="rId113"/>
    <p:sldId id="314" r:id="rId114"/>
    <p:sldId id="315" r:id="rId115"/>
    <p:sldId id="316" r:id="rId116"/>
    <p:sldId id="317" r:id="rId117"/>
    <p:sldId id="318" r:id="rId118"/>
    <p:sldId id="319" r:id="rId119"/>
    <p:sldId id="320" r:id="rId120"/>
    <p:sldId id="321" r:id="rId121"/>
    <p:sldId id="322" r:id="rId122"/>
    <p:sldId id="323" r:id="rId123"/>
    <p:sldId id="324" r:id="rId124"/>
    <p:sldId id="325" r:id="rId125"/>
    <p:sldId id="326" r:id="rId126"/>
    <p:sldId id="327" r:id="rId127"/>
    <p:sldId id="328" r:id="rId128"/>
    <p:sldId id="329" r:id="rId129"/>
    <p:sldId id="330" r:id="rId130"/>
    <p:sldId id="331" r:id="rId131"/>
    <p:sldId id="332" r:id="rId132"/>
    <p:sldId id="333" r:id="rId133"/>
    <p:sldId id="334" r:id="rId134"/>
    <p:sldId id="335" r:id="rId135"/>
    <p:sldId id="336" r:id="rId136"/>
    <p:sldId id="337" r:id="rId137"/>
    <p:sldId id="338" r:id="rId138"/>
    <p:sldId id="339" r:id="rId139"/>
    <p:sldId id="340" r:id="rId140"/>
    <p:sldId id="341" r:id="rId141"/>
    <p:sldId id="342" r:id="rId142"/>
    <p:sldId id="343" r:id="rId143"/>
    <p:sldId id="344" r:id="rId144"/>
    <p:sldId id="345" r:id="rId145"/>
    <p:sldId id="346" r:id="rId146"/>
    <p:sldId id="347" r:id="rId147"/>
    <p:sldId id="348" r:id="rId148"/>
    <p:sldId id="349" r:id="rId149"/>
    <p:sldId id="350" r:id="rId150"/>
    <p:sldId id="351" r:id="rId151"/>
    <p:sldId id="352" r:id="rId152"/>
    <p:sldId id="353" r:id="rId153"/>
    <p:sldId id="354" r:id="rId154"/>
    <p:sldId id="355" r:id="rId155"/>
    <p:sldId id="356" r:id="rId156"/>
    <p:sldId id="357" r:id="rId157"/>
    <p:sldId id="358" r:id="rId158"/>
    <p:sldId id="359" r:id="rId159"/>
    <p:sldId id="360" r:id="rId160"/>
    <p:sldId id="361" r:id="rId161"/>
    <p:sldId id="362" r:id="rId162"/>
    <p:sldId id="363" r:id="rId163"/>
    <p:sldId id="364" r:id="rId164"/>
    <p:sldId id="365" r:id="rId165"/>
    <p:sldId id="366" r:id="rId166"/>
    <p:sldId id="367" r:id="rId167"/>
    <p:sldId id="368" r:id="rId168"/>
    <p:sldId id="369" r:id="rId169"/>
    <p:sldId id="370" r:id="rId170"/>
    <p:sldId id="371" r:id="rId171"/>
    <p:sldId id="372" r:id="rId172"/>
    <p:sldId id="373" r:id="rId173"/>
    <p:sldId id="374" r:id="rId174"/>
    <p:sldId id="375" r:id="rId175"/>
    <p:sldId id="376" r:id="rId176"/>
    <p:sldId id="377" r:id="rId177"/>
    <p:sldId id="378" r:id="rId178"/>
    <p:sldId id="379" r:id="rId179"/>
    <p:sldId id="380" r:id="rId180"/>
    <p:sldId id="381" r:id="rId181"/>
    <p:sldId id="382" r:id="rId182"/>
    <p:sldId id="383" r:id="rId183"/>
    <p:sldId id="384" r:id="rId184"/>
    <p:sldId id="385" r:id="rId185"/>
    <p:sldId id="386" r:id="rId186"/>
    <p:sldId id="387" r:id="rId187"/>
    <p:sldId id="388" r:id="rId188"/>
    <p:sldId id="389" r:id="rId189"/>
    <p:sldId id="390" r:id="rId190"/>
    <p:sldId id="391" r:id="rId191"/>
    <p:sldId id="392" r:id="rId192"/>
    <p:sldId id="393" r:id="rId193"/>
    <p:sldId id="394" r:id="rId194"/>
    <p:sldId id="395" r:id="rId195"/>
    <p:sldId id="396" r:id="rId196"/>
    <p:sldId id="397" r:id="rId197"/>
    <p:sldId id="398" r:id="rId198"/>
    <p:sldId id="399" r:id="rId199"/>
    <p:sldId id="400" r:id="rId200"/>
    <p:sldId id="401" r:id="rId201"/>
    <p:sldId id="402" r:id="rId202"/>
    <p:sldId id="403" r:id="rId203"/>
    <p:sldId id="404" r:id="rId204"/>
    <p:sldId id="405" r:id="rId205"/>
    <p:sldId id="406" r:id="rId206"/>
    <p:sldId id="407" r:id="rId207"/>
    <p:sldId id="408" r:id="rId208"/>
    <p:sldId id="409" r:id="rId209"/>
    <p:sldId id="410" r:id="rId210"/>
    <p:sldId id="411" r:id="rId211"/>
    <p:sldId id="412" r:id="rId212"/>
    <p:sldId id="413" r:id="rId213"/>
    <p:sldId id="414" r:id="rId214"/>
    <p:sldId id="415" r:id="rId215"/>
    <p:sldId id="416" r:id="rId216"/>
    <p:sldId id="417" r:id="rId217"/>
    <p:sldId id="418" r:id="rId218"/>
    <p:sldId id="419" r:id="rId219"/>
    <p:sldId id="420" r:id="rId220"/>
    <p:sldId id="421" r:id="rId221"/>
    <p:sldId id="422" r:id="rId222"/>
    <p:sldId id="423" r:id="rId223"/>
    <p:sldId id="424" r:id="rId224"/>
    <p:sldId id="425" r:id="rId225"/>
    <p:sldId id="426" r:id="rId226"/>
    <p:sldId id="427" r:id="rId227"/>
    <p:sldId id="428" r:id="rId228"/>
    <p:sldId id="429" r:id="rId229"/>
    <p:sldId id="430" r:id="rId230"/>
    <p:sldId id="431" r:id="rId231"/>
    <p:sldId id="432" r:id="rId232"/>
    <p:sldId id="433" r:id="rId233"/>
    <p:sldId id="434" r:id="rId234"/>
    <p:sldId id="435" r:id="rId235"/>
    <p:sldId id="436" r:id="rId236"/>
    <p:sldId id="437" r:id="rId237"/>
    <p:sldId id="438" r:id="rId238"/>
    <p:sldId id="439" r:id="rId239"/>
    <p:sldId id="440" r:id="rId240"/>
    <p:sldId id="441" r:id="rId241"/>
    <p:sldId id="442" r:id="rId242"/>
    <p:sldId id="443" r:id="rId243"/>
    <p:sldId id="444" r:id="rId244"/>
    <p:sldId id="445" r:id="rId245"/>
    <p:sldId id="446" r:id="rId246"/>
    <p:sldId id="447" r:id="rId247"/>
    <p:sldId id="448" r:id="rId248"/>
    <p:sldId id="449" r:id="rId249"/>
    <p:sldId id="450" r:id="rId250"/>
    <p:sldId id="451" r:id="rId251"/>
    <p:sldId id="452" r:id="rId252"/>
    <p:sldId id="453" r:id="rId253"/>
    <p:sldId id="454" r:id="rId254"/>
    <p:sldId id="455" r:id="rId255"/>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10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559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PE"/>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D70447-DD9E-4F95-8492-FB0C61416E39}" type="datetimeFigureOut">
              <a:rPr lang="es-PE" smtClean="0"/>
              <a:t>11/11/2016</a:t>
            </a:fld>
            <a:endParaRPr lang="es-PE"/>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PE"/>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PE"/>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626BC0-8B23-4677-8F84-3084640FF449}" type="slidenum">
              <a:rPr lang="es-PE" smtClean="0"/>
              <a:t>‹Nº›</a:t>
            </a:fld>
            <a:endParaRPr lang="es-PE"/>
          </a:p>
        </p:txBody>
      </p:sp>
    </p:spTree>
    <p:extLst>
      <p:ext uri="{BB962C8B-B14F-4D97-AF65-F5344CB8AC3E}">
        <p14:creationId xmlns:p14="http://schemas.microsoft.com/office/powerpoint/2010/main" val="232278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10"/>
          </p:nvPr>
        </p:nvSpPr>
        <p:spPr/>
        <p:txBody>
          <a:bodyPr/>
          <a:lstStyle/>
          <a:p>
            <a:fld id="{04626BC0-8B23-4677-8F84-3084640FF449}" type="slidenum">
              <a:rPr lang="es-PE" smtClean="0"/>
              <a:t>1</a:t>
            </a:fld>
            <a:endParaRPr lang="es-PE"/>
          </a:p>
        </p:txBody>
      </p:sp>
    </p:spTree>
    <p:extLst>
      <p:ext uri="{BB962C8B-B14F-4D97-AF65-F5344CB8AC3E}">
        <p14:creationId xmlns:p14="http://schemas.microsoft.com/office/powerpoint/2010/main" val="1986866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ChangeArrowheads="1"/>
          </p:cNvSpPr>
          <p:nvPr/>
        </p:nvSpPr>
        <p:spPr bwMode="auto">
          <a:xfrm>
            <a:off x="3886360" y="8686800"/>
            <a:ext cx="2973242" cy="457200"/>
          </a:xfrm>
          <a:custGeom>
            <a:avLst/>
            <a:gdLst>
              <a:gd name="T0" fmla="*/ 1473120 w 21600"/>
              <a:gd name="T1" fmla="*/ 0 h 21600"/>
              <a:gd name="T2" fmla="*/ 2946239 w 21600"/>
              <a:gd name="T3" fmla="*/ 246780 h 21600"/>
              <a:gd name="T4" fmla="*/ 1473120 w 21600"/>
              <a:gd name="T5" fmla="*/ 493560 h 21600"/>
              <a:gd name="T6" fmla="*/ 0 w 21600"/>
              <a:gd name="T7" fmla="*/ 24678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nchor="b"/>
          <a:lstStyle/>
          <a:p>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fld id="{7F1DCCB5-DC90-418E-A040-18B419A1B647}" type="slidenum">
              <a:rPr lang="en-US" sz="1200">
                <a:solidFill>
                  <a:srgbClr val="000000"/>
                </a:solidFill>
                <a:ea typeface="Geneva"/>
                <a:cs typeface="Geneva"/>
              </a:rPr>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t>24</a:t>
            </a:fld>
            <a:endParaRPr lang="en-US" sz="1200">
              <a:solidFill>
                <a:srgbClr val="000000"/>
              </a:solidFill>
              <a:ea typeface="Geneva"/>
              <a:cs typeface="Geneva"/>
            </a:endParaRPr>
          </a:p>
        </p:txBody>
      </p:sp>
      <p:sp>
        <p:nvSpPr>
          <p:cNvPr id="3" name="2 Marcador de imagen de diapositiva"/>
          <p:cNvSpPr>
            <a:spLocks noGrp="1" noRot="1" noChangeAspect="1" noResize="1"/>
          </p:cNvSpPr>
          <p:nvPr>
            <p:ph type="sldImg"/>
          </p:nvPr>
        </p:nvSpPr>
        <p:spPr>
          <a:solidFill>
            <a:schemeClr val="accent1"/>
          </a:solidFill>
          <a:ln w="25400">
            <a:solidFill>
              <a:schemeClr val="accent1">
                <a:shade val="50000"/>
              </a:schemeClr>
            </a:solidFill>
          </a:ln>
        </p:spPr>
      </p:sp>
      <p:sp>
        <p:nvSpPr>
          <p:cNvPr id="20484" name="3 Marcador de notas"/>
          <p:cNvSpPr txBox="1">
            <a:spLocks noGrp="1"/>
          </p:cNvSpPr>
          <p:nvPr>
            <p:ph type="body" sz="quarter" idx="1"/>
          </p:nvPr>
        </p:nvSpPr>
        <p:spPr>
          <a:xfrm>
            <a:off x="685800" y="4343400"/>
            <a:ext cx="5486400" cy="276999"/>
          </a:xfrm>
          <a:ln/>
        </p:spPr>
        <p:txBody>
          <a:bodyPr lIns="91440" tIns="45720" rIns="91440" bIns="45720">
            <a:spAutoFit/>
          </a:bodyPr>
          <a:lstStyle/>
          <a:p>
            <a:pPr eaLnBrk="1"/>
            <a:endParaRPr smtClean="0">
              <a:latin typeface="Arial" pitchFamily="34" charset="0"/>
            </a:endParaRPr>
          </a:p>
        </p:txBody>
      </p:sp>
    </p:spTree>
    <p:extLst>
      <p:ext uri="{BB962C8B-B14F-4D97-AF65-F5344CB8AC3E}">
        <p14:creationId xmlns:p14="http://schemas.microsoft.com/office/powerpoint/2010/main" val="7742874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450B3925-8CA3-41FD-8F6F-16067487E0BA}" type="slidenum">
              <a:rPr lang="es-ES_tradnl" altLang="es-ES" sz="1200">
                <a:latin typeface="Tahoma" panose="020B0604030504040204" pitchFamily="34" charset="0"/>
              </a:rPr>
              <a:pPr/>
              <a:t>142</a:t>
            </a:fld>
            <a:endParaRPr lang="es-ES_tradnl" altLang="es-ES" sz="1200">
              <a:latin typeface="Tahoma" panose="020B0604030504040204" pitchFamily="34"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47153893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18950930-1164-4DB4-A347-D461B40AEB97}" type="slidenum">
              <a:rPr lang="es-ES_tradnl" altLang="es-ES" sz="1200">
                <a:latin typeface="Tahoma" panose="020B0604030504040204" pitchFamily="34" charset="0"/>
              </a:rPr>
              <a:pPr/>
              <a:t>143</a:t>
            </a:fld>
            <a:endParaRPr lang="es-ES_tradnl" altLang="es-ES" sz="1200">
              <a:latin typeface="Tahoma" panose="020B0604030504040204" pitchFamily="34"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7625587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D86F6054-0B84-4A5D-83A8-31800C1F42A6}" type="slidenum">
              <a:rPr lang="es-ES_tradnl" altLang="es-ES" sz="1200">
                <a:latin typeface="Tahoma" panose="020B0604030504040204" pitchFamily="34" charset="0"/>
              </a:rPr>
              <a:pPr/>
              <a:t>144</a:t>
            </a:fld>
            <a:endParaRPr lang="es-ES_tradnl" altLang="es-ES" sz="1200">
              <a:latin typeface="Tahoma" panose="020B0604030504040204" pitchFamily="3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5132010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86E80C32-2A87-41FB-83D1-DAB14E62E77E}" type="slidenum">
              <a:rPr lang="es-ES_tradnl" altLang="es-ES" sz="1200">
                <a:latin typeface="Tahoma" panose="020B0604030504040204" pitchFamily="34" charset="0"/>
              </a:rPr>
              <a:pPr/>
              <a:t>145</a:t>
            </a:fld>
            <a:endParaRPr lang="es-ES_tradnl" altLang="es-ES" sz="1200">
              <a:latin typeface="Tahoma" panose="020B0604030504040204" pitchFamily="34"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64593342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8BD55924-D318-4A5F-B854-0783AA056F69}" type="slidenum">
              <a:rPr lang="es-ES_tradnl" altLang="es-ES" sz="1200">
                <a:latin typeface="Tahoma" panose="020B0604030504040204" pitchFamily="34" charset="0"/>
              </a:rPr>
              <a:pPr/>
              <a:t>146</a:t>
            </a:fld>
            <a:endParaRPr lang="es-ES_tradnl" altLang="es-ES" sz="1200">
              <a:latin typeface="Tahoma" panose="020B0604030504040204" pitchFamily="3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0669806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86C42F83-53D2-4E96-A841-A5AA5D1504A8}" type="slidenum">
              <a:rPr lang="es-ES_tradnl" altLang="es-ES" sz="1200">
                <a:latin typeface="Tahoma" panose="020B0604030504040204" pitchFamily="34" charset="0"/>
              </a:rPr>
              <a:pPr/>
              <a:t>147</a:t>
            </a:fld>
            <a:endParaRPr lang="es-ES_tradnl" altLang="es-ES" sz="1200">
              <a:latin typeface="Tahoma" panose="020B0604030504040204" pitchFamily="34"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5464393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C0B53ADB-F0DE-46A2-B617-A033A6B3E144}" type="slidenum">
              <a:rPr lang="es-ES_tradnl" altLang="es-ES" sz="1200">
                <a:latin typeface="Tahoma" panose="020B0604030504040204" pitchFamily="34" charset="0"/>
              </a:rPr>
              <a:pPr/>
              <a:t>148</a:t>
            </a:fld>
            <a:endParaRPr lang="es-ES_tradnl" altLang="es-ES" sz="1200">
              <a:latin typeface="Tahoma" panose="020B0604030504040204" pitchFamily="34"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7067407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530CDC5C-FFBB-44E1-9C50-FD624B4E221B}" type="slidenum">
              <a:rPr lang="es-ES_tradnl" altLang="es-ES" sz="1200">
                <a:latin typeface="Tahoma" panose="020B0604030504040204" pitchFamily="34" charset="0"/>
              </a:rPr>
              <a:pPr/>
              <a:t>149</a:t>
            </a:fld>
            <a:endParaRPr lang="es-ES_tradnl" altLang="es-ES" sz="1200">
              <a:latin typeface="Tahoma" panose="020B0604030504040204"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6253990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C81EE2F5-11A3-4634-A606-64410EC56A21}" type="slidenum">
              <a:rPr lang="es-ES_tradnl" altLang="es-ES" sz="1200">
                <a:latin typeface="Tahoma" panose="020B0604030504040204" pitchFamily="34" charset="0"/>
              </a:rPr>
              <a:pPr/>
              <a:t>150</a:t>
            </a:fld>
            <a:endParaRPr lang="es-ES_tradnl" altLang="es-ES" sz="1200">
              <a:latin typeface="Tahoma" panose="020B0604030504040204" pitchFamily="34"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5698324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9AAA57D5-DD81-4402-A68F-AFD79AB354A7}" type="slidenum">
              <a:rPr lang="es-ES_tradnl" altLang="es-ES" sz="1200">
                <a:latin typeface="Tahoma" panose="020B0604030504040204" pitchFamily="34" charset="0"/>
              </a:rPr>
              <a:pPr/>
              <a:t>151</a:t>
            </a:fld>
            <a:endParaRPr lang="es-ES_tradnl" altLang="es-ES" sz="1200">
              <a:latin typeface="Tahoma" panose="020B0604030504040204" pitchFamily="34"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127766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ChangeArrowheads="1"/>
          </p:cNvSpPr>
          <p:nvPr/>
        </p:nvSpPr>
        <p:spPr bwMode="auto">
          <a:xfrm>
            <a:off x="3886360" y="8686800"/>
            <a:ext cx="2973242" cy="457200"/>
          </a:xfrm>
          <a:custGeom>
            <a:avLst/>
            <a:gdLst>
              <a:gd name="T0" fmla="*/ 1473120 w 21600"/>
              <a:gd name="T1" fmla="*/ 0 h 21600"/>
              <a:gd name="T2" fmla="*/ 2946239 w 21600"/>
              <a:gd name="T3" fmla="*/ 246780 h 21600"/>
              <a:gd name="T4" fmla="*/ 1473120 w 21600"/>
              <a:gd name="T5" fmla="*/ 493560 h 21600"/>
              <a:gd name="T6" fmla="*/ 0 w 21600"/>
              <a:gd name="T7" fmla="*/ 24678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nchor="b"/>
          <a:lstStyle/>
          <a:p>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fld id="{45578882-479A-4D80-8A9B-5F61EC84C705}" type="slidenum">
              <a:rPr lang="en-US" sz="1200">
                <a:solidFill>
                  <a:srgbClr val="000000"/>
                </a:solidFill>
                <a:ea typeface="Geneva"/>
                <a:cs typeface="Geneva"/>
              </a:rPr>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t>25</a:t>
            </a:fld>
            <a:endParaRPr lang="en-US" sz="1200">
              <a:solidFill>
                <a:srgbClr val="000000"/>
              </a:solidFill>
              <a:ea typeface="Geneva"/>
              <a:cs typeface="Geneva"/>
            </a:endParaRPr>
          </a:p>
        </p:txBody>
      </p:sp>
      <p:sp>
        <p:nvSpPr>
          <p:cNvPr id="3" name="2 Marcador de imagen de diapositiva"/>
          <p:cNvSpPr>
            <a:spLocks noGrp="1" noRot="1" noChangeAspect="1" noResize="1"/>
          </p:cNvSpPr>
          <p:nvPr>
            <p:ph type="sldImg"/>
          </p:nvPr>
        </p:nvSpPr>
        <p:spPr>
          <a:solidFill>
            <a:schemeClr val="accent1"/>
          </a:solidFill>
          <a:ln w="25400">
            <a:solidFill>
              <a:schemeClr val="accent1">
                <a:shade val="50000"/>
              </a:schemeClr>
            </a:solidFill>
          </a:ln>
        </p:spPr>
      </p:sp>
      <p:sp>
        <p:nvSpPr>
          <p:cNvPr id="21508" name="3 Marcador de notas"/>
          <p:cNvSpPr txBox="1">
            <a:spLocks noGrp="1"/>
          </p:cNvSpPr>
          <p:nvPr>
            <p:ph type="body" sz="quarter" idx="1"/>
          </p:nvPr>
        </p:nvSpPr>
        <p:spPr>
          <a:xfrm>
            <a:off x="685800" y="4343400"/>
            <a:ext cx="5486400" cy="276999"/>
          </a:xfrm>
          <a:ln/>
        </p:spPr>
        <p:txBody>
          <a:bodyPr lIns="91440" tIns="45720" rIns="91440" bIns="45720">
            <a:spAutoFit/>
          </a:bodyPr>
          <a:lstStyle/>
          <a:p>
            <a:pPr eaLnBrk="1"/>
            <a:endParaRPr smtClean="0">
              <a:latin typeface="Arial" pitchFamily="34" charset="0"/>
            </a:endParaRPr>
          </a:p>
        </p:txBody>
      </p:sp>
    </p:spTree>
    <p:extLst>
      <p:ext uri="{BB962C8B-B14F-4D97-AF65-F5344CB8AC3E}">
        <p14:creationId xmlns:p14="http://schemas.microsoft.com/office/powerpoint/2010/main" val="19325262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E0A4C4F2-8DF9-455C-96A7-43EDB1D7306A}" type="slidenum">
              <a:rPr lang="es-ES_tradnl" altLang="es-ES" sz="1200">
                <a:latin typeface="Tahoma" panose="020B0604030504040204" pitchFamily="34" charset="0"/>
              </a:rPr>
              <a:pPr/>
              <a:t>152</a:t>
            </a:fld>
            <a:endParaRPr lang="es-ES_tradnl" altLang="es-ES" sz="1200">
              <a:latin typeface="Tahoma" panose="020B0604030504040204" pitchFamily="34"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522935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0D9ABA55-FB60-437F-9C43-8C947C16A89C}" type="slidenum">
              <a:rPr lang="es-ES_tradnl" altLang="es-ES" sz="1200">
                <a:latin typeface="Tahoma" panose="020B0604030504040204" pitchFamily="34" charset="0"/>
              </a:rPr>
              <a:pPr/>
              <a:t>153</a:t>
            </a:fld>
            <a:endParaRPr lang="es-ES_tradnl" altLang="es-ES" sz="1200">
              <a:latin typeface="Tahoma" panose="020B0604030504040204" pitchFamily="34"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9580021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2AC05D95-0F5E-453B-B3B9-4B46F77C228F}" type="slidenum">
              <a:rPr lang="es-ES_tradnl" altLang="es-ES" sz="1200">
                <a:latin typeface="Tahoma" panose="020B0604030504040204" pitchFamily="34" charset="0"/>
              </a:rPr>
              <a:pPr/>
              <a:t>154</a:t>
            </a:fld>
            <a:endParaRPr lang="es-ES_tradnl" altLang="es-ES" sz="1200">
              <a:latin typeface="Tahoma" panose="020B0604030504040204" pitchFamily="34"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8430866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D5B45D4D-3BA7-4DE2-9DB8-943D1358256C}" type="slidenum">
              <a:rPr lang="es-ES_tradnl" altLang="es-ES" sz="1200">
                <a:latin typeface="Tahoma" panose="020B0604030504040204" pitchFamily="34" charset="0"/>
              </a:rPr>
              <a:pPr/>
              <a:t>155</a:t>
            </a:fld>
            <a:endParaRPr lang="es-ES_tradnl" altLang="es-ES" sz="1200">
              <a:latin typeface="Tahoma" panose="020B0604030504040204" pitchFamily="34"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34522029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3C83B594-7418-4956-BC23-5E269BE624BB}" type="slidenum">
              <a:rPr lang="es-ES_tradnl" altLang="es-ES" sz="1200">
                <a:latin typeface="Tahoma" panose="020B0604030504040204" pitchFamily="34" charset="0"/>
              </a:rPr>
              <a:pPr/>
              <a:t>156</a:t>
            </a:fld>
            <a:endParaRPr lang="es-ES_tradnl" altLang="es-ES" sz="1200">
              <a:latin typeface="Tahoma" panose="020B0604030504040204"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1720973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79E12126-1A3B-46E1-AE8A-13429AE0F10A}" type="slidenum">
              <a:rPr lang="es-ES_tradnl" altLang="es-ES" sz="1200">
                <a:latin typeface="Tahoma" panose="020B0604030504040204" pitchFamily="34" charset="0"/>
              </a:rPr>
              <a:pPr/>
              <a:t>157</a:t>
            </a:fld>
            <a:endParaRPr lang="es-ES_tradnl" altLang="es-ES" sz="1200">
              <a:latin typeface="Tahoma" panose="020B0604030504040204" pitchFamily="3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8925482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9380FBE2-92CE-476C-A647-059231594A67}" type="slidenum">
              <a:rPr lang="es-ES_tradnl" altLang="es-ES" sz="1200">
                <a:latin typeface="Tahoma" panose="020B0604030504040204" pitchFamily="34" charset="0"/>
              </a:rPr>
              <a:pPr/>
              <a:t>158</a:t>
            </a:fld>
            <a:endParaRPr lang="es-ES_tradnl" altLang="es-ES" sz="1200">
              <a:latin typeface="Tahoma" panose="020B0604030504040204" pitchFamily="34"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7671566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8C6C8E3B-4203-4741-902E-306FF596D307}" type="slidenum">
              <a:rPr lang="es-ES_tradnl" altLang="es-ES" sz="1200">
                <a:latin typeface="Tahoma" panose="020B0604030504040204" pitchFamily="34" charset="0"/>
              </a:rPr>
              <a:pPr/>
              <a:t>159</a:t>
            </a:fld>
            <a:endParaRPr lang="es-ES_tradnl" altLang="es-ES" sz="1200">
              <a:latin typeface="Tahoma" panose="020B0604030504040204" pitchFamily="3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1894434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A17AE347-6CCF-48E5-BDD4-CE118A608716}" type="slidenum">
              <a:rPr lang="es-ES_tradnl" altLang="es-ES" sz="1200">
                <a:latin typeface="Tahoma" panose="020B0604030504040204" pitchFamily="34" charset="0"/>
              </a:rPr>
              <a:pPr/>
              <a:t>160</a:t>
            </a:fld>
            <a:endParaRPr lang="es-ES_tradnl" altLang="es-ES" sz="1200">
              <a:latin typeface="Tahoma" panose="020B0604030504040204" pitchFamily="34"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8888603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E24AEDE7-2729-44C8-B130-66E69C4FA3F1}" type="slidenum">
              <a:rPr lang="es-ES_tradnl" altLang="es-ES" sz="1200">
                <a:latin typeface="Tahoma" panose="020B0604030504040204" pitchFamily="34" charset="0"/>
              </a:rPr>
              <a:pPr/>
              <a:t>161</a:t>
            </a:fld>
            <a:endParaRPr lang="es-ES_tradnl" altLang="es-ES" sz="1200">
              <a:latin typeface="Tahoma" panose="020B0604030504040204" pitchFamily="34"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393375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ChangeArrowheads="1"/>
          </p:cNvSpPr>
          <p:nvPr/>
        </p:nvSpPr>
        <p:spPr bwMode="auto">
          <a:xfrm>
            <a:off x="3886360" y="8686800"/>
            <a:ext cx="2973242" cy="457200"/>
          </a:xfrm>
          <a:custGeom>
            <a:avLst/>
            <a:gdLst>
              <a:gd name="T0" fmla="*/ 1473120 w 21600"/>
              <a:gd name="T1" fmla="*/ 0 h 21600"/>
              <a:gd name="T2" fmla="*/ 2946239 w 21600"/>
              <a:gd name="T3" fmla="*/ 246780 h 21600"/>
              <a:gd name="T4" fmla="*/ 1473120 w 21600"/>
              <a:gd name="T5" fmla="*/ 493560 h 21600"/>
              <a:gd name="T6" fmla="*/ 0 w 21600"/>
              <a:gd name="T7" fmla="*/ 24678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nchor="b"/>
          <a:lstStyle/>
          <a:p>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fld id="{5D010E39-6451-43E9-8F1B-C2638CB3AE08}" type="slidenum">
              <a:rPr lang="en-US" sz="1200">
                <a:solidFill>
                  <a:srgbClr val="000000"/>
                </a:solidFill>
                <a:ea typeface="Geneva"/>
                <a:cs typeface="Geneva"/>
              </a:rPr>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t>26</a:t>
            </a:fld>
            <a:endParaRPr lang="en-US" sz="1200">
              <a:solidFill>
                <a:srgbClr val="000000"/>
              </a:solidFill>
              <a:ea typeface="Geneva"/>
              <a:cs typeface="Geneva"/>
            </a:endParaRPr>
          </a:p>
        </p:txBody>
      </p:sp>
      <p:sp>
        <p:nvSpPr>
          <p:cNvPr id="3" name="2 Marcador de imagen de diapositiva"/>
          <p:cNvSpPr>
            <a:spLocks noGrp="1" noRot="1" noChangeAspect="1" noResize="1"/>
          </p:cNvSpPr>
          <p:nvPr>
            <p:ph type="sldImg"/>
          </p:nvPr>
        </p:nvSpPr>
        <p:spPr>
          <a:solidFill>
            <a:schemeClr val="accent1"/>
          </a:solidFill>
          <a:ln w="25400">
            <a:solidFill>
              <a:schemeClr val="accent1">
                <a:shade val="50000"/>
              </a:schemeClr>
            </a:solidFill>
          </a:ln>
        </p:spPr>
      </p:sp>
      <p:sp>
        <p:nvSpPr>
          <p:cNvPr id="22532" name="3 Marcador de notas"/>
          <p:cNvSpPr txBox="1">
            <a:spLocks noGrp="1"/>
          </p:cNvSpPr>
          <p:nvPr>
            <p:ph type="body" sz="quarter" idx="1"/>
          </p:nvPr>
        </p:nvSpPr>
        <p:spPr>
          <a:xfrm>
            <a:off x="685800" y="4343400"/>
            <a:ext cx="5486400" cy="276999"/>
          </a:xfrm>
          <a:ln/>
        </p:spPr>
        <p:txBody>
          <a:bodyPr lIns="91440" tIns="45720" rIns="91440" bIns="45720">
            <a:spAutoFit/>
          </a:bodyPr>
          <a:lstStyle/>
          <a:p>
            <a:pPr eaLnBrk="1"/>
            <a:endParaRPr smtClean="0">
              <a:latin typeface="Arial" pitchFamily="34" charset="0"/>
            </a:endParaRPr>
          </a:p>
        </p:txBody>
      </p:sp>
    </p:spTree>
    <p:extLst>
      <p:ext uri="{BB962C8B-B14F-4D97-AF65-F5344CB8AC3E}">
        <p14:creationId xmlns:p14="http://schemas.microsoft.com/office/powerpoint/2010/main" val="223299384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8D8A21C6-CD9E-4122-A013-896CB21BD8F8}" type="slidenum">
              <a:rPr lang="es-ES_tradnl" altLang="es-ES" sz="1200">
                <a:latin typeface="Tahoma" panose="020B0604030504040204" pitchFamily="34" charset="0"/>
              </a:rPr>
              <a:pPr/>
              <a:t>162</a:t>
            </a:fld>
            <a:endParaRPr lang="es-ES_tradnl" altLang="es-ES" sz="1200">
              <a:latin typeface="Tahoma" panose="020B0604030504040204" pitchFamily="3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4013472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640A033F-A989-45EF-9832-873512FA45CC}" type="slidenum">
              <a:rPr lang="es-ES_tradnl" altLang="es-ES" sz="1200">
                <a:latin typeface="Tahoma" panose="020B0604030504040204" pitchFamily="34" charset="0"/>
              </a:rPr>
              <a:pPr/>
              <a:t>163</a:t>
            </a:fld>
            <a:endParaRPr lang="es-ES_tradnl" altLang="es-ES" sz="1200">
              <a:latin typeface="Tahoma" panose="020B0604030504040204"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9131163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14D2BC27-5CC7-4B63-9850-151D387281FF}" type="slidenum">
              <a:rPr lang="es-ES_tradnl" altLang="es-ES" sz="1200">
                <a:latin typeface="Tahoma" panose="020B0604030504040204" pitchFamily="34" charset="0"/>
              </a:rPr>
              <a:pPr/>
              <a:t>164</a:t>
            </a:fld>
            <a:endParaRPr lang="es-ES_tradnl" altLang="es-ES" sz="1200">
              <a:latin typeface="Tahoma" panose="020B0604030504040204"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9096308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E78A3C51-B9CC-4733-A70D-00FD4B0C474F}" type="slidenum">
              <a:rPr lang="es-ES_tradnl" altLang="es-ES" sz="1200">
                <a:latin typeface="Tahoma" panose="020B0604030504040204" pitchFamily="34" charset="0"/>
              </a:rPr>
              <a:pPr/>
              <a:t>165</a:t>
            </a:fld>
            <a:endParaRPr lang="es-ES_tradnl" altLang="es-ES" sz="1200">
              <a:latin typeface="Tahoma" panose="020B0604030504040204" pitchFamily="3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4115498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CF437BB0-5789-4FA1-B803-E33F5C935591}" type="slidenum">
              <a:rPr lang="es-ES_tradnl" altLang="es-ES" sz="1200">
                <a:latin typeface="Tahoma" panose="020B0604030504040204" pitchFamily="34" charset="0"/>
              </a:rPr>
              <a:pPr/>
              <a:t>166</a:t>
            </a:fld>
            <a:endParaRPr lang="es-ES_tradnl" altLang="es-ES" sz="1200">
              <a:latin typeface="Tahoma" panose="020B0604030504040204" pitchFamily="34"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83685041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20F66B2A-E6C5-470A-89DA-D117BC466E96}" type="slidenum">
              <a:rPr lang="es-ES_tradnl" altLang="es-ES" sz="1200">
                <a:latin typeface="Tahoma" panose="020B0604030504040204" pitchFamily="34" charset="0"/>
              </a:rPr>
              <a:pPr/>
              <a:t>167</a:t>
            </a:fld>
            <a:endParaRPr lang="es-ES_tradnl" altLang="es-ES" sz="1200">
              <a:latin typeface="Tahoma" panose="020B0604030504040204" pitchFamily="34"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6006915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EF061A31-923A-437D-96B1-3B78FEF9290B}" type="slidenum">
              <a:rPr lang="es-ES_tradnl" altLang="es-ES" sz="1200">
                <a:latin typeface="Tahoma" panose="020B0604030504040204" pitchFamily="34" charset="0"/>
              </a:rPr>
              <a:pPr/>
              <a:t>168</a:t>
            </a:fld>
            <a:endParaRPr lang="es-ES_tradnl" altLang="es-ES" sz="1200">
              <a:latin typeface="Tahoma" panose="020B0604030504040204" pitchFamily="34"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3810424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36F36DD4-4722-4D0B-A069-2FB536D70EB8}" type="slidenum">
              <a:rPr lang="es-ES_tradnl" altLang="es-ES" sz="1200">
                <a:latin typeface="Tahoma" panose="020B0604030504040204" pitchFamily="34" charset="0"/>
              </a:rPr>
              <a:pPr/>
              <a:t>169</a:t>
            </a:fld>
            <a:endParaRPr lang="es-ES_tradnl" altLang="es-ES" sz="1200">
              <a:latin typeface="Tahoma" panose="020B0604030504040204" pitchFamily="34"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42523940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F37395BB-9510-4F32-8554-C345F3E9A877}" type="slidenum">
              <a:rPr lang="es-ES_tradnl" altLang="es-ES" sz="1200">
                <a:latin typeface="Tahoma" panose="020B0604030504040204" pitchFamily="34" charset="0"/>
              </a:rPr>
              <a:pPr/>
              <a:t>170</a:t>
            </a:fld>
            <a:endParaRPr lang="es-ES_tradnl" altLang="es-ES" sz="1200">
              <a:latin typeface="Tahoma" panose="020B0604030504040204" pitchFamily="34"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5174095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CA44CD85-80D8-46C9-AB82-7C491D979D37}" type="slidenum">
              <a:rPr lang="es-ES_tradnl" altLang="es-ES" sz="1200">
                <a:latin typeface="Tahoma" panose="020B0604030504040204" pitchFamily="34" charset="0"/>
              </a:rPr>
              <a:pPr/>
              <a:t>171</a:t>
            </a:fld>
            <a:endParaRPr lang="es-ES_tradnl" altLang="es-ES" sz="1200">
              <a:latin typeface="Tahoma" panose="020B0604030504040204" pitchFamily="34"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83967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ChangeArrowheads="1"/>
          </p:cNvSpPr>
          <p:nvPr/>
        </p:nvSpPr>
        <p:spPr bwMode="auto">
          <a:xfrm>
            <a:off x="3886360" y="8686800"/>
            <a:ext cx="2973242" cy="457200"/>
          </a:xfrm>
          <a:custGeom>
            <a:avLst/>
            <a:gdLst>
              <a:gd name="T0" fmla="*/ 1473120 w 21600"/>
              <a:gd name="T1" fmla="*/ 0 h 21600"/>
              <a:gd name="T2" fmla="*/ 2946239 w 21600"/>
              <a:gd name="T3" fmla="*/ 246780 h 21600"/>
              <a:gd name="T4" fmla="*/ 1473120 w 21600"/>
              <a:gd name="T5" fmla="*/ 493560 h 21600"/>
              <a:gd name="T6" fmla="*/ 0 w 21600"/>
              <a:gd name="T7" fmla="*/ 24678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nchor="b"/>
          <a:lstStyle/>
          <a:p>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fld id="{65A15142-83A8-42CD-8356-6A469413AE9F}" type="slidenum">
              <a:rPr lang="en-US" sz="1200">
                <a:solidFill>
                  <a:srgbClr val="000000"/>
                </a:solidFill>
                <a:ea typeface="Geneva"/>
                <a:cs typeface="Geneva"/>
              </a:rPr>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t>27</a:t>
            </a:fld>
            <a:endParaRPr lang="en-US" sz="1200">
              <a:solidFill>
                <a:srgbClr val="000000"/>
              </a:solidFill>
              <a:ea typeface="Geneva"/>
              <a:cs typeface="Geneva"/>
            </a:endParaRPr>
          </a:p>
        </p:txBody>
      </p:sp>
      <p:sp>
        <p:nvSpPr>
          <p:cNvPr id="3" name="2 Marcador de imagen de diapositiva"/>
          <p:cNvSpPr>
            <a:spLocks noGrp="1" noRot="1" noChangeAspect="1" noResize="1"/>
          </p:cNvSpPr>
          <p:nvPr>
            <p:ph type="sldImg"/>
          </p:nvPr>
        </p:nvSpPr>
        <p:spPr>
          <a:solidFill>
            <a:schemeClr val="accent1"/>
          </a:solidFill>
          <a:ln w="25400">
            <a:solidFill>
              <a:schemeClr val="accent1">
                <a:shade val="50000"/>
              </a:schemeClr>
            </a:solidFill>
          </a:ln>
        </p:spPr>
      </p:sp>
      <p:sp>
        <p:nvSpPr>
          <p:cNvPr id="23556" name="3 Marcador de notas"/>
          <p:cNvSpPr txBox="1">
            <a:spLocks noGrp="1"/>
          </p:cNvSpPr>
          <p:nvPr>
            <p:ph type="body" sz="quarter" idx="1"/>
          </p:nvPr>
        </p:nvSpPr>
        <p:spPr>
          <a:xfrm>
            <a:off x="685800" y="4343400"/>
            <a:ext cx="5486400" cy="276999"/>
          </a:xfrm>
          <a:ln/>
        </p:spPr>
        <p:txBody>
          <a:bodyPr lIns="91440" tIns="45720" rIns="91440" bIns="45720">
            <a:spAutoFit/>
          </a:bodyPr>
          <a:lstStyle/>
          <a:p>
            <a:pPr eaLnBrk="1"/>
            <a:endParaRPr smtClean="0">
              <a:latin typeface="Arial" pitchFamily="34" charset="0"/>
            </a:endParaRPr>
          </a:p>
        </p:txBody>
      </p:sp>
    </p:spTree>
    <p:extLst>
      <p:ext uri="{BB962C8B-B14F-4D97-AF65-F5344CB8AC3E}">
        <p14:creationId xmlns:p14="http://schemas.microsoft.com/office/powerpoint/2010/main" val="39159285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6CD39692-DA81-42EE-809B-6DCD5915C753}" type="slidenum">
              <a:rPr lang="es-ES_tradnl" altLang="es-ES" sz="1200">
                <a:latin typeface="Tahoma" panose="020B0604030504040204" pitchFamily="34" charset="0"/>
              </a:rPr>
              <a:pPr/>
              <a:t>172</a:t>
            </a:fld>
            <a:endParaRPr lang="es-ES_tradnl" altLang="es-ES" sz="1200">
              <a:latin typeface="Tahoma" panose="020B0604030504040204" pitchFamily="34"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41108097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67F148C5-6DC7-4494-821A-507E899D94AF}" type="slidenum">
              <a:rPr lang="es-ES_tradnl" altLang="es-ES" sz="1200">
                <a:latin typeface="Tahoma" panose="020B0604030504040204" pitchFamily="34" charset="0"/>
              </a:rPr>
              <a:pPr/>
              <a:t>173</a:t>
            </a:fld>
            <a:endParaRPr lang="es-ES_tradnl" altLang="es-ES" sz="1200">
              <a:latin typeface="Tahoma" panose="020B0604030504040204" pitchFamily="34"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6209221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5691393D-28A2-4E40-A980-3769A37CB7EE}" type="slidenum">
              <a:rPr lang="es-ES_tradnl" altLang="es-ES" sz="1200">
                <a:latin typeface="Tahoma" panose="020B0604030504040204" pitchFamily="34" charset="0"/>
              </a:rPr>
              <a:pPr/>
              <a:t>174</a:t>
            </a:fld>
            <a:endParaRPr lang="es-ES_tradnl" altLang="es-ES" sz="1200">
              <a:latin typeface="Tahoma" panose="020B0604030504040204" pitchFamily="34"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2098285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527933C6-593A-4BF2-911C-A862244FE065}" type="slidenum">
              <a:rPr lang="es-ES_tradnl" altLang="es-ES" sz="1200">
                <a:latin typeface="Tahoma" panose="020B0604030504040204" pitchFamily="34" charset="0"/>
              </a:rPr>
              <a:pPr/>
              <a:t>175</a:t>
            </a:fld>
            <a:endParaRPr lang="es-ES_tradnl" altLang="es-ES" sz="1200">
              <a:latin typeface="Tahoma" panose="020B0604030504040204" pitchFamily="34"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0179076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12F2960D-E51A-4AD3-8457-4B40389F99A3}" type="slidenum">
              <a:rPr lang="es-ES_tradnl" altLang="es-ES" sz="1200">
                <a:latin typeface="Tahoma" panose="020B0604030504040204" pitchFamily="34" charset="0"/>
              </a:rPr>
              <a:pPr/>
              <a:t>176</a:t>
            </a:fld>
            <a:endParaRPr lang="es-ES_tradnl" altLang="es-ES" sz="1200">
              <a:latin typeface="Tahoma" panose="020B0604030504040204" pitchFamily="34"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8343848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4B4372F7-DC4B-4933-9CDB-93F82F7FDA4F}" type="slidenum">
              <a:rPr lang="es-ES_tradnl" altLang="es-ES" sz="1200">
                <a:latin typeface="Tahoma" panose="020B0604030504040204" pitchFamily="34" charset="0"/>
              </a:rPr>
              <a:pPr/>
              <a:t>177</a:t>
            </a:fld>
            <a:endParaRPr lang="es-ES_tradnl" altLang="es-ES" sz="1200">
              <a:latin typeface="Tahoma" panose="020B0604030504040204" pitchFamily="34"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3421133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39E454DF-EF01-44ED-889C-CD02FF483AD5}" type="slidenum">
              <a:rPr lang="es-ES_tradnl" altLang="es-ES" sz="1200">
                <a:latin typeface="Tahoma" panose="020B0604030504040204" pitchFamily="34" charset="0"/>
              </a:rPr>
              <a:pPr/>
              <a:t>178</a:t>
            </a:fld>
            <a:endParaRPr lang="es-ES_tradnl" altLang="es-ES" sz="1200">
              <a:latin typeface="Tahoma" panose="020B0604030504040204" pitchFamily="34"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0243674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7B3BF07E-DB52-4E9B-BAD9-8B782223FF0D}" type="slidenum">
              <a:rPr lang="es-ES_tradnl" altLang="es-ES" sz="1200">
                <a:latin typeface="Tahoma" panose="020B0604030504040204" pitchFamily="34" charset="0"/>
              </a:rPr>
              <a:pPr/>
              <a:t>179</a:t>
            </a:fld>
            <a:endParaRPr lang="es-ES_tradnl" altLang="es-ES" sz="1200">
              <a:latin typeface="Tahoma" panose="020B0604030504040204" pitchFamily="34"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4434912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731E86E7-E881-41D8-B2FD-1F61A23F6943}" type="slidenum">
              <a:rPr lang="es-ES_tradnl" altLang="es-ES" sz="1200">
                <a:latin typeface="Tahoma" panose="020B0604030504040204" pitchFamily="34" charset="0"/>
              </a:rPr>
              <a:pPr/>
              <a:t>180</a:t>
            </a:fld>
            <a:endParaRPr lang="es-ES_tradnl" altLang="es-ES" sz="1200">
              <a:latin typeface="Tahoma" panose="020B0604030504040204" pitchFamily="34"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7752735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BE852BE5-6D89-43F8-8DFF-68A651C720C3}" type="slidenum">
              <a:rPr lang="es-ES_tradnl" altLang="es-ES" sz="1200">
                <a:latin typeface="Tahoma" panose="020B0604030504040204" pitchFamily="34" charset="0"/>
              </a:rPr>
              <a:pPr/>
              <a:t>181</a:t>
            </a:fld>
            <a:endParaRPr lang="es-ES_tradnl" altLang="es-ES" sz="1200">
              <a:latin typeface="Tahoma" panose="020B0604030504040204" pitchFamily="3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916847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ChangeArrowheads="1"/>
          </p:cNvSpPr>
          <p:nvPr/>
        </p:nvSpPr>
        <p:spPr bwMode="auto">
          <a:xfrm>
            <a:off x="3886360" y="8686800"/>
            <a:ext cx="2973242" cy="457200"/>
          </a:xfrm>
          <a:custGeom>
            <a:avLst/>
            <a:gdLst>
              <a:gd name="T0" fmla="*/ 1473120 w 21600"/>
              <a:gd name="T1" fmla="*/ 0 h 21600"/>
              <a:gd name="T2" fmla="*/ 2946239 w 21600"/>
              <a:gd name="T3" fmla="*/ 246780 h 21600"/>
              <a:gd name="T4" fmla="*/ 1473120 w 21600"/>
              <a:gd name="T5" fmla="*/ 493560 h 21600"/>
              <a:gd name="T6" fmla="*/ 0 w 21600"/>
              <a:gd name="T7" fmla="*/ 24678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nchor="b"/>
          <a:lstStyle/>
          <a:p>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fld id="{22501879-C7A4-4D1E-BD3F-EB3082C1E63B}" type="slidenum">
              <a:rPr lang="en-US" sz="1200">
                <a:solidFill>
                  <a:srgbClr val="000000"/>
                </a:solidFill>
                <a:ea typeface="Geneva"/>
                <a:cs typeface="Geneva"/>
              </a:rPr>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t>28</a:t>
            </a:fld>
            <a:endParaRPr lang="en-US" sz="1200">
              <a:solidFill>
                <a:srgbClr val="000000"/>
              </a:solidFill>
              <a:ea typeface="Geneva"/>
              <a:cs typeface="Geneva"/>
            </a:endParaRPr>
          </a:p>
        </p:txBody>
      </p:sp>
      <p:sp>
        <p:nvSpPr>
          <p:cNvPr id="3" name="2 Marcador de imagen de diapositiva"/>
          <p:cNvSpPr>
            <a:spLocks noGrp="1" noRot="1" noChangeAspect="1" noResize="1"/>
          </p:cNvSpPr>
          <p:nvPr>
            <p:ph type="sldImg"/>
          </p:nvPr>
        </p:nvSpPr>
        <p:spPr>
          <a:solidFill>
            <a:schemeClr val="accent1"/>
          </a:solidFill>
          <a:ln w="25400">
            <a:solidFill>
              <a:schemeClr val="accent1">
                <a:shade val="50000"/>
              </a:schemeClr>
            </a:solidFill>
          </a:ln>
        </p:spPr>
      </p:sp>
      <p:sp>
        <p:nvSpPr>
          <p:cNvPr id="24580" name="3 Marcador de notas"/>
          <p:cNvSpPr txBox="1">
            <a:spLocks noGrp="1"/>
          </p:cNvSpPr>
          <p:nvPr>
            <p:ph type="body" sz="quarter" idx="1"/>
          </p:nvPr>
        </p:nvSpPr>
        <p:spPr>
          <a:xfrm>
            <a:off x="685800" y="4343400"/>
            <a:ext cx="5486400" cy="276999"/>
          </a:xfrm>
          <a:ln/>
        </p:spPr>
        <p:txBody>
          <a:bodyPr lIns="91440" tIns="45720" rIns="91440" bIns="45720">
            <a:spAutoFit/>
          </a:bodyPr>
          <a:lstStyle/>
          <a:p>
            <a:pPr eaLnBrk="1"/>
            <a:endParaRPr smtClean="0">
              <a:latin typeface="Arial" pitchFamily="34" charset="0"/>
            </a:endParaRPr>
          </a:p>
        </p:txBody>
      </p:sp>
    </p:spTree>
    <p:extLst>
      <p:ext uri="{BB962C8B-B14F-4D97-AF65-F5344CB8AC3E}">
        <p14:creationId xmlns:p14="http://schemas.microsoft.com/office/powerpoint/2010/main" val="20279384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12B7A3C9-057C-4F0E-B981-B18D3FF82BDC}" type="slidenum">
              <a:rPr lang="es-ES_tradnl" altLang="es-ES" sz="1200">
                <a:latin typeface="Tahoma" panose="020B0604030504040204" pitchFamily="34" charset="0"/>
              </a:rPr>
              <a:pPr/>
              <a:t>182</a:t>
            </a:fld>
            <a:endParaRPr lang="es-ES_tradnl" altLang="es-ES" sz="1200">
              <a:latin typeface="Tahoma" panose="020B0604030504040204" pitchFamily="34"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77463356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83FB8A4F-8116-4A12-883C-E27754FF2286}" type="slidenum">
              <a:rPr lang="es-ES_tradnl" altLang="es-PE"/>
              <a:pPr/>
              <a:t>183</a:t>
            </a:fld>
            <a:endParaRPr lang="es-ES_tradnl" altLang="es-PE"/>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62698598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9BB58162-B57E-40F0-B058-F9C026777187}" type="slidenum">
              <a:rPr lang="es-ES_tradnl" altLang="es-PE"/>
              <a:pPr/>
              <a:t>184</a:t>
            </a:fld>
            <a:endParaRPr lang="es-ES_tradnl" altLang="es-PE"/>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4278145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196173D-FAD7-4A0A-8E1E-6D39620ACAF5}" type="slidenum">
              <a:rPr lang="es-ES_tradnl" altLang="es-PE"/>
              <a:pPr/>
              <a:t>185</a:t>
            </a:fld>
            <a:endParaRPr lang="es-ES_tradnl" altLang="es-PE"/>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50466276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C9787AA-E780-46AC-B35F-545FAC5AAE3D}" type="slidenum">
              <a:rPr lang="es-ES_tradnl" altLang="es-PE"/>
              <a:pPr/>
              <a:t>186</a:t>
            </a:fld>
            <a:endParaRPr lang="es-ES_tradnl" altLang="es-PE"/>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85814215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DE5BF51-FA51-41AB-952A-8991DF6C9C89}" type="slidenum">
              <a:rPr lang="es-ES_tradnl" altLang="es-PE"/>
              <a:pPr/>
              <a:t>187</a:t>
            </a:fld>
            <a:endParaRPr lang="es-ES_tradnl" altLang="es-PE"/>
          </a:p>
        </p:txBody>
      </p:sp>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93825408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5E16B9C-56BD-41C9-A5B1-049B14ACBCB8}" type="slidenum">
              <a:rPr lang="es-ES_tradnl" altLang="es-PE"/>
              <a:pPr/>
              <a:t>188</a:t>
            </a:fld>
            <a:endParaRPr lang="es-ES_tradnl" altLang="es-PE"/>
          </a:p>
        </p:txBody>
      </p:sp>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8754425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87DC8D8-8E2C-441E-AE36-F03F5D576FD8}" type="slidenum">
              <a:rPr lang="es-ES_tradnl" altLang="es-PE"/>
              <a:pPr/>
              <a:t>189</a:t>
            </a:fld>
            <a:endParaRPr lang="es-ES_tradnl" altLang="es-PE"/>
          </a:p>
        </p:txBody>
      </p:sp>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4607416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6B88576-2F9C-4BE8-A717-3DE1A327CCAB}" type="slidenum">
              <a:rPr lang="es-ES_tradnl" altLang="es-PE"/>
              <a:pPr/>
              <a:t>190</a:t>
            </a:fld>
            <a:endParaRPr lang="es-ES_tradnl" altLang="es-PE"/>
          </a:p>
        </p:txBody>
      </p:sp>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5583498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CB66A62-84B6-45F2-9433-C07B4A45A4B0}" type="slidenum">
              <a:rPr lang="es-ES_tradnl" altLang="es-PE"/>
              <a:pPr/>
              <a:t>191</a:t>
            </a:fld>
            <a:endParaRPr lang="es-ES_tradnl" altLang="es-PE"/>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926679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ChangeArrowheads="1"/>
          </p:cNvSpPr>
          <p:nvPr/>
        </p:nvSpPr>
        <p:spPr bwMode="auto">
          <a:xfrm>
            <a:off x="3886360" y="8686800"/>
            <a:ext cx="2973242" cy="457200"/>
          </a:xfrm>
          <a:custGeom>
            <a:avLst/>
            <a:gdLst>
              <a:gd name="T0" fmla="*/ 1473120 w 21600"/>
              <a:gd name="T1" fmla="*/ 0 h 21600"/>
              <a:gd name="T2" fmla="*/ 2946239 w 21600"/>
              <a:gd name="T3" fmla="*/ 246780 h 21600"/>
              <a:gd name="T4" fmla="*/ 1473120 w 21600"/>
              <a:gd name="T5" fmla="*/ 493560 h 21600"/>
              <a:gd name="T6" fmla="*/ 0 w 21600"/>
              <a:gd name="T7" fmla="*/ 24678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nchor="b"/>
          <a:lstStyle/>
          <a:p>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fld id="{59B1D3CE-CF3E-4A19-9042-2B3DFDA3107E}" type="slidenum">
              <a:rPr lang="en-US" sz="1200">
                <a:solidFill>
                  <a:srgbClr val="000000"/>
                </a:solidFill>
                <a:ea typeface="Geneva"/>
                <a:cs typeface="Geneva"/>
              </a:rPr>
              <a:pPr algn="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t>29</a:t>
            </a:fld>
            <a:endParaRPr lang="en-US" sz="1200">
              <a:solidFill>
                <a:srgbClr val="000000"/>
              </a:solidFill>
              <a:ea typeface="Geneva"/>
              <a:cs typeface="Geneva"/>
            </a:endParaRPr>
          </a:p>
        </p:txBody>
      </p:sp>
      <p:sp>
        <p:nvSpPr>
          <p:cNvPr id="3" name="2 Marcador de imagen de diapositiva"/>
          <p:cNvSpPr>
            <a:spLocks noGrp="1" noRot="1" noChangeAspect="1" noResize="1"/>
          </p:cNvSpPr>
          <p:nvPr>
            <p:ph type="sldImg"/>
          </p:nvPr>
        </p:nvSpPr>
        <p:spPr>
          <a:solidFill>
            <a:schemeClr val="accent1"/>
          </a:solidFill>
          <a:ln w="25400">
            <a:solidFill>
              <a:schemeClr val="accent1">
                <a:shade val="50000"/>
              </a:schemeClr>
            </a:solidFill>
          </a:ln>
        </p:spPr>
      </p:sp>
      <p:sp>
        <p:nvSpPr>
          <p:cNvPr id="25604" name="3 Marcador de notas"/>
          <p:cNvSpPr txBox="1">
            <a:spLocks noGrp="1"/>
          </p:cNvSpPr>
          <p:nvPr>
            <p:ph type="body" sz="quarter" idx="1"/>
          </p:nvPr>
        </p:nvSpPr>
        <p:spPr>
          <a:xfrm>
            <a:off x="685800" y="4343400"/>
            <a:ext cx="5486400" cy="276999"/>
          </a:xfrm>
          <a:ln/>
        </p:spPr>
        <p:txBody>
          <a:bodyPr lIns="91440" tIns="45720" rIns="91440" bIns="45720">
            <a:spAutoFit/>
          </a:bodyPr>
          <a:lstStyle/>
          <a:p>
            <a:pPr eaLnBrk="1"/>
            <a:endParaRPr smtClean="0">
              <a:latin typeface="Arial" pitchFamily="34" charset="0"/>
            </a:endParaRPr>
          </a:p>
        </p:txBody>
      </p:sp>
    </p:spTree>
    <p:extLst>
      <p:ext uri="{BB962C8B-B14F-4D97-AF65-F5344CB8AC3E}">
        <p14:creationId xmlns:p14="http://schemas.microsoft.com/office/powerpoint/2010/main" val="28462380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1F6B5BD-1E90-4537-BCB6-390123E081D8}" type="slidenum">
              <a:rPr lang="es-ES_tradnl" altLang="es-PE"/>
              <a:pPr/>
              <a:t>192</a:t>
            </a:fld>
            <a:endParaRPr lang="es-ES_tradnl" altLang="es-PE"/>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84962583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871E8FD-91B8-4F2C-9EB6-0DA60819F755}" type="slidenum">
              <a:rPr lang="es-ES_tradnl" altLang="es-PE"/>
              <a:pPr/>
              <a:t>193</a:t>
            </a:fld>
            <a:endParaRPr lang="es-ES_tradnl" altLang="es-PE"/>
          </a:p>
        </p:txBody>
      </p:sp>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42534555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4D545F2-3575-4EC8-B50A-7E02340B94D3}" type="slidenum">
              <a:rPr lang="es-ES_tradnl" altLang="es-PE"/>
              <a:pPr/>
              <a:t>194</a:t>
            </a:fld>
            <a:endParaRPr lang="es-ES_tradnl" altLang="es-PE"/>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2047053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9C61CB51-58BD-4AAF-A46E-5934F812115A}" type="slidenum">
              <a:rPr lang="es-ES_tradnl" altLang="es-PE"/>
              <a:pPr/>
              <a:t>195</a:t>
            </a:fld>
            <a:endParaRPr lang="es-ES_tradnl" altLang="es-PE"/>
          </a:p>
        </p:txBody>
      </p:sp>
      <p:sp>
        <p:nvSpPr>
          <p:cNvPr id="433154" name="Rectangle 2"/>
          <p:cNvSpPr>
            <a:spLocks noGrp="1" noRot="1" noChangeAspect="1" noChangeArrowheads="1" noTextEdit="1"/>
          </p:cNvSpPr>
          <p:nvPr>
            <p:ph type="sldImg"/>
          </p:nvPr>
        </p:nvSpPr>
        <p:spPr>
          <a:ln/>
        </p:spPr>
      </p:sp>
      <p:sp>
        <p:nvSpPr>
          <p:cNvPr id="43315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9379271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578FE50-A59F-4E5C-9E47-4F7E9106EA44}" type="slidenum">
              <a:rPr lang="es-ES_tradnl" altLang="es-PE"/>
              <a:pPr/>
              <a:t>196</a:t>
            </a:fld>
            <a:endParaRPr lang="es-ES_tradnl" altLang="es-PE"/>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391764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F7FDC4A-EAC3-499F-B9B9-8C0418068CA4}" type="slidenum">
              <a:rPr lang="es-ES_tradnl" altLang="es-PE"/>
              <a:pPr/>
              <a:t>197</a:t>
            </a:fld>
            <a:endParaRPr lang="es-ES_tradnl" altLang="es-PE"/>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09978447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886CA7FD-1467-44FE-87B6-D5E02E5A9BD1}" type="slidenum">
              <a:rPr lang="es-ES_tradnl" altLang="es-PE"/>
              <a:pPr/>
              <a:t>198</a:t>
            </a:fld>
            <a:endParaRPr lang="es-ES_tradnl" altLang="es-PE"/>
          </a:p>
        </p:txBody>
      </p:sp>
      <p:sp>
        <p:nvSpPr>
          <p:cNvPr id="439298" name="Rectangle 2"/>
          <p:cNvSpPr>
            <a:spLocks noGrp="1" noRot="1" noChangeAspect="1" noChangeArrowheads="1" noTextEdit="1"/>
          </p:cNvSpPr>
          <p:nvPr>
            <p:ph type="sldImg"/>
          </p:nvPr>
        </p:nvSpPr>
        <p:spPr>
          <a:ln/>
        </p:spPr>
      </p:sp>
      <p:sp>
        <p:nvSpPr>
          <p:cNvPr id="43929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5214490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97C486F-11F0-49F1-9D87-0D6DCF32E437}" type="slidenum">
              <a:rPr lang="es-ES_tradnl" altLang="es-PE"/>
              <a:pPr/>
              <a:t>199</a:t>
            </a:fld>
            <a:endParaRPr lang="es-ES_tradnl" altLang="es-PE"/>
          </a:p>
        </p:txBody>
      </p:sp>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97233582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5A1B761-07DF-4DE7-80CC-C80B267DE7F4}" type="slidenum">
              <a:rPr lang="es-ES_tradnl" altLang="es-PE"/>
              <a:pPr/>
              <a:t>200</a:t>
            </a:fld>
            <a:endParaRPr lang="es-ES_tradnl" altLang="es-PE"/>
          </a:p>
        </p:txBody>
      </p:sp>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74378313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8ED8B97-8256-4E60-86B5-49537E091F7E}" type="slidenum">
              <a:rPr lang="es-ES_tradnl" altLang="es-PE"/>
              <a:pPr/>
              <a:t>201</a:t>
            </a:fld>
            <a:endParaRPr lang="es-ES_tradnl" altLang="es-PE"/>
          </a:p>
        </p:txBody>
      </p:sp>
      <p:sp>
        <p:nvSpPr>
          <p:cNvPr id="447490" name="Rectangle 2"/>
          <p:cNvSpPr>
            <a:spLocks noGrp="1" noRot="1" noChangeAspect="1" noChangeArrowheads="1" noTextEdit="1"/>
          </p:cNvSpPr>
          <p:nvPr>
            <p:ph type="sldImg"/>
          </p:nvPr>
        </p:nvSpPr>
        <p:spPr>
          <a:ln/>
        </p:spPr>
      </p:sp>
      <p:sp>
        <p:nvSpPr>
          <p:cNvPr id="44749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436985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solidFill>
            <a:schemeClr val="accent1"/>
          </a:solidFill>
          <a:ln w="25400">
            <a:solidFill>
              <a:schemeClr val="accent1">
                <a:shade val="50000"/>
              </a:schemeClr>
            </a:solidFill>
          </a:ln>
        </p:spPr>
      </p:sp>
      <p:sp>
        <p:nvSpPr>
          <p:cNvPr id="28675" name="2 Marcador de notas"/>
          <p:cNvSpPr txBox="1">
            <a:spLocks noGrp="1"/>
          </p:cNvSpPr>
          <p:nvPr>
            <p:ph type="body" sz="quarter" idx="1"/>
          </p:nvPr>
        </p:nvSpPr>
        <p:spPr>
          <a:ln/>
        </p:spPr>
        <p:txBody>
          <a:bodyPr/>
          <a:lstStyle/>
          <a:p>
            <a:pPr eaLnBrk="1"/>
            <a:endParaRPr smtClean="0">
              <a:latin typeface="Arial" pitchFamily="34" charset="0"/>
            </a:endParaRPr>
          </a:p>
        </p:txBody>
      </p:sp>
    </p:spTree>
    <p:extLst>
      <p:ext uri="{BB962C8B-B14F-4D97-AF65-F5344CB8AC3E}">
        <p14:creationId xmlns:p14="http://schemas.microsoft.com/office/powerpoint/2010/main" val="846681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38F9E04-306B-473A-929A-26914421C448}" type="slidenum">
              <a:rPr lang="es-ES_tradnl" altLang="es-PE"/>
              <a:pPr/>
              <a:t>202</a:t>
            </a:fld>
            <a:endParaRPr lang="es-ES_tradnl" altLang="es-PE"/>
          </a:p>
        </p:txBody>
      </p:sp>
      <p:sp>
        <p:nvSpPr>
          <p:cNvPr id="449538" name="Rectangle 2"/>
          <p:cNvSpPr>
            <a:spLocks noGrp="1" noRot="1" noChangeAspect="1" noChangeArrowheads="1" noTextEdit="1"/>
          </p:cNvSpPr>
          <p:nvPr>
            <p:ph type="sldImg"/>
          </p:nvPr>
        </p:nvSpPr>
        <p:spPr>
          <a:ln/>
        </p:spPr>
      </p:sp>
      <p:sp>
        <p:nvSpPr>
          <p:cNvPr id="44953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9874300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C449239-599C-430C-8255-4438A75C293F}" type="slidenum">
              <a:rPr lang="es-ES_tradnl" altLang="es-PE"/>
              <a:pPr/>
              <a:t>203</a:t>
            </a:fld>
            <a:endParaRPr lang="es-ES_tradnl" altLang="es-PE"/>
          </a:p>
        </p:txBody>
      </p:sp>
      <p:sp>
        <p:nvSpPr>
          <p:cNvPr id="451586" name="Rectangle 2"/>
          <p:cNvSpPr>
            <a:spLocks noGrp="1" noRot="1" noChangeAspect="1" noChangeArrowheads="1" noTextEdit="1"/>
          </p:cNvSpPr>
          <p:nvPr>
            <p:ph type="sldImg"/>
          </p:nvPr>
        </p:nvSpPr>
        <p:spPr>
          <a:ln/>
        </p:spPr>
      </p:sp>
      <p:sp>
        <p:nvSpPr>
          <p:cNvPr id="45158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82619866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987587FA-270E-4DA1-832A-C9BFD88F4E00}" type="slidenum">
              <a:rPr lang="es-ES_tradnl" altLang="es-PE"/>
              <a:pPr/>
              <a:t>204</a:t>
            </a:fld>
            <a:endParaRPr lang="es-ES_tradnl" altLang="es-PE"/>
          </a:p>
        </p:txBody>
      </p:sp>
      <p:sp>
        <p:nvSpPr>
          <p:cNvPr id="453634" name="Rectangle 2"/>
          <p:cNvSpPr>
            <a:spLocks noGrp="1" noRot="1" noChangeAspect="1" noChangeArrowheads="1" noTextEdit="1"/>
          </p:cNvSpPr>
          <p:nvPr>
            <p:ph type="sldImg"/>
          </p:nvPr>
        </p:nvSpPr>
        <p:spPr>
          <a:ln/>
        </p:spPr>
      </p:sp>
      <p:sp>
        <p:nvSpPr>
          <p:cNvPr id="45363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90117230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C570D48-940D-466C-89A5-9CC98B10ED53}" type="slidenum">
              <a:rPr lang="es-ES_tradnl" altLang="es-PE"/>
              <a:pPr/>
              <a:t>205</a:t>
            </a:fld>
            <a:endParaRPr lang="es-ES_tradnl" altLang="es-PE"/>
          </a:p>
        </p:txBody>
      </p:sp>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34682304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FACBE06-CAB3-498F-9A2C-5CB7B3304877}" type="slidenum">
              <a:rPr lang="es-ES_tradnl" altLang="es-PE"/>
              <a:pPr/>
              <a:t>206</a:t>
            </a:fld>
            <a:endParaRPr lang="es-ES_tradnl" altLang="es-PE"/>
          </a:p>
        </p:txBody>
      </p:sp>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01956521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85AD5E8F-E071-4DC5-AD06-BB69221C4ED2}" type="slidenum">
              <a:rPr lang="es-ES_tradnl" altLang="es-PE"/>
              <a:pPr/>
              <a:t>207</a:t>
            </a:fld>
            <a:endParaRPr lang="es-ES_tradnl" altLang="es-PE"/>
          </a:p>
        </p:txBody>
      </p:sp>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62122726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2649C79-2E22-4ED6-9348-D97027FCBFCE}" type="slidenum">
              <a:rPr lang="es-ES_tradnl" altLang="es-PE"/>
              <a:pPr/>
              <a:t>208</a:t>
            </a:fld>
            <a:endParaRPr lang="es-ES_tradnl" altLang="es-PE"/>
          </a:p>
        </p:txBody>
      </p:sp>
      <p:sp>
        <p:nvSpPr>
          <p:cNvPr id="459778" name="Rectangle 2"/>
          <p:cNvSpPr>
            <a:spLocks noGrp="1" noRot="1" noChangeAspect="1" noChangeArrowheads="1" noTextEdit="1"/>
          </p:cNvSpPr>
          <p:nvPr>
            <p:ph type="sldImg"/>
          </p:nvPr>
        </p:nvSpPr>
        <p:spPr>
          <a:ln/>
        </p:spPr>
      </p:sp>
      <p:sp>
        <p:nvSpPr>
          <p:cNvPr id="45977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73336697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99A8D35-1267-43E6-BF9A-7B52DE6C0EDB}" type="slidenum">
              <a:rPr lang="es-ES_tradnl" altLang="es-PE"/>
              <a:pPr/>
              <a:t>209</a:t>
            </a:fld>
            <a:endParaRPr lang="es-ES_tradnl" altLang="es-PE"/>
          </a:p>
        </p:txBody>
      </p:sp>
      <p:sp>
        <p:nvSpPr>
          <p:cNvPr id="467970" name="Rectangle 2"/>
          <p:cNvSpPr>
            <a:spLocks noGrp="1" noRot="1" noChangeAspect="1" noChangeArrowheads="1" noTextEdit="1"/>
          </p:cNvSpPr>
          <p:nvPr>
            <p:ph type="sldImg"/>
          </p:nvPr>
        </p:nvSpPr>
        <p:spPr>
          <a:ln/>
        </p:spPr>
      </p:sp>
      <p:sp>
        <p:nvSpPr>
          <p:cNvPr id="46797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09274104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AF45FBF-359B-4739-B928-D6F0C7B33A8A}" type="slidenum">
              <a:rPr lang="es-ES_tradnl" altLang="es-PE"/>
              <a:pPr/>
              <a:t>210</a:t>
            </a:fld>
            <a:endParaRPr lang="es-ES_tradnl" altLang="es-PE"/>
          </a:p>
        </p:txBody>
      </p:sp>
      <p:sp>
        <p:nvSpPr>
          <p:cNvPr id="470018" name="Rectangle 2"/>
          <p:cNvSpPr>
            <a:spLocks noGrp="1" noRot="1" noChangeAspect="1" noChangeArrowheads="1" noTextEdit="1"/>
          </p:cNvSpPr>
          <p:nvPr>
            <p:ph type="sldImg"/>
          </p:nvPr>
        </p:nvSpPr>
        <p:spPr>
          <a:ln/>
        </p:spPr>
      </p:sp>
      <p:sp>
        <p:nvSpPr>
          <p:cNvPr id="47001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79715916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E3E43CB-80C7-4FCE-9E4E-B9633BE71212}" type="slidenum">
              <a:rPr lang="es-ES_tradnl" altLang="es-PE"/>
              <a:pPr/>
              <a:t>211</a:t>
            </a:fld>
            <a:endParaRPr lang="es-ES_tradnl" altLang="es-PE"/>
          </a:p>
        </p:txBody>
      </p:sp>
      <p:sp>
        <p:nvSpPr>
          <p:cNvPr id="472066" name="Rectangle 2"/>
          <p:cNvSpPr>
            <a:spLocks noGrp="1" noRot="1" noChangeAspect="1" noChangeArrowheads="1" noTextEdit="1"/>
          </p:cNvSpPr>
          <p:nvPr>
            <p:ph type="sldImg"/>
          </p:nvPr>
        </p:nvSpPr>
        <p:spPr>
          <a:ln/>
        </p:spPr>
      </p:sp>
      <p:sp>
        <p:nvSpPr>
          <p:cNvPr id="47206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162494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316A73-EB1C-544F-A76E-A4A29A8F2C05}" type="slidenum">
              <a:rPr lang="es-ES"/>
              <a:pPr/>
              <a:t>56</a:t>
            </a:fld>
            <a:endParaRPr lang="es-E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15349026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FB3106B5-677E-4B2C-A605-59B6311A7EC7}" type="slidenum">
              <a:rPr lang="es-ES_tradnl" altLang="es-PE"/>
              <a:pPr/>
              <a:t>212</a:t>
            </a:fld>
            <a:endParaRPr lang="es-ES_tradnl" altLang="es-PE"/>
          </a:p>
        </p:txBody>
      </p:sp>
      <p:sp>
        <p:nvSpPr>
          <p:cNvPr id="478210" name="Rectangle 2"/>
          <p:cNvSpPr>
            <a:spLocks noGrp="1" noRot="1" noChangeAspect="1" noChangeArrowheads="1" noTextEdit="1"/>
          </p:cNvSpPr>
          <p:nvPr>
            <p:ph type="sldImg"/>
          </p:nvPr>
        </p:nvSpPr>
        <p:spPr>
          <a:ln/>
        </p:spPr>
      </p:sp>
      <p:sp>
        <p:nvSpPr>
          <p:cNvPr id="47821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41508925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894BB20-D91D-4CBE-A6E1-BDEE99BC5A5D}" type="slidenum">
              <a:rPr lang="es-ES_tradnl" altLang="es-PE"/>
              <a:pPr/>
              <a:t>213</a:t>
            </a:fld>
            <a:endParaRPr lang="es-ES_tradnl" altLang="es-PE"/>
          </a:p>
        </p:txBody>
      </p:sp>
      <p:sp>
        <p:nvSpPr>
          <p:cNvPr id="482306" name="Rectangle 2"/>
          <p:cNvSpPr>
            <a:spLocks noGrp="1" noRot="1" noChangeAspect="1" noChangeArrowheads="1" noTextEdit="1"/>
          </p:cNvSpPr>
          <p:nvPr>
            <p:ph type="sldImg"/>
          </p:nvPr>
        </p:nvSpPr>
        <p:spPr>
          <a:ln/>
        </p:spPr>
      </p:sp>
      <p:sp>
        <p:nvSpPr>
          <p:cNvPr id="48230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47035058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0946A8D-2B9F-4C47-9D18-1DA885458A16}" type="slidenum">
              <a:rPr lang="es-ES_tradnl" altLang="es-PE"/>
              <a:pPr/>
              <a:t>214</a:t>
            </a:fld>
            <a:endParaRPr lang="es-ES_tradnl" altLang="es-PE"/>
          </a:p>
        </p:txBody>
      </p:sp>
      <p:sp>
        <p:nvSpPr>
          <p:cNvPr id="480258" name="Rectangle 2"/>
          <p:cNvSpPr>
            <a:spLocks noGrp="1" noRot="1" noChangeAspect="1" noChangeArrowheads="1" noTextEdit="1"/>
          </p:cNvSpPr>
          <p:nvPr>
            <p:ph type="sldImg"/>
          </p:nvPr>
        </p:nvSpPr>
        <p:spPr>
          <a:ln/>
        </p:spPr>
      </p:sp>
      <p:sp>
        <p:nvSpPr>
          <p:cNvPr id="48025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411066738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E9AB7EE-744F-4F17-83DA-7CDCB23C4037}" type="slidenum">
              <a:rPr lang="es-ES_tradnl" altLang="es-PE"/>
              <a:pPr/>
              <a:t>215</a:t>
            </a:fld>
            <a:endParaRPr lang="es-ES_tradnl" altLang="es-PE"/>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62672326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4D73635-1563-461F-85D5-9EA7E7EAC2C1}" type="slidenum">
              <a:rPr lang="es-ES_tradnl" altLang="es-PE"/>
              <a:pPr/>
              <a:t>216</a:t>
            </a:fld>
            <a:endParaRPr lang="es-ES_tradnl" altLang="es-PE"/>
          </a:p>
        </p:txBody>
      </p:sp>
      <p:sp>
        <p:nvSpPr>
          <p:cNvPr id="486402" name="Rectangle 2"/>
          <p:cNvSpPr>
            <a:spLocks noGrp="1" noRot="1" noChangeAspect="1" noChangeArrowheads="1" noTextEdit="1"/>
          </p:cNvSpPr>
          <p:nvPr>
            <p:ph type="sldImg"/>
          </p:nvPr>
        </p:nvSpPr>
        <p:spPr>
          <a:ln/>
        </p:spPr>
      </p:sp>
      <p:sp>
        <p:nvSpPr>
          <p:cNvPr id="48640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46295642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18FBA62-687C-4D12-BD71-B77585CDE58D}" type="slidenum">
              <a:rPr lang="es-ES_tradnl" altLang="es-PE"/>
              <a:pPr/>
              <a:t>217</a:t>
            </a:fld>
            <a:endParaRPr lang="es-ES_tradnl" altLang="es-PE"/>
          </a:p>
        </p:txBody>
      </p:sp>
      <p:sp>
        <p:nvSpPr>
          <p:cNvPr id="488450" name="Rectangle 2"/>
          <p:cNvSpPr>
            <a:spLocks noGrp="1" noRot="1" noChangeAspect="1" noChangeArrowheads="1" noTextEdit="1"/>
          </p:cNvSpPr>
          <p:nvPr>
            <p:ph type="sldImg"/>
          </p:nvPr>
        </p:nvSpPr>
        <p:spPr>
          <a:ln/>
        </p:spPr>
      </p:sp>
      <p:sp>
        <p:nvSpPr>
          <p:cNvPr id="48845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09730413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1EBD619-52E0-4433-9D54-84817E3CE144}" type="slidenum">
              <a:rPr lang="es-ES_tradnl" altLang="es-PE"/>
              <a:pPr/>
              <a:t>218</a:t>
            </a:fld>
            <a:endParaRPr lang="es-ES_tradnl" altLang="es-PE"/>
          </a:p>
        </p:txBody>
      </p:sp>
      <p:sp>
        <p:nvSpPr>
          <p:cNvPr id="490498" name="Rectangle 2"/>
          <p:cNvSpPr>
            <a:spLocks noGrp="1" noRot="1" noChangeAspect="1" noChangeArrowheads="1" noTextEdit="1"/>
          </p:cNvSpPr>
          <p:nvPr>
            <p:ph type="sldImg"/>
          </p:nvPr>
        </p:nvSpPr>
        <p:spPr>
          <a:ln/>
        </p:spPr>
      </p:sp>
      <p:sp>
        <p:nvSpPr>
          <p:cNvPr id="49049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85673545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035E4B1-3C84-40FE-9161-697D07A55BF5}" type="slidenum">
              <a:rPr lang="es-ES_tradnl" altLang="es-PE"/>
              <a:pPr/>
              <a:t>219</a:t>
            </a:fld>
            <a:endParaRPr lang="es-ES_tradnl" altLang="es-PE"/>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9854590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A86E315-5AA7-4AB7-A560-B808461CEB0C}" type="slidenum">
              <a:rPr lang="es-ES_tradnl" altLang="es-PE"/>
              <a:pPr/>
              <a:t>220</a:t>
            </a:fld>
            <a:endParaRPr lang="es-ES_tradnl" altLang="es-PE"/>
          </a:p>
        </p:txBody>
      </p:sp>
      <p:sp>
        <p:nvSpPr>
          <p:cNvPr id="463874" name="Rectangle 2"/>
          <p:cNvSpPr>
            <a:spLocks noGrp="1" noRot="1" noChangeAspect="1" noChangeArrowheads="1" noTextEdit="1"/>
          </p:cNvSpPr>
          <p:nvPr>
            <p:ph type="sldImg"/>
          </p:nvPr>
        </p:nvSpPr>
        <p:spPr>
          <a:ln/>
        </p:spPr>
      </p:sp>
      <p:sp>
        <p:nvSpPr>
          <p:cNvPr id="46387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16270917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D04D1C5-7F72-464E-82F3-CF1551B92636}" type="slidenum">
              <a:rPr lang="es-ES_tradnl" altLang="es-PE"/>
              <a:pPr/>
              <a:t>221</a:t>
            </a:fld>
            <a:endParaRPr lang="es-ES_tradnl" altLang="es-PE"/>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396886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F1B263-C59F-854F-A180-9210A96C9038}" type="slidenum">
              <a:rPr lang="es-ES"/>
              <a:pPr/>
              <a:t>60</a:t>
            </a:fld>
            <a:endParaRPr lang="es-ES"/>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25186051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F7A3908-089A-4EEC-A84E-A316E079C458}" type="slidenum">
              <a:rPr lang="es-ES_tradnl" altLang="es-PE"/>
              <a:pPr/>
              <a:t>222</a:t>
            </a:fld>
            <a:endParaRPr lang="es-ES_tradnl" altLang="es-PE"/>
          </a:p>
        </p:txBody>
      </p:sp>
      <p:sp>
        <p:nvSpPr>
          <p:cNvPr id="461826" name="Rectangle 2"/>
          <p:cNvSpPr>
            <a:spLocks noGrp="1" noRot="1" noChangeAspect="1" noChangeArrowheads="1" noTextEdit="1"/>
          </p:cNvSpPr>
          <p:nvPr>
            <p:ph type="sldImg"/>
          </p:nvPr>
        </p:nvSpPr>
        <p:spPr>
          <a:ln/>
        </p:spPr>
      </p:sp>
      <p:sp>
        <p:nvSpPr>
          <p:cNvPr id="46182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08374722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86A39B92-3A52-45F3-9937-356BFEB5315F}" type="slidenum">
              <a:rPr lang="es-ES_tradnl" altLang="es-PE"/>
              <a:pPr/>
              <a:t>223</a:t>
            </a:fld>
            <a:endParaRPr lang="es-ES_tradnl" altLang="es-PE"/>
          </a:p>
        </p:txBody>
      </p:sp>
      <p:sp>
        <p:nvSpPr>
          <p:cNvPr id="496642" name="Rectangle 2"/>
          <p:cNvSpPr>
            <a:spLocks noGrp="1" noRot="1" noChangeAspect="1" noChangeArrowheads="1" noTextEdit="1"/>
          </p:cNvSpPr>
          <p:nvPr>
            <p:ph type="sldImg"/>
          </p:nvPr>
        </p:nvSpPr>
        <p:spPr>
          <a:ln/>
        </p:spPr>
      </p:sp>
      <p:sp>
        <p:nvSpPr>
          <p:cNvPr id="49664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9361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DE80DA2-73FE-4372-9C7B-0B0F36588D72}" type="slidenum">
              <a:rPr lang="es-ES_tradnl" altLang="es-PE"/>
              <a:pPr/>
              <a:t>224</a:t>
            </a:fld>
            <a:endParaRPr lang="es-ES_tradnl" altLang="es-PE"/>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419278504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8DAD694A-7E8F-404D-B771-325944C88C16}" type="slidenum">
              <a:rPr lang="es-ES_tradnl" altLang="es-PE"/>
              <a:pPr/>
              <a:t>225</a:t>
            </a:fld>
            <a:endParaRPr lang="es-ES_tradnl" altLang="es-PE"/>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34417548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1D90077-8EC8-451A-A82C-73E35ADBA315}" type="slidenum">
              <a:rPr lang="es-ES_tradnl" altLang="es-PE"/>
              <a:pPr/>
              <a:t>226</a:t>
            </a:fld>
            <a:endParaRPr lang="es-ES_tradnl" altLang="es-PE"/>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49674490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A65846C-CC95-445A-8930-9605F5E0338A}" type="slidenum">
              <a:rPr lang="es-ES_tradnl" altLang="es-PE"/>
              <a:pPr/>
              <a:t>227</a:t>
            </a:fld>
            <a:endParaRPr lang="es-ES_tradnl" altLang="es-PE"/>
          </a:p>
        </p:txBody>
      </p:sp>
      <p:sp>
        <p:nvSpPr>
          <p:cNvPr id="508930" name="Rectangle 2"/>
          <p:cNvSpPr>
            <a:spLocks noGrp="1" noRot="1" noChangeAspect="1" noChangeArrowheads="1" noTextEdit="1"/>
          </p:cNvSpPr>
          <p:nvPr>
            <p:ph type="sldImg"/>
          </p:nvPr>
        </p:nvSpPr>
        <p:spPr>
          <a:ln/>
        </p:spPr>
      </p:sp>
      <p:sp>
        <p:nvSpPr>
          <p:cNvPr id="50893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628654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911C30A-9BF6-4D49-A52E-4AC9B7CF1B4B}" type="slidenum">
              <a:rPr lang="es-ES_tradnl" altLang="es-PE"/>
              <a:pPr/>
              <a:t>228</a:t>
            </a:fld>
            <a:endParaRPr lang="es-ES_tradnl" altLang="es-PE"/>
          </a:p>
        </p:txBody>
      </p:sp>
      <p:sp>
        <p:nvSpPr>
          <p:cNvPr id="513026" name="Rectangle 2"/>
          <p:cNvSpPr>
            <a:spLocks noGrp="1" noRot="1" noChangeAspect="1" noChangeArrowheads="1" noTextEdit="1"/>
          </p:cNvSpPr>
          <p:nvPr>
            <p:ph type="sldImg"/>
          </p:nvPr>
        </p:nvSpPr>
        <p:spPr>
          <a:ln/>
        </p:spPr>
      </p:sp>
      <p:sp>
        <p:nvSpPr>
          <p:cNvPr id="51302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418124215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75CB1C2-5D1E-4099-8CD3-5A1795C029A0}" type="slidenum">
              <a:rPr lang="es-ES_tradnl" altLang="es-PE"/>
              <a:pPr/>
              <a:t>229</a:t>
            </a:fld>
            <a:endParaRPr lang="es-ES_tradnl" altLang="es-PE"/>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803849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7F470A3-717B-41B9-A145-94BAA03B12A8}" type="slidenum">
              <a:rPr lang="es-ES_tradnl" altLang="es-PE"/>
              <a:pPr/>
              <a:t>230</a:t>
            </a:fld>
            <a:endParaRPr lang="es-ES_tradnl" altLang="es-PE"/>
          </a:p>
        </p:txBody>
      </p:sp>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3914563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2763CD1-9E30-483A-88F5-74299171E101}" type="slidenum">
              <a:rPr lang="es-ES_tradnl" altLang="es-PE"/>
              <a:pPr/>
              <a:t>231</a:t>
            </a:fld>
            <a:endParaRPr lang="es-ES_tradnl" altLang="es-PE"/>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452951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69AF1C-38AA-FE40-BBAC-E8A44CF70CB0}" type="slidenum">
              <a:rPr lang="es-ES"/>
              <a:pPr/>
              <a:t>61</a:t>
            </a:fld>
            <a:endParaRPr lang="es-ES"/>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60122532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8733321-4D6D-484E-82BE-740475B768D3}" type="slidenum">
              <a:rPr lang="es-ES_tradnl" altLang="es-PE"/>
              <a:pPr/>
              <a:t>232</a:t>
            </a:fld>
            <a:endParaRPr lang="es-ES_tradnl" altLang="es-PE"/>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40264213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61B5B85-E0D4-4348-8A69-3B5D09D762DD}" type="slidenum">
              <a:rPr lang="es-ES_tradnl" altLang="es-PE"/>
              <a:pPr/>
              <a:t>233</a:t>
            </a:fld>
            <a:endParaRPr lang="es-ES_tradnl" altLang="es-PE"/>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19347124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B1C2D73-2A59-423A-BF99-BDF4CA8109D7}" type="slidenum">
              <a:rPr lang="es-ES_tradnl" altLang="es-PE"/>
              <a:pPr/>
              <a:t>234</a:t>
            </a:fld>
            <a:endParaRPr lang="es-ES_tradnl" altLang="es-PE"/>
          </a:p>
        </p:txBody>
      </p:sp>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41156146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DFAD83F-41AB-43AE-8F4C-C50449430B71}" type="slidenum">
              <a:rPr lang="es-ES_tradnl" altLang="es-PE"/>
              <a:pPr/>
              <a:t>235</a:t>
            </a:fld>
            <a:endParaRPr lang="es-ES_tradnl" altLang="es-PE"/>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55438624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898EF32-1EE6-47F4-9B3C-79D9D3C73553}" type="slidenum">
              <a:rPr lang="es-ES_tradnl" altLang="es-PE"/>
              <a:pPr/>
              <a:t>236</a:t>
            </a:fld>
            <a:endParaRPr lang="es-ES_tradnl" altLang="es-PE"/>
          </a:p>
        </p:txBody>
      </p:sp>
      <p:sp>
        <p:nvSpPr>
          <p:cNvPr id="531458" name="Rectangle 2"/>
          <p:cNvSpPr>
            <a:spLocks noGrp="1" noRot="1" noChangeAspect="1" noChangeArrowheads="1" noTextEdit="1"/>
          </p:cNvSpPr>
          <p:nvPr>
            <p:ph type="sldImg"/>
          </p:nvPr>
        </p:nvSpPr>
        <p:spPr>
          <a:ln/>
        </p:spPr>
      </p:sp>
      <p:sp>
        <p:nvSpPr>
          <p:cNvPr id="53145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403253651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5F243B3-9427-43BF-B224-611F3B53FC6E}" type="slidenum">
              <a:rPr lang="es-ES_tradnl" altLang="es-PE"/>
              <a:pPr/>
              <a:t>237</a:t>
            </a:fld>
            <a:endParaRPr lang="es-ES_tradnl" altLang="es-PE"/>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74404863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5F199C5-4C17-403D-B787-2190158677C2}" type="slidenum">
              <a:rPr lang="es-ES_tradnl" altLang="es-PE"/>
              <a:pPr/>
              <a:t>238</a:t>
            </a:fld>
            <a:endParaRPr lang="es-ES_tradnl" altLang="es-PE"/>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1244070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AB6E7FD-43CB-4C28-B2D9-0CB52016E63E}" type="slidenum">
              <a:rPr lang="es-ES_tradnl" altLang="es-PE"/>
              <a:pPr/>
              <a:t>239</a:t>
            </a:fld>
            <a:endParaRPr lang="es-ES_tradnl" altLang="es-PE"/>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5853193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12E4A4C-4CE6-45BC-9BF5-134063BBD8E8}" type="slidenum">
              <a:rPr lang="es-ES_tradnl" altLang="es-PE"/>
              <a:pPr/>
              <a:t>240</a:t>
            </a:fld>
            <a:endParaRPr lang="es-ES_tradnl" altLang="es-PE"/>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60057353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B769F87-8BCF-44F8-B3BF-8B576C1D493D}" type="slidenum">
              <a:rPr lang="es-ES_tradnl" altLang="es-PE"/>
              <a:pPr/>
              <a:t>241</a:t>
            </a:fld>
            <a:endParaRPr lang="es-ES_tradnl" altLang="es-PE"/>
          </a:p>
        </p:txBody>
      </p:sp>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4062249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877281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A3CB5C-139E-694A-8AF7-5D9E86803714}" type="slidenum">
              <a:rPr lang="es-ES"/>
              <a:pPr/>
              <a:t>62</a:t>
            </a:fld>
            <a:endParaRPr lang="es-E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62500733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044B47B-9A7C-4AD6-ACDA-BB2A0C10B2DD}" type="slidenum">
              <a:rPr lang="es-ES_tradnl" altLang="es-PE"/>
              <a:pPr/>
              <a:t>242</a:t>
            </a:fld>
            <a:endParaRPr lang="es-ES_tradnl" altLang="es-PE"/>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88108578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7C9A914-5ABE-49EF-9DEF-3DF95A7BFEE8}" type="slidenum">
              <a:rPr lang="es-ES_tradnl" altLang="es-PE"/>
              <a:pPr/>
              <a:t>243</a:t>
            </a:fld>
            <a:endParaRPr lang="es-ES_tradnl" altLang="es-PE"/>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14387032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0BC5BB0-4794-4A38-BF0B-6763BE07018B}" type="slidenum">
              <a:rPr lang="es-ES_tradnl" altLang="es-PE"/>
              <a:pPr/>
              <a:t>244</a:t>
            </a:fld>
            <a:endParaRPr lang="es-ES_tradnl" altLang="es-PE"/>
          </a:p>
        </p:txBody>
      </p:sp>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404072450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9B775D8-CCC8-4382-8276-24E4219EEC81}" type="slidenum">
              <a:rPr lang="es-ES_tradnl" altLang="es-PE"/>
              <a:pPr/>
              <a:t>245</a:t>
            </a:fld>
            <a:endParaRPr lang="es-ES_tradnl" altLang="es-PE"/>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26067159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F265570-09B8-44F5-82CE-041ECB599F04}" type="slidenum">
              <a:rPr lang="es-ES_tradnl" altLang="es-PE"/>
              <a:pPr/>
              <a:t>246</a:t>
            </a:fld>
            <a:endParaRPr lang="es-ES_tradnl" altLang="es-PE"/>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66828393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106E612-56EB-45A4-AB28-5659CA181132}" type="slidenum">
              <a:rPr lang="es-ES_tradnl" altLang="es-PE"/>
              <a:pPr/>
              <a:t>247</a:t>
            </a:fld>
            <a:endParaRPr lang="es-ES_tradnl" altLang="es-PE"/>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24071933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58C7B3A-0434-4A05-AD7F-39202F1AD04E}" type="slidenum">
              <a:rPr lang="es-ES_tradnl" altLang="es-PE"/>
              <a:pPr/>
              <a:t>248</a:t>
            </a:fld>
            <a:endParaRPr lang="es-ES_tradnl" altLang="es-PE"/>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24863700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30D9D95-2A92-4F5E-B38F-8FF94E306CEB}" type="slidenum">
              <a:rPr lang="es-ES_tradnl" altLang="es-PE"/>
              <a:pPr/>
              <a:t>249</a:t>
            </a:fld>
            <a:endParaRPr lang="es-ES_tradnl" altLang="es-PE"/>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9809369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E8C2530-5DE7-4193-8F53-EF0403F6CBFC}" type="slidenum">
              <a:rPr lang="es-ES_tradnl" altLang="es-PE"/>
              <a:pPr/>
              <a:t>250</a:t>
            </a:fld>
            <a:endParaRPr lang="es-ES_tradnl" altLang="es-PE"/>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220006584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5B4E009-356D-4D5D-B800-6B8E140B2BD6}" type="slidenum">
              <a:rPr lang="es-ES_tradnl" altLang="es-PE"/>
              <a:pPr/>
              <a:t>251</a:t>
            </a:fld>
            <a:endParaRPr lang="es-ES_tradnl" altLang="es-PE"/>
          </a:p>
        </p:txBody>
      </p:sp>
      <p:sp>
        <p:nvSpPr>
          <p:cNvPr id="679938" name="Rectangle 2"/>
          <p:cNvSpPr>
            <a:spLocks noGrp="1" noRot="1" noChangeAspect="1" noChangeArrowheads="1" noTextEdit="1"/>
          </p:cNvSpPr>
          <p:nvPr>
            <p:ph type="sldImg"/>
          </p:nvPr>
        </p:nvSpPr>
        <p:spPr>
          <a:ln/>
        </p:spPr>
      </p:sp>
      <p:sp>
        <p:nvSpPr>
          <p:cNvPr id="67993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466299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B1979C-9317-AF41-AFC1-D45A81167890}" type="slidenum">
              <a:rPr lang="es-ES"/>
              <a:pPr/>
              <a:t>63</a:t>
            </a:fld>
            <a:endParaRPr lang="es-E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57294483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92D91F7-7255-4DD1-A143-3E5C1A7D4AED}" type="slidenum">
              <a:rPr lang="es-ES_tradnl" altLang="es-PE"/>
              <a:pPr/>
              <a:t>252</a:t>
            </a:fld>
            <a:endParaRPr lang="es-ES_tradnl" altLang="es-PE"/>
          </a:p>
        </p:txBody>
      </p:sp>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330895450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A9F82B0-9548-4807-869E-4ADC98D4599C}" type="slidenum">
              <a:rPr lang="es-ES_tradnl" altLang="es-PE"/>
              <a:pPr/>
              <a:t>253</a:t>
            </a:fld>
            <a:endParaRPr lang="es-ES_tradnl" altLang="es-PE"/>
          </a:p>
        </p:txBody>
      </p:sp>
      <p:sp>
        <p:nvSpPr>
          <p:cNvPr id="601090" name="Rectangle 2"/>
          <p:cNvSpPr>
            <a:spLocks noGrp="1" noRot="1" noChangeAspect="1" noChangeArrowheads="1" noTextEdit="1"/>
          </p:cNvSpPr>
          <p:nvPr>
            <p:ph type="sldImg"/>
          </p:nvPr>
        </p:nvSpPr>
        <p:spPr>
          <a:ln/>
        </p:spPr>
      </p:sp>
      <p:sp>
        <p:nvSpPr>
          <p:cNvPr id="601091"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174310616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1463D8C-6A3E-4A01-A60E-AA68E586438E}" type="slidenum">
              <a:rPr lang="es-ES_tradnl" altLang="es-PE"/>
              <a:pPr/>
              <a:t>254</a:t>
            </a:fld>
            <a:endParaRPr lang="es-ES_tradnl" altLang="es-PE"/>
          </a:p>
        </p:txBody>
      </p:sp>
      <p:sp>
        <p:nvSpPr>
          <p:cNvPr id="653314" name="Rectangle 2"/>
          <p:cNvSpPr>
            <a:spLocks noGrp="1" noRot="1" noChangeAspect="1" noChangeArrowheads="1" noTextEdit="1"/>
          </p:cNvSpPr>
          <p:nvPr>
            <p:ph type="sldImg"/>
          </p:nvPr>
        </p:nvSpPr>
        <p:spPr>
          <a:ln/>
        </p:spPr>
      </p:sp>
      <p:sp>
        <p:nvSpPr>
          <p:cNvPr id="653315" name="Rectangle 3"/>
          <p:cNvSpPr>
            <a:spLocks noGrp="1" noChangeArrowheads="1"/>
          </p:cNvSpPr>
          <p:nvPr>
            <p:ph type="body" idx="1"/>
          </p:nvPr>
        </p:nvSpPr>
        <p:spPr/>
        <p:txBody>
          <a:bodyPr/>
          <a:lstStyle/>
          <a:p>
            <a:endParaRPr lang="es-ES" altLang="es-PE"/>
          </a:p>
        </p:txBody>
      </p:sp>
    </p:spTree>
    <p:extLst>
      <p:ext uri="{BB962C8B-B14F-4D97-AF65-F5344CB8AC3E}">
        <p14:creationId xmlns:p14="http://schemas.microsoft.com/office/powerpoint/2010/main" val="629322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F2DE25-01F4-3C46-95A8-CE4A9CDC696E}" type="slidenum">
              <a:rPr lang="es-ES"/>
              <a:pPr/>
              <a:t>64</a:t>
            </a:fld>
            <a:endParaRPr lang="es-E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599137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85570F-A664-DF4C-9484-230862E0568B}" type="slidenum">
              <a:rPr lang="es-ES"/>
              <a:pPr/>
              <a:t>65</a:t>
            </a:fld>
            <a:endParaRPr lang="es-E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301533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593957-583A-B54B-A921-8EB4FDE4F303}" type="slidenum">
              <a:rPr lang="es-ES"/>
              <a:pPr/>
              <a:t>66</a:t>
            </a:fld>
            <a:endParaRPr lang="es-ES"/>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342138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199790-3649-884F-A998-91A4DA39B83C}" type="slidenum">
              <a:rPr lang="es-ES"/>
              <a:pPr/>
              <a:t>67</a:t>
            </a:fld>
            <a:endParaRPr lang="es-E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36363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F514FF-4632-1944-9302-EEF671F00530}" type="slidenum">
              <a:rPr lang="es-ES"/>
              <a:pPr/>
              <a:t>68</a:t>
            </a:fld>
            <a:endParaRPr lang="es-E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119945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CFBA42-E97B-1146-B820-95C6FF3267D1}" type="slidenum">
              <a:rPr lang="es-ES"/>
              <a:pPr/>
              <a:t>69</a:t>
            </a:fld>
            <a:endParaRPr lang="es-ES"/>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265195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DA59D2-8E71-E04F-B9EC-E064AEB70F27}" type="slidenum">
              <a:rPr lang="es-ES"/>
              <a:pPr/>
              <a:t>70</a:t>
            </a:fld>
            <a:endParaRPr lang="es-ES"/>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144874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1A7883-A984-CE41-B203-92909DFB188A}" type="slidenum">
              <a:rPr lang="es-ES"/>
              <a:pPr/>
              <a:t>71</a:t>
            </a:fld>
            <a:endParaRPr lang="es-E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921825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40228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DAA798-6104-E846-AD91-B82713FE0633}" type="slidenum">
              <a:rPr lang="es-ES"/>
              <a:pPr/>
              <a:t>72</a:t>
            </a:fld>
            <a:endParaRPr lang="es-E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276304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337C0A-9CC4-2A45-AE10-FC0B191B014C}" type="slidenum">
              <a:rPr lang="es-ES"/>
              <a:pPr/>
              <a:t>73</a:t>
            </a:fld>
            <a:endParaRPr lang="es-ES"/>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799856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39A2C8-26E1-4742-BDAF-A9098CE0B006}" type="slidenum">
              <a:rPr lang="es-ES"/>
              <a:pPr/>
              <a:t>74</a:t>
            </a:fld>
            <a:endParaRPr lang="es-ES"/>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459186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0CA9D3-FB1B-DD4C-BE34-BC9EBD2F7BC9}" type="slidenum">
              <a:rPr lang="es-ES"/>
              <a:pPr/>
              <a:t>75</a:t>
            </a:fld>
            <a:endParaRPr lang="es-E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182712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03143B-9A52-3048-8C42-4854B615C02F}" type="slidenum">
              <a:rPr lang="es-ES"/>
              <a:pPr/>
              <a:t>76</a:t>
            </a:fld>
            <a:endParaRPr lang="es-E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15114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39FBF1-42B1-BB44-8887-F912A9A310DD}" type="slidenum">
              <a:rPr lang="es-ES"/>
              <a:pPr/>
              <a:t>77</a:t>
            </a:fld>
            <a:endParaRPr lang="es-ES"/>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118864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583945-F235-0741-AF64-C8F63F064737}" type="slidenum">
              <a:rPr lang="es-ES"/>
              <a:pPr/>
              <a:t>78</a:t>
            </a:fld>
            <a:endParaRPr lang="es-ES"/>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046569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3F1F6-FCC2-454E-873C-7E6B1D1ED74B}" type="slidenum">
              <a:rPr lang="es-ES"/>
              <a:pPr/>
              <a:t>79</a:t>
            </a:fld>
            <a:endParaRPr lang="es-ES"/>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527991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AF0B82-6D6E-DB40-83B2-85A488628C3D}" type="slidenum">
              <a:rPr lang="es-ES"/>
              <a:pPr/>
              <a:t>80</a:t>
            </a:fld>
            <a:endParaRPr lang="es-ES"/>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530564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2EA521-71B3-2E4D-8DE8-D09EEE36E909}" type="slidenum">
              <a:rPr lang="es-ES"/>
              <a:pPr/>
              <a:t>81</a:t>
            </a:fld>
            <a:endParaRPr lang="es-E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77926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0324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08C6C1-C7D9-194E-9C2A-A88003A8F3EB}" type="slidenum">
              <a:rPr lang="es-ES"/>
              <a:pPr/>
              <a:t>82</a:t>
            </a:fld>
            <a:endParaRPr lang="es-E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969393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DE6E88-CB47-184D-8A10-FC2F81AB949C}" type="slidenum">
              <a:rPr lang="es-ES"/>
              <a:pPr/>
              <a:t>83</a:t>
            </a:fld>
            <a:endParaRPr lang="es-ES"/>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90142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37B6D-CC99-2D4F-AF40-84488412877A}" type="slidenum">
              <a:rPr lang="es-ES"/>
              <a:pPr/>
              <a:t>84</a:t>
            </a:fld>
            <a:endParaRPr lang="es-E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100789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E4BEAF-835F-0D47-A589-6E7A8D16330C}" type="slidenum">
              <a:rPr lang="es-ES"/>
              <a:pPr/>
              <a:t>85</a:t>
            </a:fld>
            <a:endParaRPr lang="es-ES"/>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333100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C3ACED-83C8-BB42-A4FB-CC3029C55344}" type="slidenum">
              <a:rPr lang="es-ES"/>
              <a:pPr/>
              <a:t>86</a:t>
            </a:fld>
            <a:endParaRPr lang="es-E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223994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46E818-5C67-1E42-993A-EEB7C2873FCC}" type="slidenum">
              <a:rPr lang="es-ES"/>
              <a:pPr/>
              <a:t>87</a:t>
            </a:fld>
            <a:endParaRPr lang="es-ES"/>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921714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0902DB-7FE2-EE4C-AA83-66E27D784A39}" type="slidenum">
              <a:rPr lang="es-ES"/>
              <a:pPr/>
              <a:t>88</a:t>
            </a:fld>
            <a:endParaRPr lang="es-ES"/>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649722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286E70-D805-4143-9666-98C3BEC64EF7}" type="slidenum">
              <a:rPr lang="es-ES"/>
              <a:pPr/>
              <a:t>89</a:t>
            </a:fld>
            <a:endParaRPr lang="es-ES"/>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30801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D32DDD-75F8-CD44-AE85-C5B4E6B3B17B}" type="slidenum">
              <a:rPr lang="es-ES"/>
              <a:pPr/>
              <a:t>90</a:t>
            </a:fld>
            <a:endParaRPr lang="es-ES"/>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7403522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38FBF7-2689-FB43-BFA4-8D52A8438019}" type="slidenum">
              <a:rPr lang="es-ES"/>
              <a:pPr/>
              <a:t>91</a:t>
            </a:fld>
            <a:endParaRPr lang="es-ES"/>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070477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403551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0C6AB3-BE6D-1140-8F05-2829D86BE112}" type="slidenum">
              <a:rPr lang="es-ES"/>
              <a:pPr/>
              <a:t>92</a:t>
            </a:fld>
            <a:endParaRPr lang="es-ES"/>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892431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D71959-CB50-0E47-94C2-23ADA26C831D}" type="slidenum">
              <a:rPr lang="es-ES"/>
              <a:pPr/>
              <a:t>93</a:t>
            </a:fld>
            <a:endParaRPr lang="es-ES"/>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956591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60F5C0-28D8-DE41-BC75-BE5CE83087FA}" type="slidenum">
              <a:rPr lang="es-ES"/>
              <a:pPr/>
              <a:t>94</a:t>
            </a:fld>
            <a:endParaRPr lang="es-ES"/>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784995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B562DF-324F-AF4D-AC6E-466DD131FF1D}" type="slidenum">
              <a:rPr lang="es-ES"/>
              <a:pPr/>
              <a:t>95</a:t>
            </a:fld>
            <a:endParaRPr lang="es-ES"/>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0758045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D32C42-6026-5F47-B61A-E7F1AEB6F3D3}" type="slidenum">
              <a:rPr lang="es-ES"/>
              <a:pPr/>
              <a:t>96</a:t>
            </a:fld>
            <a:endParaRPr lang="es-E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9117318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24DBE2-B0CF-DC42-B147-81243087D6B8}" type="slidenum">
              <a:rPr lang="es-ES"/>
              <a:pPr/>
              <a:t>97</a:t>
            </a:fld>
            <a:endParaRPr lang="es-ES"/>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487897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40E3E8-41D1-9C45-8167-B05066809B9D}" type="slidenum">
              <a:rPr lang="es-ES"/>
              <a:pPr/>
              <a:t>98</a:t>
            </a:fld>
            <a:endParaRPr lang="es-ES"/>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934316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6DFFA-BD7D-BE4F-99C5-2778A7B1783A}" type="slidenum">
              <a:rPr lang="es-ES"/>
              <a:pPr/>
              <a:t>99</a:t>
            </a:fld>
            <a:endParaRPr lang="es-ES"/>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9389217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4B21BB-E6B5-F740-940F-53F145797DB5}" type="slidenum">
              <a:rPr lang="es-ES"/>
              <a:pPr/>
              <a:t>100</a:t>
            </a:fld>
            <a:endParaRPr lang="es-ES"/>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508010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D79DC0-4893-804A-964F-5E198EFE0774}" type="slidenum">
              <a:rPr lang="es-ES"/>
              <a:pPr/>
              <a:t>101</a:t>
            </a:fld>
            <a:endParaRPr lang="es-E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564988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482661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A10C2F-3F7F-C24F-815C-6EFD7510083E}" type="slidenum">
              <a:rPr lang="es-ES"/>
              <a:pPr/>
              <a:t>102</a:t>
            </a:fld>
            <a:endParaRPr lang="es-ES"/>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6858043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C12F79-ACEC-E943-913E-94F0E3B4B734}" type="slidenum">
              <a:rPr lang="es-ES"/>
              <a:pPr/>
              <a:t>103</a:t>
            </a:fld>
            <a:endParaRPr lang="es-ES"/>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069652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5977E4-927C-5E4F-8A81-3717B666BA33}" type="slidenum">
              <a:rPr lang="es-ES"/>
              <a:pPr/>
              <a:t>104</a:t>
            </a:fld>
            <a:endParaRPr lang="es-E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449629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A44B2F-DF86-2449-B1E2-E8A8DFD3E17B}" type="slidenum">
              <a:rPr lang="es-ES"/>
              <a:pPr/>
              <a:t>105</a:t>
            </a:fld>
            <a:endParaRPr lang="es-ES"/>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181164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289B69-B09C-C243-81A2-3D9A4C45D1C9}" type="slidenum">
              <a:rPr lang="es-ES"/>
              <a:pPr/>
              <a:t>106</a:t>
            </a:fld>
            <a:endParaRPr lang="es-ES"/>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7806100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116D5E-9EDB-E747-B6DC-9CD151CCCADD}" type="slidenum">
              <a:rPr lang="es-ES"/>
              <a:pPr/>
              <a:t>107</a:t>
            </a:fld>
            <a:endParaRPr lang="es-ES"/>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3267843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49604-3142-FC41-AB1C-0BB3BEEB6A5D}" type="slidenum">
              <a:rPr lang="es-ES"/>
              <a:pPr/>
              <a:t>108</a:t>
            </a:fld>
            <a:endParaRPr lang="es-ES"/>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6202413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5E7302-8790-B34C-B388-B47F9E2FFB8A}" type="slidenum">
              <a:rPr lang="es-ES"/>
              <a:pPr/>
              <a:t>109</a:t>
            </a:fld>
            <a:endParaRPr lang="es-E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1677996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D33B91-F367-E448-9904-7A560E2D86C4}" type="slidenum">
              <a:rPr lang="es-ES"/>
              <a:pPr/>
              <a:t>110</a:t>
            </a:fld>
            <a:endParaRPr lang="es-ES"/>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314467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76B6F-CF32-1E49-95F3-AD7CF6140DFC}" type="slidenum">
              <a:rPr lang="es-ES"/>
              <a:pPr/>
              <a:t>111</a:t>
            </a:fld>
            <a:endParaRPr lang="es-E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6450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895168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38FD9028-E74F-4F00-BFCD-7835CE8C7746}" type="slidenum">
              <a:rPr lang="es-ES_tradnl" altLang="es-ES" sz="1200">
                <a:latin typeface="Tahoma" panose="020B0604030504040204" pitchFamily="34" charset="0"/>
              </a:rPr>
              <a:pPr/>
              <a:t>112</a:t>
            </a:fld>
            <a:endParaRPr lang="es-ES_tradnl" altLang="es-ES" sz="1200">
              <a:latin typeface="Tahoma" panose="020B0604030504040204" pitchFamily="3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1130465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9BC31BB5-6D87-4443-B67D-1EC0FF387E72}" type="slidenum">
              <a:rPr lang="es-ES_tradnl" altLang="es-ES" sz="1200">
                <a:latin typeface="Tahoma" panose="020B0604030504040204" pitchFamily="34" charset="0"/>
              </a:rPr>
              <a:pPr/>
              <a:t>113</a:t>
            </a:fld>
            <a:endParaRPr lang="es-ES_tradnl" altLang="es-ES" sz="1200">
              <a:latin typeface="Tahoma" panose="020B0604030504040204" pitchFamily="34"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081846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4125E11F-F55F-41C5-83B2-DC3FC836021A}" type="slidenum">
              <a:rPr lang="es-ES_tradnl" altLang="es-ES" sz="1200">
                <a:latin typeface="Tahoma" panose="020B0604030504040204" pitchFamily="34" charset="0"/>
              </a:rPr>
              <a:pPr/>
              <a:t>114</a:t>
            </a:fld>
            <a:endParaRPr lang="es-ES_tradnl" altLang="es-ES" sz="1200">
              <a:latin typeface="Tahoma" panose="020B0604030504040204" pitchFamily="3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5455431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80ECC43B-3876-47F1-BBC8-E859034FEF80}" type="slidenum">
              <a:rPr lang="es-ES_tradnl" altLang="es-ES" sz="1200">
                <a:latin typeface="Tahoma" panose="020B0604030504040204" pitchFamily="34" charset="0"/>
              </a:rPr>
              <a:pPr/>
              <a:t>115</a:t>
            </a:fld>
            <a:endParaRPr lang="es-ES_tradnl" altLang="es-ES" sz="1200">
              <a:latin typeface="Tahoma" panose="020B0604030504040204" pitchFamily="3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236424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C124B42B-8BA0-4E65-B6BA-F4FA2BE31CCD}" type="slidenum">
              <a:rPr lang="es-ES_tradnl" altLang="es-ES" sz="1200">
                <a:latin typeface="Tahoma" panose="020B0604030504040204" pitchFamily="34" charset="0"/>
              </a:rPr>
              <a:pPr/>
              <a:t>116</a:t>
            </a:fld>
            <a:endParaRPr lang="es-ES_tradnl" altLang="es-ES" sz="1200">
              <a:latin typeface="Tahoma" panose="020B0604030504040204" pitchFamily="3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5327584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AE3F4C6D-E3E3-411E-B5AB-13D05875D99D}" type="slidenum">
              <a:rPr lang="es-ES_tradnl" altLang="es-ES" sz="1200">
                <a:latin typeface="Tahoma" panose="020B0604030504040204" pitchFamily="34" charset="0"/>
              </a:rPr>
              <a:pPr/>
              <a:t>117</a:t>
            </a:fld>
            <a:endParaRPr lang="es-ES_tradnl" altLang="es-ES" sz="1200">
              <a:latin typeface="Tahoma" panose="020B0604030504040204" pitchFamily="34"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132715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54A0EBC1-8556-438A-9AFF-FAE8B7F8B3E3}" type="slidenum">
              <a:rPr lang="es-ES_tradnl" altLang="es-ES" sz="1200">
                <a:latin typeface="Tahoma" panose="020B0604030504040204" pitchFamily="34" charset="0"/>
              </a:rPr>
              <a:pPr/>
              <a:t>118</a:t>
            </a:fld>
            <a:endParaRPr lang="es-ES_tradnl" altLang="es-ES" sz="1200">
              <a:latin typeface="Tahoma" panose="020B0604030504040204"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4058433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C3628583-74CB-4714-8F04-0EEFEA03CF2A}" type="slidenum">
              <a:rPr lang="es-ES_tradnl" altLang="es-ES" sz="1200">
                <a:latin typeface="Tahoma" panose="020B0604030504040204" pitchFamily="34" charset="0"/>
              </a:rPr>
              <a:pPr/>
              <a:t>119</a:t>
            </a:fld>
            <a:endParaRPr lang="es-ES_tradnl" altLang="es-ES" sz="1200">
              <a:latin typeface="Tahoma" panose="020B0604030504040204"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4281128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F3E6DB56-4801-4180-8059-13BD4E8A085D}" type="slidenum">
              <a:rPr lang="es-ES_tradnl" altLang="es-ES" sz="1200">
                <a:latin typeface="Tahoma" panose="020B0604030504040204" pitchFamily="34" charset="0"/>
              </a:rPr>
              <a:pPr/>
              <a:t>120</a:t>
            </a:fld>
            <a:endParaRPr lang="es-ES_tradnl" altLang="es-ES" sz="1200">
              <a:latin typeface="Tahoma" panose="020B0604030504040204"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4583444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B934E1CD-4920-4139-8BD4-B469B713F6B8}" type="slidenum">
              <a:rPr lang="es-ES_tradnl" altLang="es-ES" sz="1200">
                <a:latin typeface="Tahoma" panose="020B0604030504040204" pitchFamily="34" charset="0"/>
              </a:rPr>
              <a:pPr/>
              <a:t>121</a:t>
            </a:fld>
            <a:endParaRPr lang="es-ES_tradnl" altLang="es-ES" sz="1200">
              <a:latin typeface="Tahoma" panose="020B0604030504040204"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934929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4208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0ED28C4A-D0E7-40BC-8B25-58EEDAA05073}" type="slidenum">
              <a:rPr lang="es-ES_tradnl" altLang="es-ES" sz="1200">
                <a:latin typeface="Tahoma" panose="020B0604030504040204" pitchFamily="34" charset="0"/>
              </a:rPr>
              <a:pPr/>
              <a:t>122</a:t>
            </a:fld>
            <a:endParaRPr lang="es-ES_tradnl" altLang="es-ES" sz="1200">
              <a:latin typeface="Tahoma" panose="020B0604030504040204"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7681822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97D153F0-A0E2-4826-BA4F-0E3373B25A84}" type="slidenum">
              <a:rPr lang="es-ES_tradnl" altLang="es-ES" sz="1200">
                <a:latin typeface="Tahoma" panose="020B0604030504040204" pitchFamily="34" charset="0"/>
              </a:rPr>
              <a:pPr/>
              <a:t>123</a:t>
            </a:fld>
            <a:endParaRPr lang="es-ES_tradnl" altLang="es-ES" sz="1200">
              <a:latin typeface="Tahoma" panose="020B0604030504040204" pitchFamily="3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0496372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4CF8BE5C-1AF1-4F25-B9E8-AD97357D3E5A}" type="slidenum">
              <a:rPr lang="es-ES_tradnl" altLang="es-ES" sz="1200">
                <a:latin typeface="Tahoma" panose="020B0604030504040204" pitchFamily="34" charset="0"/>
              </a:rPr>
              <a:pPr/>
              <a:t>124</a:t>
            </a:fld>
            <a:endParaRPr lang="es-ES_tradnl" altLang="es-ES" sz="1200">
              <a:latin typeface="Tahoma" panose="020B0604030504040204" pitchFamily="3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5142622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E61C1795-3A55-4EB4-A059-84DDA04DB7DD}" type="slidenum">
              <a:rPr lang="es-ES_tradnl" altLang="es-ES" sz="1200">
                <a:latin typeface="Tahoma" panose="020B0604030504040204" pitchFamily="34" charset="0"/>
              </a:rPr>
              <a:pPr/>
              <a:t>125</a:t>
            </a:fld>
            <a:endParaRPr lang="es-ES_tradnl" altLang="es-ES" sz="1200">
              <a:latin typeface="Tahoma" panose="020B0604030504040204" pitchFamily="3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4009510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8571DCED-28FC-45A3-B6F6-7E2CECF2D06E}" type="slidenum">
              <a:rPr lang="es-ES_tradnl" altLang="es-ES" sz="1200">
                <a:latin typeface="Tahoma" panose="020B0604030504040204" pitchFamily="34" charset="0"/>
              </a:rPr>
              <a:pPr/>
              <a:t>126</a:t>
            </a:fld>
            <a:endParaRPr lang="es-ES_tradnl" altLang="es-ES" sz="1200">
              <a:latin typeface="Tahoma" panose="020B0604030504040204" pitchFamily="34"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7236807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43016F2A-CC71-4B60-AE22-A0D173C8E150}" type="slidenum">
              <a:rPr lang="es-ES_tradnl" altLang="es-ES" sz="1200">
                <a:latin typeface="Tahoma" panose="020B0604030504040204" pitchFamily="34" charset="0"/>
              </a:rPr>
              <a:pPr/>
              <a:t>127</a:t>
            </a:fld>
            <a:endParaRPr lang="es-ES_tradnl" altLang="es-ES" sz="1200">
              <a:latin typeface="Tahoma" panose="020B0604030504040204" pitchFamily="34"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38618045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E45BCE5D-CF2D-4BBC-8BCD-0D3A7F7DA0A7}" type="slidenum">
              <a:rPr lang="es-ES_tradnl" altLang="es-ES" sz="1200">
                <a:latin typeface="Tahoma" panose="020B0604030504040204" pitchFamily="34" charset="0"/>
              </a:rPr>
              <a:pPr/>
              <a:t>128</a:t>
            </a:fld>
            <a:endParaRPr lang="es-ES_tradnl" altLang="es-ES" sz="1200">
              <a:latin typeface="Tahoma" panose="020B0604030504040204" pitchFamily="3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8119498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A3DCEE78-52EE-498B-BBBF-774D3C2F13BF}" type="slidenum">
              <a:rPr lang="es-ES_tradnl" altLang="es-ES" sz="1200">
                <a:latin typeface="Tahoma" panose="020B0604030504040204" pitchFamily="34" charset="0"/>
              </a:rPr>
              <a:pPr/>
              <a:t>129</a:t>
            </a:fld>
            <a:endParaRPr lang="es-ES_tradnl" altLang="es-ES" sz="1200">
              <a:latin typeface="Tahoma" panose="020B0604030504040204" pitchFamily="3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4794057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A06B9966-D04E-4CE9-A2E9-9E0D62320419}" type="slidenum">
              <a:rPr lang="es-ES_tradnl" altLang="es-ES" sz="1200">
                <a:latin typeface="Tahoma" panose="020B0604030504040204" pitchFamily="34" charset="0"/>
              </a:rPr>
              <a:pPr/>
              <a:t>130</a:t>
            </a:fld>
            <a:endParaRPr lang="es-ES_tradnl" altLang="es-ES" sz="1200">
              <a:latin typeface="Tahoma" panose="020B0604030504040204" pitchFamily="3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7569354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F7E95740-E76C-4301-B006-E18E2FAF7CFD}" type="slidenum">
              <a:rPr lang="es-ES_tradnl" altLang="es-ES" sz="1200">
                <a:latin typeface="Tahoma" panose="020B0604030504040204" pitchFamily="34" charset="0"/>
              </a:rPr>
              <a:pPr/>
              <a:t>131</a:t>
            </a:fld>
            <a:endParaRPr lang="es-ES_tradnl" altLang="es-ES" sz="1200">
              <a:latin typeface="Tahoma" panose="020B0604030504040204" pitchFamily="3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97785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737516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8CD4012E-17BC-4C43-B5C1-B1B33E2B4A29}" type="slidenum">
              <a:rPr lang="es-ES_tradnl" altLang="es-ES" sz="1200">
                <a:latin typeface="Tahoma" panose="020B0604030504040204" pitchFamily="34" charset="0"/>
              </a:rPr>
              <a:pPr/>
              <a:t>132</a:t>
            </a:fld>
            <a:endParaRPr lang="es-ES_tradnl" altLang="es-ES" sz="1200">
              <a:latin typeface="Tahoma" panose="020B0604030504040204" pitchFamily="3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73132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BD6892FE-935A-4A6F-A1C1-4CE5AC39C76C}" type="slidenum">
              <a:rPr lang="es-ES_tradnl" altLang="es-ES" sz="1200">
                <a:latin typeface="Tahoma" panose="020B0604030504040204" pitchFamily="34" charset="0"/>
              </a:rPr>
              <a:pPr/>
              <a:t>133</a:t>
            </a:fld>
            <a:endParaRPr lang="es-ES_tradnl" altLang="es-ES" sz="1200">
              <a:latin typeface="Tahoma" panose="020B0604030504040204" pitchFamily="3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7912253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CCA83A14-CE62-43F5-8210-75D4E362612B}" type="slidenum">
              <a:rPr lang="es-ES_tradnl" altLang="es-ES" sz="1200">
                <a:latin typeface="Tahoma" panose="020B0604030504040204" pitchFamily="34" charset="0"/>
              </a:rPr>
              <a:pPr/>
              <a:t>134</a:t>
            </a:fld>
            <a:endParaRPr lang="es-ES_tradnl" altLang="es-ES" sz="1200">
              <a:latin typeface="Tahoma" panose="020B0604030504040204" pitchFamily="34"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5120140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48C75D6D-D42C-4124-AAE2-760A9FEA1C9E}" type="slidenum">
              <a:rPr lang="es-ES_tradnl" altLang="es-ES" sz="1200">
                <a:latin typeface="Tahoma" panose="020B0604030504040204" pitchFamily="34" charset="0"/>
              </a:rPr>
              <a:pPr/>
              <a:t>135</a:t>
            </a:fld>
            <a:endParaRPr lang="es-ES_tradnl" altLang="es-ES" sz="1200">
              <a:latin typeface="Tahoma" panose="020B0604030504040204" pitchFamily="3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9743835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87709ECC-8C0F-45AE-8CCC-E3AB33F54093}" type="slidenum">
              <a:rPr lang="es-ES_tradnl" altLang="es-ES" sz="1200">
                <a:latin typeface="Tahoma" panose="020B0604030504040204" pitchFamily="34" charset="0"/>
              </a:rPr>
              <a:pPr/>
              <a:t>136</a:t>
            </a:fld>
            <a:endParaRPr lang="es-ES_tradnl" altLang="es-ES" sz="1200">
              <a:latin typeface="Tahoma" panose="020B0604030504040204" pitchFamily="34"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8753988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95915101-9F9A-419D-8334-E240E5477438}" type="slidenum">
              <a:rPr lang="es-ES_tradnl" altLang="es-ES" sz="1200">
                <a:latin typeface="Tahoma" panose="020B0604030504040204" pitchFamily="34" charset="0"/>
              </a:rPr>
              <a:pPr/>
              <a:t>137</a:t>
            </a:fld>
            <a:endParaRPr lang="es-ES_tradnl" altLang="es-ES" sz="1200">
              <a:latin typeface="Tahoma" panose="020B0604030504040204" pitchFamily="34"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556679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D42FC4B2-529A-4180-A9ED-7063CDCA4648}" type="slidenum">
              <a:rPr lang="es-ES_tradnl" altLang="es-ES" sz="1200">
                <a:latin typeface="Tahoma" panose="020B0604030504040204" pitchFamily="34" charset="0"/>
              </a:rPr>
              <a:pPr/>
              <a:t>138</a:t>
            </a:fld>
            <a:endParaRPr lang="es-ES_tradnl" altLang="es-ES" sz="1200">
              <a:latin typeface="Tahoma" panose="020B0604030504040204" pitchFamily="34"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4243385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4E8B404F-D398-4B15-A340-E2802C690BBF}" type="slidenum">
              <a:rPr lang="es-ES_tradnl" altLang="es-ES" sz="1200">
                <a:latin typeface="Tahoma" panose="020B0604030504040204" pitchFamily="34" charset="0"/>
              </a:rPr>
              <a:pPr/>
              <a:t>139</a:t>
            </a:fld>
            <a:endParaRPr lang="es-ES_tradnl" altLang="es-ES" sz="1200">
              <a:latin typeface="Tahoma" panose="020B0604030504040204" pitchFamily="34"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8880053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1D2FA2D5-5598-4CC4-814C-CE3C1E53C1F0}" type="slidenum">
              <a:rPr lang="es-ES_tradnl" altLang="es-ES" sz="1200">
                <a:latin typeface="Tahoma" panose="020B0604030504040204" pitchFamily="34" charset="0"/>
              </a:rPr>
              <a:pPr/>
              <a:t>140</a:t>
            </a:fld>
            <a:endParaRPr lang="es-ES_tradnl" altLang="es-ES" sz="1200">
              <a:latin typeface="Tahoma" panose="020B0604030504040204"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24769349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defTabSz="987425">
              <a:defRPr sz="2400">
                <a:solidFill>
                  <a:schemeClr val="tx1"/>
                </a:solidFill>
                <a:latin typeface="Arial" panose="020B0604020202020204" pitchFamily="34" charset="0"/>
              </a:defRPr>
            </a:lvl1pPr>
            <a:lvl2pPr marL="742950" indent="-285750" defTabSz="987425">
              <a:defRPr sz="2400">
                <a:solidFill>
                  <a:schemeClr val="tx1"/>
                </a:solidFill>
                <a:latin typeface="Arial" panose="020B0604020202020204" pitchFamily="34" charset="0"/>
              </a:defRPr>
            </a:lvl2pPr>
            <a:lvl3pPr marL="1143000" indent="-228600" defTabSz="987425">
              <a:defRPr sz="2400">
                <a:solidFill>
                  <a:schemeClr val="tx1"/>
                </a:solidFill>
                <a:latin typeface="Arial" panose="020B0604020202020204" pitchFamily="34" charset="0"/>
              </a:defRPr>
            </a:lvl3pPr>
            <a:lvl4pPr marL="1600200" indent="-228600" defTabSz="987425">
              <a:defRPr sz="2400">
                <a:solidFill>
                  <a:schemeClr val="tx1"/>
                </a:solidFill>
                <a:latin typeface="Arial" panose="020B0604020202020204" pitchFamily="34" charset="0"/>
              </a:defRPr>
            </a:lvl4pPr>
            <a:lvl5pPr marL="2057400" indent="-228600" defTabSz="987425">
              <a:defRPr sz="2400">
                <a:solidFill>
                  <a:schemeClr val="tx1"/>
                </a:solidFill>
                <a:latin typeface="Arial" panose="020B0604020202020204" pitchFamily="34" charset="0"/>
              </a:defRPr>
            </a:lvl5pPr>
            <a:lvl6pPr marL="2514600" indent="-228600" defTabSz="98742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8742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8742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87425" eaLnBrk="0" fontAlgn="base" hangingPunct="0">
              <a:spcBef>
                <a:spcPct val="0"/>
              </a:spcBef>
              <a:spcAft>
                <a:spcPct val="0"/>
              </a:spcAft>
              <a:defRPr sz="2400">
                <a:solidFill>
                  <a:schemeClr val="tx1"/>
                </a:solidFill>
                <a:latin typeface="Arial" panose="020B0604020202020204" pitchFamily="34" charset="0"/>
              </a:defRPr>
            </a:lvl9pPr>
          </a:lstStyle>
          <a:p>
            <a:fld id="{6B8DFC97-463E-4DE9-88EB-FD3FD2F306E1}" type="slidenum">
              <a:rPr lang="es-ES_tradnl" altLang="es-ES" sz="1200">
                <a:latin typeface="Tahoma" panose="020B0604030504040204" pitchFamily="34" charset="0"/>
              </a:rPr>
              <a:pPr/>
              <a:t>141</a:t>
            </a:fld>
            <a:endParaRPr lang="es-ES_tradnl" altLang="es-ES" sz="1200">
              <a:latin typeface="Tahoma" panose="020B0604030504040204" pitchFamily="34"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endParaRPr lang="es-ES" altLang="es-ES" smtClean="0"/>
          </a:p>
        </p:txBody>
      </p:sp>
    </p:spTree>
    <p:extLst>
      <p:ext uri="{BB962C8B-B14F-4D97-AF65-F5344CB8AC3E}">
        <p14:creationId xmlns:p14="http://schemas.microsoft.com/office/powerpoint/2010/main" val="1449940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E"/>
          </a:p>
        </p:txBody>
      </p:sp>
      <p:sp>
        <p:nvSpPr>
          <p:cNvPr id="4" name="3 Marcador de fecha"/>
          <p:cNvSpPr>
            <a:spLocks noGrp="1"/>
          </p:cNvSpPr>
          <p:nvPr>
            <p:ph type="dt" sz="half" idx="10"/>
          </p:nvPr>
        </p:nvSpPr>
        <p:spPr/>
        <p:txBody>
          <a:bodyPr/>
          <a:lstStyle/>
          <a:p>
            <a:fld id="{3F5CB878-8B22-4BFB-B299-F35EF39D2C4C}" type="datetime1">
              <a:rPr lang="es-PE" smtClean="0"/>
              <a:t>11/11/2016</a:t>
            </a:fld>
            <a:endParaRPr lang="es-PE"/>
          </a:p>
        </p:txBody>
      </p:sp>
      <p:sp>
        <p:nvSpPr>
          <p:cNvPr id="5" name="4 Marcador de pie de página"/>
          <p:cNvSpPr>
            <a:spLocks noGrp="1"/>
          </p:cNvSpPr>
          <p:nvPr>
            <p:ph type="ftr" sz="quarter" idx="11"/>
          </p:nvPr>
        </p:nvSpPr>
        <p:spPr/>
        <p:txBody>
          <a:bodyPr/>
          <a:lstStyle/>
          <a:p>
            <a:r>
              <a:rPr lang="es-PE" smtClean="0"/>
              <a:t>Maestria en Informática</a:t>
            </a:r>
            <a:endParaRPr lang="es-PE"/>
          </a:p>
        </p:txBody>
      </p:sp>
      <p:sp>
        <p:nvSpPr>
          <p:cNvPr id="6" name="5 Marcador de número de diapositiva"/>
          <p:cNvSpPr>
            <a:spLocks noGrp="1"/>
          </p:cNvSpPr>
          <p:nvPr>
            <p:ph type="sldNum" sz="quarter" idx="12"/>
          </p:nvPr>
        </p:nvSpPr>
        <p:spPr/>
        <p:txBody>
          <a:bodyPr/>
          <a:lstStyle/>
          <a:p>
            <a:fld id="{326354EF-EA6D-47F9-A79D-5F0E6E0890AE}" type="slidenum">
              <a:rPr lang="es-PE" smtClean="0"/>
              <a:t>‹Nº›</a:t>
            </a:fld>
            <a:endParaRPr lang="es-PE"/>
          </a:p>
        </p:txBody>
      </p:sp>
    </p:spTree>
    <p:extLst>
      <p:ext uri="{BB962C8B-B14F-4D97-AF65-F5344CB8AC3E}">
        <p14:creationId xmlns:p14="http://schemas.microsoft.com/office/powerpoint/2010/main" val="3255166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3B1B13F7-67A9-4154-98A0-26F898D130F6}" type="datetime1">
              <a:rPr lang="es-PE" smtClean="0"/>
              <a:t>11/11/2016</a:t>
            </a:fld>
            <a:endParaRPr lang="es-PE"/>
          </a:p>
        </p:txBody>
      </p:sp>
      <p:sp>
        <p:nvSpPr>
          <p:cNvPr id="5" name="4 Marcador de pie de página"/>
          <p:cNvSpPr>
            <a:spLocks noGrp="1"/>
          </p:cNvSpPr>
          <p:nvPr>
            <p:ph type="ftr" sz="quarter" idx="11"/>
          </p:nvPr>
        </p:nvSpPr>
        <p:spPr/>
        <p:txBody>
          <a:bodyPr/>
          <a:lstStyle/>
          <a:p>
            <a:r>
              <a:rPr lang="es-PE" smtClean="0"/>
              <a:t>Maestria en Informática</a:t>
            </a:r>
            <a:endParaRPr lang="es-PE"/>
          </a:p>
        </p:txBody>
      </p:sp>
      <p:sp>
        <p:nvSpPr>
          <p:cNvPr id="6" name="5 Marcador de número de diapositiva"/>
          <p:cNvSpPr>
            <a:spLocks noGrp="1"/>
          </p:cNvSpPr>
          <p:nvPr>
            <p:ph type="sldNum" sz="quarter" idx="12"/>
          </p:nvPr>
        </p:nvSpPr>
        <p:spPr/>
        <p:txBody>
          <a:bodyPr/>
          <a:lstStyle/>
          <a:p>
            <a:fld id="{326354EF-EA6D-47F9-A79D-5F0E6E0890AE}" type="slidenum">
              <a:rPr lang="es-PE" smtClean="0"/>
              <a:t>‹Nº›</a:t>
            </a:fld>
            <a:endParaRPr lang="es-PE"/>
          </a:p>
        </p:txBody>
      </p:sp>
    </p:spTree>
    <p:extLst>
      <p:ext uri="{BB962C8B-B14F-4D97-AF65-F5344CB8AC3E}">
        <p14:creationId xmlns:p14="http://schemas.microsoft.com/office/powerpoint/2010/main" val="323339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CC2AA069-EDD4-4BEE-8D0C-4489FE6AEF71}" type="datetime1">
              <a:rPr lang="es-PE" smtClean="0"/>
              <a:t>11/11/2016</a:t>
            </a:fld>
            <a:endParaRPr lang="es-PE"/>
          </a:p>
        </p:txBody>
      </p:sp>
      <p:sp>
        <p:nvSpPr>
          <p:cNvPr id="5" name="4 Marcador de pie de página"/>
          <p:cNvSpPr>
            <a:spLocks noGrp="1"/>
          </p:cNvSpPr>
          <p:nvPr>
            <p:ph type="ftr" sz="quarter" idx="11"/>
          </p:nvPr>
        </p:nvSpPr>
        <p:spPr/>
        <p:txBody>
          <a:bodyPr/>
          <a:lstStyle/>
          <a:p>
            <a:r>
              <a:rPr lang="es-PE" smtClean="0"/>
              <a:t>Maestria en Informática</a:t>
            </a:r>
            <a:endParaRPr lang="es-PE"/>
          </a:p>
        </p:txBody>
      </p:sp>
      <p:sp>
        <p:nvSpPr>
          <p:cNvPr id="6" name="5 Marcador de número de diapositiva"/>
          <p:cNvSpPr>
            <a:spLocks noGrp="1"/>
          </p:cNvSpPr>
          <p:nvPr>
            <p:ph type="sldNum" sz="quarter" idx="12"/>
          </p:nvPr>
        </p:nvSpPr>
        <p:spPr/>
        <p:txBody>
          <a:bodyPr/>
          <a:lstStyle/>
          <a:p>
            <a:fld id="{326354EF-EA6D-47F9-A79D-5F0E6E0890AE}" type="slidenum">
              <a:rPr lang="es-PE" smtClean="0"/>
              <a:t>‹Nº›</a:t>
            </a:fld>
            <a:endParaRPr lang="es-PE"/>
          </a:p>
        </p:txBody>
      </p:sp>
    </p:spTree>
    <p:extLst>
      <p:ext uri="{BB962C8B-B14F-4D97-AF65-F5344CB8AC3E}">
        <p14:creationId xmlns:p14="http://schemas.microsoft.com/office/powerpoint/2010/main" val="36720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685800" y="1981200"/>
            <a:ext cx="381000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quarter" idx="2"/>
          </p:nvPr>
        </p:nvSpPr>
        <p:spPr>
          <a:xfrm>
            <a:off x="4648200" y="19812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contenido"/>
          <p:cNvSpPr>
            <a:spLocks noGrp="1"/>
          </p:cNvSpPr>
          <p:nvPr>
            <p:ph sz="quarter" idx="3"/>
          </p:nvPr>
        </p:nvSpPr>
        <p:spPr>
          <a:xfrm>
            <a:off x="4648200" y="41148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Rectangle 4"/>
          <p:cNvSpPr>
            <a:spLocks noGrp="1" noChangeArrowheads="1"/>
          </p:cNvSpPr>
          <p:nvPr>
            <p:ph type="dt" sz="half" idx="10"/>
          </p:nvPr>
        </p:nvSpPr>
        <p:spPr>
          <a:ln/>
        </p:spPr>
        <p:txBody>
          <a:bodyPr/>
          <a:lstStyle>
            <a:lvl1pPr>
              <a:defRPr/>
            </a:lvl1pPr>
          </a:lstStyle>
          <a:p>
            <a:pPr>
              <a:defRPr/>
            </a:pPr>
            <a:fld id="{4D153476-3C7E-4A5C-8A65-DED92C87022B}" type="datetime1">
              <a:rPr lang="es-PE" smtClean="0"/>
              <a:t>11/11/2016</a:t>
            </a:fld>
            <a:endParaRPr lang="es-ES_tradnl"/>
          </a:p>
        </p:txBody>
      </p:sp>
      <p:sp>
        <p:nvSpPr>
          <p:cNvPr id="7" name="Rectangle 5"/>
          <p:cNvSpPr>
            <a:spLocks noGrp="1" noChangeArrowheads="1"/>
          </p:cNvSpPr>
          <p:nvPr>
            <p:ph type="ftr" sz="quarter" idx="11"/>
          </p:nvPr>
        </p:nvSpPr>
        <p:spPr>
          <a:ln/>
        </p:spPr>
        <p:txBody>
          <a:bodyPr/>
          <a:lstStyle>
            <a:lvl1pPr>
              <a:defRPr/>
            </a:lvl1pPr>
          </a:lstStyle>
          <a:p>
            <a:r>
              <a:rPr lang="es-ES_tradnl" altLang="es-PE" smtClean="0"/>
              <a:t>Maestria en Informática</a:t>
            </a:r>
            <a:endParaRPr lang="es-ES_tradnl" altLang="es-PE" b="0"/>
          </a:p>
        </p:txBody>
      </p:sp>
      <p:sp>
        <p:nvSpPr>
          <p:cNvPr id="8" name="Rectangle 6"/>
          <p:cNvSpPr>
            <a:spLocks noGrp="1" noChangeArrowheads="1"/>
          </p:cNvSpPr>
          <p:nvPr>
            <p:ph type="sldNum" sz="quarter" idx="12"/>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1350121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274637"/>
            <a:ext cx="8229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 name="Shape 13"/>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320486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Comparació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hape 56"/>
          <p:cNvSpPr>
            <a:spLocks noGrp="1"/>
          </p:cNvSpPr>
          <p:nvPr>
            <p:ph type="body" sz="quarter" idx="1"/>
          </p:nvPr>
        </p:nvSpPr>
        <p:spPr>
          <a:xfrm>
            <a:off x="911195" y="2220759"/>
            <a:ext cx="3868341" cy="823914"/>
          </a:xfrm>
          <a:prstGeom prst="rect">
            <a:avLst/>
          </a:prstGeom>
          <a:extLst>
            <a:ext uri="{C572A759-6A51-4108-AA02-DFA0A04FC94B}">
              <ma14:wrappingTextBoxFlag xmlns="" xmlns:ma14="http://schemas.microsoft.com/office/mac/drawingml/2011/main" val="1"/>
            </a:ext>
          </a:extLst>
        </p:spPr>
        <p:txBody>
          <a:bodyPr anchor="b"/>
          <a:lstStyle>
            <a:lvl1pPr marL="0" indent="0">
              <a:buSzTx/>
              <a:buFontTx/>
              <a:buNone/>
              <a:defRPr sz="2400" b="1"/>
            </a:lvl1pPr>
          </a:lstStyle>
          <a:p>
            <a:r>
              <a:t>Haga clic para modificar el estilo de texto del patrón</a:t>
            </a:r>
          </a:p>
        </p:txBody>
      </p:sp>
      <p:sp>
        <p:nvSpPr>
          <p:cNvPr id="57" name="Shape 57"/>
          <p:cNvSpPr>
            <a:spLocks noGrp="1"/>
          </p:cNvSpPr>
          <p:nvPr>
            <p:ph type="body" sz="quarter" idx="13"/>
          </p:nvPr>
        </p:nvSpPr>
        <p:spPr>
          <a:xfrm>
            <a:off x="4910505" y="2220760"/>
            <a:ext cx="3887392" cy="823913"/>
          </a:xfrm>
          <a:prstGeom prst="rect">
            <a:avLst/>
          </a:prstGeom>
        </p:spPr>
        <p:txBody>
          <a:bodyPr anchor="b"/>
          <a:lstStyle/>
          <a:p>
            <a:pPr marL="0" indent="0">
              <a:buSzTx/>
              <a:buFontTx/>
              <a:buNone/>
              <a:defRPr sz="2400" b="1"/>
            </a:pPr>
            <a:endParaRPr/>
          </a:p>
        </p:txBody>
      </p:sp>
      <p:sp>
        <p:nvSpPr>
          <p:cNvPr id="58" name="Shape 58"/>
          <p:cNvSpPr>
            <a:spLocks noGrp="1"/>
          </p:cNvSpPr>
          <p:nvPr>
            <p:ph type="title"/>
          </p:nvPr>
        </p:nvSpPr>
        <p:spPr>
          <a:xfrm>
            <a:off x="1899138" y="640953"/>
            <a:ext cx="6932735" cy="1431499"/>
          </a:xfrm>
          <a:prstGeom prst="rect">
            <a:avLst/>
          </a:prstGeom>
          <a:extLst>
            <a:ext uri="{C572A759-6A51-4108-AA02-DFA0A04FC94B}">
              <ma14:wrappingTextBoxFlag xmlns="" xmlns:ma14="http://schemas.microsoft.com/office/mac/drawingml/2011/main" val="1"/>
            </a:ext>
          </a:extLst>
        </p:spPr>
        <p:txBody>
          <a:bodyPr/>
          <a:lstStyle/>
          <a:p>
            <a:r>
              <a:t>Haga clic para modificar el estilo de título del patrón</a:t>
            </a:r>
          </a:p>
        </p:txBody>
      </p:sp>
      <p:sp>
        <p:nvSpPr>
          <p:cNvPr id="59" name="Shape 59"/>
          <p:cNvSpPr>
            <a:spLocks noGrp="1"/>
          </p:cNvSpPr>
          <p:nvPr>
            <p:ph type="sldNum" sz="quarter" idx="2"/>
          </p:nvPr>
        </p:nvSpPr>
        <p:spPr>
          <a:xfrm>
            <a:off x="6457950" y="6356350"/>
            <a:ext cx="268810" cy="370840"/>
          </a:xfrm>
          <a:prstGeom prst="rect">
            <a:avLst/>
          </a:prstGeom>
        </p:spPr>
        <p:txBody>
          <a:bodyPr anchor="t"/>
          <a:lstStyle>
            <a:lvl1pPr algn="l">
              <a:defRPr sz="1800"/>
            </a:lvl1pPr>
          </a:lstStyle>
          <a:p>
            <a:fld id="{86CB4B4D-7CA3-9044-876B-883B54F8677D}" type="slidenum">
              <a:t>‹Nº›</a:t>
            </a:fld>
            <a:endParaRPr/>
          </a:p>
        </p:txBody>
      </p:sp>
    </p:spTree>
    <p:extLst>
      <p:ext uri="{BB962C8B-B14F-4D97-AF65-F5344CB8AC3E}">
        <p14:creationId xmlns:p14="http://schemas.microsoft.com/office/powerpoint/2010/main" val="30757580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67AB4F65-2043-4110-A168-4E98D6DE67D3}" type="datetime1">
              <a:rPr lang="es-PE" smtClean="0"/>
              <a:t>11/11/2016</a:t>
            </a:fld>
            <a:endParaRPr lang="es-PE"/>
          </a:p>
        </p:txBody>
      </p:sp>
      <p:sp>
        <p:nvSpPr>
          <p:cNvPr id="5" name="4 Marcador de pie de página"/>
          <p:cNvSpPr>
            <a:spLocks noGrp="1"/>
          </p:cNvSpPr>
          <p:nvPr>
            <p:ph type="ftr" sz="quarter" idx="11"/>
          </p:nvPr>
        </p:nvSpPr>
        <p:spPr/>
        <p:txBody>
          <a:bodyPr/>
          <a:lstStyle/>
          <a:p>
            <a:r>
              <a:rPr lang="es-PE" smtClean="0"/>
              <a:t>Maestria en Informática</a:t>
            </a:r>
            <a:endParaRPr lang="es-PE"/>
          </a:p>
        </p:txBody>
      </p:sp>
      <p:sp>
        <p:nvSpPr>
          <p:cNvPr id="6" name="5 Marcador de número de diapositiva"/>
          <p:cNvSpPr>
            <a:spLocks noGrp="1"/>
          </p:cNvSpPr>
          <p:nvPr>
            <p:ph type="sldNum" sz="quarter" idx="12"/>
          </p:nvPr>
        </p:nvSpPr>
        <p:spPr/>
        <p:txBody>
          <a:bodyPr/>
          <a:lstStyle/>
          <a:p>
            <a:fld id="{326354EF-EA6D-47F9-A79D-5F0E6E0890AE}" type="slidenum">
              <a:rPr lang="es-PE" smtClean="0"/>
              <a:t>‹Nº›</a:t>
            </a:fld>
            <a:endParaRPr lang="es-PE"/>
          </a:p>
        </p:txBody>
      </p:sp>
    </p:spTree>
    <p:extLst>
      <p:ext uri="{BB962C8B-B14F-4D97-AF65-F5344CB8AC3E}">
        <p14:creationId xmlns:p14="http://schemas.microsoft.com/office/powerpoint/2010/main" val="315105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4C6FD777-597C-4FA3-A9ED-D0D8F82B6BC4}" type="datetime1">
              <a:rPr lang="es-PE" smtClean="0"/>
              <a:t>11/11/2016</a:t>
            </a:fld>
            <a:endParaRPr lang="es-PE"/>
          </a:p>
        </p:txBody>
      </p:sp>
      <p:sp>
        <p:nvSpPr>
          <p:cNvPr id="5" name="4 Marcador de pie de página"/>
          <p:cNvSpPr>
            <a:spLocks noGrp="1"/>
          </p:cNvSpPr>
          <p:nvPr>
            <p:ph type="ftr" sz="quarter" idx="11"/>
          </p:nvPr>
        </p:nvSpPr>
        <p:spPr/>
        <p:txBody>
          <a:bodyPr/>
          <a:lstStyle/>
          <a:p>
            <a:r>
              <a:rPr lang="es-PE" smtClean="0"/>
              <a:t>Maestria en Informática</a:t>
            </a:r>
            <a:endParaRPr lang="es-PE"/>
          </a:p>
        </p:txBody>
      </p:sp>
      <p:sp>
        <p:nvSpPr>
          <p:cNvPr id="6" name="5 Marcador de número de diapositiva"/>
          <p:cNvSpPr>
            <a:spLocks noGrp="1"/>
          </p:cNvSpPr>
          <p:nvPr>
            <p:ph type="sldNum" sz="quarter" idx="12"/>
          </p:nvPr>
        </p:nvSpPr>
        <p:spPr/>
        <p:txBody>
          <a:bodyPr/>
          <a:lstStyle/>
          <a:p>
            <a:fld id="{326354EF-EA6D-47F9-A79D-5F0E6E0890AE}" type="slidenum">
              <a:rPr lang="es-PE" smtClean="0"/>
              <a:t>‹Nº›</a:t>
            </a:fld>
            <a:endParaRPr lang="es-PE"/>
          </a:p>
        </p:txBody>
      </p:sp>
    </p:spTree>
    <p:extLst>
      <p:ext uri="{BB962C8B-B14F-4D97-AF65-F5344CB8AC3E}">
        <p14:creationId xmlns:p14="http://schemas.microsoft.com/office/powerpoint/2010/main" val="1675161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p:txBody>
          <a:bodyPr/>
          <a:lstStyle/>
          <a:p>
            <a:fld id="{46678B8C-3250-4A64-905B-8D9DB8D94F05}" type="datetime1">
              <a:rPr lang="es-PE" smtClean="0"/>
              <a:t>11/11/2016</a:t>
            </a:fld>
            <a:endParaRPr lang="es-PE"/>
          </a:p>
        </p:txBody>
      </p:sp>
      <p:sp>
        <p:nvSpPr>
          <p:cNvPr id="6" name="5 Marcador de pie de página"/>
          <p:cNvSpPr>
            <a:spLocks noGrp="1"/>
          </p:cNvSpPr>
          <p:nvPr>
            <p:ph type="ftr" sz="quarter" idx="11"/>
          </p:nvPr>
        </p:nvSpPr>
        <p:spPr/>
        <p:txBody>
          <a:bodyPr/>
          <a:lstStyle/>
          <a:p>
            <a:r>
              <a:rPr lang="es-PE" smtClean="0"/>
              <a:t>Maestria en Informática</a:t>
            </a:r>
            <a:endParaRPr lang="es-PE"/>
          </a:p>
        </p:txBody>
      </p:sp>
      <p:sp>
        <p:nvSpPr>
          <p:cNvPr id="7" name="6 Marcador de número de diapositiva"/>
          <p:cNvSpPr>
            <a:spLocks noGrp="1"/>
          </p:cNvSpPr>
          <p:nvPr>
            <p:ph type="sldNum" sz="quarter" idx="12"/>
          </p:nvPr>
        </p:nvSpPr>
        <p:spPr/>
        <p:txBody>
          <a:bodyPr/>
          <a:lstStyle/>
          <a:p>
            <a:fld id="{326354EF-EA6D-47F9-A79D-5F0E6E0890AE}" type="slidenum">
              <a:rPr lang="es-PE" smtClean="0"/>
              <a:t>‹Nº›</a:t>
            </a:fld>
            <a:endParaRPr lang="es-PE"/>
          </a:p>
        </p:txBody>
      </p:sp>
    </p:spTree>
    <p:extLst>
      <p:ext uri="{BB962C8B-B14F-4D97-AF65-F5344CB8AC3E}">
        <p14:creationId xmlns:p14="http://schemas.microsoft.com/office/powerpoint/2010/main" val="219710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p:txBody>
          <a:bodyPr/>
          <a:lstStyle/>
          <a:p>
            <a:fld id="{0219A53A-8387-4F78-A6E9-2B1047087C0F}" type="datetime1">
              <a:rPr lang="es-PE" smtClean="0"/>
              <a:t>11/11/2016</a:t>
            </a:fld>
            <a:endParaRPr lang="es-PE"/>
          </a:p>
        </p:txBody>
      </p:sp>
      <p:sp>
        <p:nvSpPr>
          <p:cNvPr id="8" name="7 Marcador de pie de página"/>
          <p:cNvSpPr>
            <a:spLocks noGrp="1"/>
          </p:cNvSpPr>
          <p:nvPr>
            <p:ph type="ftr" sz="quarter" idx="11"/>
          </p:nvPr>
        </p:nvSpPr>
        <p:spPr/>
        <p:txBody>
          <a:bodyPr/>
          <a:lstStyle/>
          <a:p>
            <a:r>
              <a:rPr lang="es-PE" smtClean="0"/>
              <a:t>Maestria en Informática</a:t>
            </a:r>
            <a:endParaRPr lang="es-PE"/>
          </a:p>
        </p:txBody>
      </p:sp>
      <p:sp>
        <p:nvSpPr>
          <p:cNvPr id="9" name="8 Marcador de número de diapositiva"/>
          <p:cNvSpPr>
            <a:spLocks noGrp="1"/>
          </p:cNvSpPr>
          <p:nvPr>
            <p:ph type="sldNum" sz="quarter" idx="12"/>
          </p:nvPr>
        </p:nvSpPr>
        <p:spPr/>
        <p:txBody>
          <a:bodyPr/>
          <a:lstStyle/>
          <a:p>
            <a:fld id="{326354EF-EA6D-47F9-A79D-5F0E6E0890AE}" type="slidenum">
              <a:rPr lang="es-PE" smtClean="0"/>
              <a:t>‹Nº›</a:t>
            </a:fld>
            <a:endParaRPr lang="es-PE"/>
          </a:p>
        </p:txBody>
      </p:sp>
    </p:spTree>
    <p:extLst>
      <p:ext uri="{BB962C8B-B14F-4D97-AF65-F5344CB8AC3E}">
        <p14:creationId xmlns:p14="http://schemas.microsoft.com/office/powerpoint/2010/main" val="4191043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fecha"/>
          <p:cNvSpPr>
            <a:spLocks noGrp="1"/>
          </p:cNvSpPr>
          <p:nvPr>
            <p:ph type="dt" sz="half" idx="10"/>
          </p:nvPr>
        </p:nvSpPr>
        <p:spPr/>
        <p:txBody>
          <a:bodyPr/>
          <a:lstStyle/>
          <a:p>
            <a:fld id="{DF75A70F-3589-4C97-9745-6BB5421C87D1}" type="datetime1">
              <a:rPr lang="es-PE" smtClean="0"/>
              <a:t>11/11/2016</a:t>
            </a:fld>
            <a:endParaRPr lang="es-PE"/>
          </a:p>
        </p:txBody>
      </p:sp>
      <p:sp>
        <p:nvSpPr>
          <p:cNvPr id="4" name="3 Marcador de pie de página"/>
          <p:cNvSpPr>
            <a:spLocks noGrp="1"/>
          </p:cNvSpPr>
          <p:nvPr>
            <p:ph type="ftr" sz="quarter" idx="11"/>
          </p:nvPr>
        </p:nvSpPr>
        <p:spPr/>
        <p:txBody>
          <a:bodyPr/>
          <a:lstStyle/>
          <a:p>
            <a:r>
              <a:rPr lang="es-PE" smtClean="0"/>
              <a:t>Maestria en Informática</a:t>
            </a:r>
            <a:endParaRPr lang="es-PE"/>
          </a:p>
        </p:txBody>
      </p:sp>
      <p:sp>
        <p:nvSpPr>
          <p:cNvPr id="5" name="4 Marcador de número de diapositiva"/>
          <p:cNvSpPr>
            <a:spLocks noGrp="1"/>
          </p:cNvSpPr>
          <p:nvPr>
            <p:ph type="sldNum" sz="quarter" idx="12"/>
          </p:nvPr>
        </p:nvSpPr>
        <p:spPr/>
        <p:txBody>
          <a:bodyPr/>
          <a:lstStyle/>
          <a:p>
            <a:fld id="{326354EF-EA6D-47F9-A79D-5F0E6E0890AE}" type="slidenum">
              <a:rPr lang="es-PE" smtClean="0"/>
              <a:t>‹Nº›</a:t>
            </a:fld>
            <a:endParaRPr lang="es-PE"/>
          </a:p>
        </p:txBody>
      </p:sp>
    </p:spTree>
    <p:extLst>
      <p:ext uri="{BB962C8B-B14F-4D97-AF65-F5344CB8AC3E}">
        <p14:creationId xmlns:p14="http://schemas.microsoft.com/office/powerpoint/2010/main" val="2761203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12DC17E-C2CE-45CE-A232-75BEA88CEB42}" type="datetime1">
              <a:rPr lang="es-PE" smtClean="0"/>
              <a:t>11/11/2016</a:t>
            </a:fld>
            <a:endParaRPr lang="es-PE"/>
          </a:p>
        </p:txBody>
      </p:sp>
      <p:sp>
        <p:nvSpPr>
          <p:cNvPr id="3" name="2 Marcador de pie de página"/>
          <p:cNvSpPr>
            <a:spLocks noGrp="1"/>
          </p:cNvSpPr>
          <p:nvPr>
            <p:ph type="ftr" sz="quarter" idx="11"/>
          </p:nvPr>
        </p:nvSpPr>
        <p:spPr/>
        <p:txBody>
          <a:bodyPr/>
          <a:lstStyle/>
          <a:p>
            <a:r>
              <a:rPr lang="es-PE" smtClean="0"/>
              <a:t>Maestria en Informática</a:t>
            </a:r>
            <a:endParaRPr lang="es-PE"/>
          </a:p>
        </p:txBody>
      </p:sp>
      <p:sp>
        <p:nvSpPr>
          <p:cNvPr id="4" name="3 Marcador de número de diapositiva"/>
          <p:cNvSpPr>
            <a:spLocks noGrp="1"/>
          </p:cNvSpPr>
          <p:nvPr>
            <p:ph type="sldNum" sz="quarter" idx="12"/>
          </p:nvPr>
        </p:nvSpPr>
        <p:spPr/>
        <p:txBody>
          <a:bodyPr/>
          <a:lstStyle/>
          <a:p>
            <a:fld id="{326354EF-EA6D-47F9-A79D-5F0E6E0890AE}" type="slidenum">
              <a:rPr lang="es-PE" smtClean="0"/>
              <a:t>‹Nº›</a:t>
            </a:fld>
            <a:endParaRPr lang="es-PE"/>
          </a:p>
        </p:txBody>
      </p:sp>
    </p:spTree>
    <p:extLst>
      <p:ext uri="{BB962C8B-B14F-4D97-AF65-F5344CB8AC3E}">
        <p14:creationId xmlns:p14="http://schemas.microsoft.com/office/powerpoint/2010/main" val="81579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46E6D28-96DD-474B-A146-5D1113D34E32}" type="datetime1">
              <a:rPr lang="es-PE" smtClean="0"/>
              <a:t>11/11/2016</a:t>
            </a:fld>
            <a:endParaRPr lang="es-PE"/>
          </a:p>
        </p:txBody>
      </p:sp>
      <p:sp>
        <p:nvSpPr>
          <p:cNvPr id="6" name="5 Marcador de pie de página"/>
          <p:cNvSpPr>
            <a:spLocks noGrp="1"/>
          </p:cNvSpPr>
          <p:nvPr>
            <p:ph type="ftr" sz="quarter" idx="11"/>
          </p:nvPr>
        </p:nvSpPr>
        <p:spPr/>
        <p:txBody>
          <a:bodyPr/>
          <a:lstStyle/>
          <a:p>
            <a:r>
              <a:rPr lang="es-PE" smtClean="0"/>
              <a:t>Maestria en Informática</a:t>
            </a:r>
            <a:endParaRPr lang="es-PE"/>
          </a:p>
        </p:txBody>
      </p:sp>
      <p:sp>
        <p:nvSpPr>
          <p:cNvPr id="7" name="6 Marcador de número de diapositiva"/>
          <p:cNvSpPr>
            <a:spLocks noGrp="1"/>
          </p:cNvSpPr>
          <p:nvPr>
            <p:ph type="sldNum" sz="quarter" idx="12"/>
          </p:nvPr>
        </p:nvSpPr>
        <p:spPr/>
        <p:txBody>
          <a:bodyPr/>
          <a:lstStyle/>
          <a:p>
            <a:fld id="{326354EF-EA6D-47F9-A79D-5F0E6E0890AE}" type="slidenum">
              <a:rPr lang="es-PE" smtClean="0"/>
              <a:t>‹Nº›</a:t>
            </a:fld>
            <a:endParaRPr lang="es-PE"/>
          </a:p>
        </p:txBody>
      </p:sp>
    </p:spTree>
    <p:extLst>
      <p:ext uri="{BB962C8B-B14F-4D97-AF65-F5344CB8AC3E}">
        <p14:creationId xmlns:p14="http://schemas.microsoft.com/office/powerpoint/2010/main" val="3271918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DE4726C6-8F63-471F-A213-BB0A17A9DF5B}" type="datetime1">
              <a:rPr lang="es-PE" smtClean="0"/>
              <a:t>11/11/2016</a:t>
            </a:fld>
            <a:endParaRPr lang="es-PE"/>
          </a:p>
        </p:txBody>
      </p:sp>
      <p:sp>
        <p:nvSpPr>
          <p:cNvPr id="6" name="5 Marcador de pie de página"/>
          <p:cNvSpPr>
            <a:spLocks noGrp="1"/>
          </p:cNvSpPr>
          <p:nvPr>
            <p:ph type="ftr" sz="quarter" idx="11"/>
          </p:nvPr>
        </p:nvSpPr>
        <p:spPr/>
        <p:txBody>
          <a:bodyPr/>
          <a:lstStyle/>
          <a:p>
            <a:r>
              <a:rPr lang="es-PE" smtClean="0"/>
              <a:t>Maestria en Informática</a:t>
            </a:r>
            <a:endParaRPr lang="es-PE"/>
          </a:p>
        </p:txBody>
      </p:sp>
      <p:sp>
        <p:nvSpPr>
          <p:cNvPr id="7" name="6 Marcador de número de diapositiva"/>
          <p:cNvSpPr>
            <a:spLocks noGrp="1"/>
          </p:cNvSpPr>
          <p:nvPr>
            <p:ph type="sldNum" sz="quarter" idx="12"/>
          </p:nvPr>
        </p:nvSpPr>
        <p:spPr/>
        <p:txBody>
          <a:bodyPr/>
          <a:lstStyle/>
          <a:p>
            <a:fld id="{326354EF-EA6D-47F9-A79D-5F0E6E0890AE}" type="slidenum">
              <a:rPr lang="es-PE" smtClean="0"/>
              <a:t>‹Nº›</a:t>
            </a:fld>
            <a:endParaRPr lang="es-PE"/>
          </a:p>
        </p:txBody>
      </p:sp>
    </p:spTree>
    <p:extLst>
      <p:ext uri="{BB962C8B-B14F-4D97-AF65-F5344CB8AC3E}">
        <p14:creationId xmlns:p14="http://schemas.microsoft.com/office/powerpoint/2010/main" val="4242241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5E7BD0-37D3-44E9-B69B-BB86FEF25FCC}" type="datetime1">
              <a:rPr lang="es-PE" smtClean="0"/>
              <a:t>11/11/2016</a:t>
            </a:fld>
            <a:endParaRPr lang="es-P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PE" smtClean="0"/>
              <a:t>Maestria en Informática</a:t>
            </a:r>
            <a:endParaRPr lang="es-P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354EF-EA6D-47F9-A79D-5F0E6E0890AE}" type="slidenum">
              <a:rPr lang="es-PE" smtClean="0"/>
              <a:t>‹Nº›</a:t>
            </a:fld>
            <a:endParaRPr lang="es-PE"/>
          </a:p>
        </p:txBody>
      </p:sp>
    </p:spTree>
    <p:extLst>
      <p:ext uri="{BB962C8B-B14F-4D97-AF65-F5344CB8AC3E}">
        <p14:creationId xmlns:p14="http://schemas.microsoft.com/office/powerpoint/2010/main" val="132494929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cgutierrezc@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13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hyperlink" Target="file:///C:\Documents%20and%20Settings\Gines\Mis%20documentos\Docencia\P.A.V.%2005-06\tema3.ppt#-1,16,3.2.1. Operadores de suavizado." TargetMode="External"/><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6.xml"/><Relationship Id="rId1" Type="http://schemas.openxmlformats.org/officeDocument/2006/relationships/slideLayout" Target="../slideLayouts/slideLayout12.xml"/><Relationship Id="rId5" Type="http://schemas.openxmlformats.org/officeDocument/2006/relationships/image" Target="../media/image142.png"/><Relationship Id="rId4" Type="http://schemas.openxmlformats.org/officeDocument/2006/relationships/image" Target="../media/image141.png"/></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144.png"/><Relationship Id="rId4" Type="http://schemas.openxmlformats.org/officeDocument/2006/relationships/image" Target="../media/image141.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5.jpeg"/><Relationship Id="rId7" Type="http://schemas.openxmlformats.org/officeDocument/2006/relationships/hyperlink" Target="file:///C:\Documents%20and%20Settings\Gines\Mis%20documentos\Docencia\P.A.V.%2005-06\tema3.ppt#-1,25,3.2.1. Operadores de suavizado."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150.jpeg"/></Relationships>
</file>

<file path=ppt/slides/_rels/slide129.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153.png"/><Relationship Id="rId4" Type="http://schemas.openxmlformats.org/officeDocument/2006/relationships/image" Target="../media/image152.jpe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151.jpeg"/><Relationship Id="rId7" Type="http://schemas.openxmlformats.org/officeDocument/2006/relationships/image" Target="../media/image156.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155.jpeg"/><Relationship Id="rId5" Type="http://schemas.openxmlformats.org/officeDocument/2006/relationships/image" Target="../media/image152.jpeg"/><Relationship Id="rId4" Type="http://schemas.openxmlformats.org/officeDocument/2006/relationships/image" Target="../media/image154.jpeg"/></Relationships>
</file>

<file path=ppt/slides/_rels/slide1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158.jpeg"/></Relationships>
</file>

<file path=ppt/slides/_rels/slide13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9.png"/><Relationship Id="rId7" Type="http://schemas.openxmlformats.org/officeDocument/2006/relationships/image" Target="../media/image157.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8.jpeg"/></Relationships>
</file>

<file path=ppt/slides/_rels/slide13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image" Target="../media/image165.png"/><Relationship Id="rId4" Type="http://schemas.openxmlformats.org/officeDocument/2006/relationships/image" Target="../media/image164.png"/></Relationships>
</file>

<file path=ppt/slides/_rels/slide1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2.xml"/><Relationship Id="rId1" Type="http://schemas.openxmlformats.org/officeDocument/2006/relationships/slideLayout" Target="../slideLayouts/slideLayout12.xml"/><Relationship Id="rId5" Type="http://schemas.openxmlformats.org/officeDocument/2006/relationships/image" Target="../media/image168.png"/><Relationship Id="rId4" Type="http://schemas.openxmlformats.org/officeDocument/2006/relationships/image" Target="../media/image167.png"/></Relationships>
</file>

<file path=ppt/slides/_rels/slide13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hyperlink" Target="file:///C:\Documents%20and%20Settings\Gines\Mis%20documentos\Docencia\P.A.V.%2005-06\tema3.ppt#-1,28,3.2.1. Operadores de suavizado."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image" Target="../media/image171.png"/></Relationships>
</file>

<file path=ppt/slides/_rels/slide13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6.jpeg"/><Relationship Id="rId7" Type="http://schemas.openxmlformats.org/officeDocument/2006/relationships/hyperlink" Target="file:///C:\Documents%20and%20Settings\Gines\Mis%20documentos\Docencia\P.A.V.%2005-06\tema3.ppt#-1,33,3.2.1. Operadores de suavizado." TargetMode="External"/><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173.jpeg"/><Relationship Id="rId5" Type="http://schemas.openxmlformats.org/officeDocument/2006/relationships/image" Target="../media/image172.jpeg"/><Relationship Id="rId4" Type="http://schemas.openxmlformats.org/officeDocument/2006/relationships/image" Target="../media/image147.jpeg"/></Relationships>
</file>

<file path=ppt/slides/_rels/slide14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175.jpeg"/><Relationship Id="rId5" Type="http://schemas.openxmlformats.org/officeDocument/2006/relationships/image" Target="../media/image174.jpeg"/><Relationship Id="rId4" Type="http://schemas.openxmlformats.org/officeDocument/2006/relationships/image" Target="../media/image150.jpe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hyperlink" Target="file:///C:\Documents%20and%20Settings\Gines\Mis%20documentos\Docencia\P.A.V.%2005-06\tema3.ppt#-1,35,3.2.1. Operadores de suavizado." TargetMode="External"/><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179.jpeg"/><Relationship Id="rId5" Type="http://schemas.openxmlformats.org/officeDocument/2006/relationships/image" Target="../media/image178.jpeg"/><Relationship Id="rId4" Type="http://schemas.openxmlformats.org/officeDocument/2006/relationships/image" Target="../media/image177.jpeg"/></Relationships>
</file>

<file path=ppt/slides/_rels/slide14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181.jpeg"/></Relationships>
</file>

<file path=ppt/slides/_rels/slide145.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46.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9.jpe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188.jpeg"/><Relationship Id="rId5" Type="http://schemas.openxmlformats.org/officeDocument/2006/relationships/image" Target="../media/image187.jpeg"/><Relationship Id="rId4" Type="http://schemas.openxmlformats.org/officeDocument/2006/relationships/image" Target="../media/image186.png"/></Relationships>
</file>

<file path=ppt/slides/_rels/slide147.xml.rels><?xml version="1.0" encoding="UTF-8" standalone="yes"?>
<Relationships xmlns="http://schemas.openxmlformats.org/package/2006/relationships"><Relationship Id="rId3" Type="http://schemas.openxmlformats.org/officeDocument/2006/relationships/hyperlink" Target="file:///C:\Documents%20and%20Settings\Gines\Mis%20documentos\Docencia\P.A.V.%2005-06\tema3.ppt#-1,38,3.2.2. Operadores de bordes." TargetMode="External"/><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07.xml"/><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8.xml"/><Relationship Id="rId1" Type="http://schemas.openxmlformats.org/officeDocument/2006/relationships/slideLayout" Target="../slideLayouts/slideLayout12.xml"/><Relationship Id="rId5" Type="http://schemas.openxmlformats.org/officeDocument/2006/relationships/image" Target="../media/image193.jpeg"/><Relationship Id="rId4" Type="http://schemas.openxmlformats.org/officeDocument/2006/relationships/image" Target="../media/image192.png"/></Relationships>
</file>

<file path=ppt/slides/_rels/slide15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9.xml"/><Relationship Id="rId1" Type="http://schemas.openxmlformats.org/officeDocument/2006/relationships/slideLayout" Target="../slideLayouts/slideLayout12.xml"/><Relationship Id="rId4" Type="http://schemas.openxmlformats.org/officeDocument/2006/relationships/image" Target="../media/image192.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148.jpeg"/><Relationship Id="rId5" Type="http://schemas.openxmlformats.org/officeDocument/2006/relationships/image" Target="../media/image197.png"/><Relationship Id="rId4" Type="http://schemas.openxmlformats.org/officeDocument/2006/relationships/image" Target="../media/image196.png"/></Relationships>
</file>

<file path=ppt/slides/_rels/slide15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3.xml"/><Relationship Id="rId1" Type="http://schemas.openxmlformats.org/officeDocument/2006/relationships/slideLayout" Target="../slideLayouts/slideLayout12.xml"/><Relationship Id="rId4" Type="http://schemas.openxmlformats.org/officeDocument/2006/relationships/image" Target="../media/image199.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5.xml"/><Relationship Id="rId1" Type="http://schemas.openxmlformats.org/officeDocument/2006/relationships/slideLayout" Target="../slideLayouts/slideLayout12.xml"/><Relationship Id="rId5" Type="http://schemas.openxmlformats.org/officeDocument/2006/relationships/image" Target="../media/image202.png"/><Relationship Id="rId4" Type="http://schemas.openxmlformats.org/officeDocument/2006/relationships/image" Target="../media/image201.png"/></Relationships>
</file>

<file path=ppt/slides/_rels/slide15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6.xml"/><Relationship Id="rId1" Type="http://schemas.openxmlformats.org/officeDocument/2006/relationships/slideLayout" Target="../slideLayouts/slideLayout12.xml"/><Relationship Id="rId4" Type="http://schemas.openxmlformats.org/officeDocument/2006/relationships/image" Target="../media/image202.png"/></Relationships>
</file>

<file path=ppt/slides/_rels/slide159.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image" Target="../media/image207.jpeg"/><Relationship Id="rId5" Type="http://schemas.openxmlformats.org/officeDocument/2006/relationships/image" Target="../media/image206.jpeg"/><Relationship Id="rId4" Type="http://schemas.openxmlformats.org/officeDocument/2006/relationships/image" Target="../media/image205.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19.xml"/><Relationship Id="rId1" Type="http://schemas.openxmlformats.org/officeDocument/2006/relationships/slideLayout" Target="../slideLayouts/slideLayout12.xml"/><Relationship Id="rId5" Type="http://schemas.openxmlformats.org/officeDocument/2006/relationships/image" Target="../media/image210.png"/><Relationship Id="rId4" Type="http://schemas.openxmlformats.org/officeDocument/2006/relationships/image" Target="../media/image209.png"/></Relationships>
</file>

<file path=ppt/slides/_rels/slide16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0.xml"/><Relationship Id="rId1" Type="http://schemas.openxmlformats.org/officeDocument/2006/relationships/slideLayout" Target="../slideLayouts/slideLayout12.xml"/><Relationship Id="rId5" Type="http://schemas.openxmlformats.org/officeDocument/2006/relationships/image" Target="../media/image148.jpeg"/><Relationship Id="rId4" Type="http://schemas.openxmlformats.org/officeDocument/2006/relationships/image" Target="../media/image212.jpeg"/></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1.xml"/><Relationship Id="rId1" Type="http://schemas.openxmlformats.org/officeDocument/2006/relationships/slideLayout" Target="../slideLayouts/slideLayout12.xml"/><Relationship Id="rId6" Type="http://schemas.openxmlformats.org/officeDocument/2006/relationships/image" Target="../media/image148.jpeg"/><Relationship Id="rId5" Type="http://schemas.openxmlformats.org/officeDocument/2006/relationships/image" Target="../media/image215.jpeg"/><Relationship Id="rId4" Type="http://schemas.openxmlformats.org/officeDocument/2006/relationships/image" Target="../media/image214.png"/></Relationships>
</file>

<file path=ppt/slides/_rels/slide164.xml.rels><?xml version="1.0" encoding="UTF-8" standalone="yes"?>
<Relationships xmlns="http://schemas.openxmlformats.org/package/2006/relationships"><Relationship Id="rId3" Type="http://schemas.openxmlformats.org/officeDocument/2006/relationships/image" Target="../media/image216.jpeg"/><Relationship Id="rId7" Type="http://schemas.openxmlformats.org/officeDocument/2006/relationships/image" Target="../media/image172.jpeg"/><Relationship Id="rId2" Type="http://schemas.openxmlformats.org/officeDocument/2006/relationships/notesSlide" Target="../notesSlides/notesSlide122.xml"/><Relationship Id="rId1" Type="http://schemas.openxmlformats.org/officeDocument/2006/relationships/slideLayout" Target="../slideLayouts/slideLayout12.xml"/><Relationship Id="rId6" Type="http://schemas.openxmlformats.org/officeDocument/2006/relationships/image" Target="../media/image173.jpeg"/><Relationship Id="rId5" Type="http://schemas.openxmlformats.org/officeDocument/2006/relationships/image" Target="../media/image148.jpeg"/><Relationship Id="rId4" Type="http://schemas.openxmlformats.org/officeDocument/2006/relationships/image" Target="../media/image217.jpe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220.jpeg"/><Relationship Id="rId5" Type="http://schemas.openxmlformats.org/officeDocument/2006/relationships/image" Target="../media/image219.jpeg"/><Relationship Id="rId4" Type="http://schemas.openxmlformats.org/officeDocument/2006/relationships/image" Target="../media/image218.jpeg"/></Relationships>
</file>

<file path=ppt/slides/_rels/slide167.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224.jpeg"/><Relationship Id="rId5" Type="http://schemas.openxmlformats.org/officeDocument/2006/relationships/image" Target="../media/image223.jpeg"/><Relationship Id="rId4" Type="http://schemas.openxmlformats.org/officeDocument/2006/relationships/image" Target="../media/image222.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8.xml"/><Relationship Id="rId1" Type="http://schemas.openxmlformats.org/officeDocument/2006/relationships/slideLayout" Target="../slideLayouts/slideLayout12.xml"/><Relationship Id="rId4" Type="http://schemas.openxmlformats.org/officeDocument/2006/relationships/image" Target="../media/image225.png"/></Relationships>
</file>

<file path=ppt/slides/_rels/slide171.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129.xml"/><Relationship Id="rId1" Type="http://schemas.openxmlformats.org/officeDocument/2006/relationships/slideLayout" Target="../slideLayouts/slideLayout12.xml"/><Relationship Id="rId6" Type="http://schemas.openxmlformats.org/officeDocument/2006/relationships/image" Target="../media/image148.jpeg"/><Relationship Id="rId5" Type="http://schemas.openxmlformats.org/officeDocument/2006/relationships/image" Target="../media/image228.jpeg"/><Relationship Id="rId4" Type="http://schemas.openxmlformats.org/officeDocument/2006/relationships/image" Target="../media/image227.jpeg"/></Relationships>
</file>

<file path=ppt/slides/_rels/slide172.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image" Target="../media/image230.jpeg"/></Relationships>
</file>

<file path=ppt/slides/_rels/slide17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31.xml"/><Relationship Id="rId1" Type="http://schemas.openxmlformats.org/officeDocument/2006/relationships/slideLayout" Target="../slideLayouts/slideLayout12.xml"/><Relationship Id="rId6" Type="http://schemas.openxmlformats.org/officeDocument/2006/relationships/image" Target="../media/image233.jpeg"/><Relationship Id="rId5" Type="http://schemas.openxmlformats.org/officeDocument/2006/relationships/image" Target="../media/image232.jpeg"/><Relationship Id="rId4" Type="http://schemas.openxmlformats.org/officeDocument/2006/relationships/image" Target="../media/image231.jpeg"/></Relationships>
</file>

<file path=ppt/slides/_rels/slide17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32.xml"/><Relationship Id="rId1" Type="http://schemas.openxmlformats.org/officeDocument/2006/relationships/slideLayout" Target="../slideLayouts/slideLayout12.xml"/><Relationship Id="rId4" Type="http://schemas.openxmlformats.org/officeDocument/2006/relationships/image" Target="../media/image148.jpeg"/></Relationships>
</file>

<file path=ppt/slides/_rels/slide175.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image" Target="../media/image148.jpeg"/><Relationship Id="rId5" Type="http://schemas.openxmlformats.org/officeDocument/2006/relationships/image" Target="../media/image237.jpeg"/><Relationship Id="rId4" Type="http://schemas.openxmlformats.org/officeDocument/2006/relationships/image" Target="../media/image236.jpeg"/></Relationships>
</file>

<file path=ppt/slides/_rels/slide176.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1.jpe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224.jpeg"/><Relationship Id="rId5" Type="http://schemas.openxmlformats.org/officeDocument/2006/relationships/image" Target="../media/image240.png"/><Relationship Id="rId4" Type="http://schemas.openxmlformats.org/officeDocument/2006/relationships/image" Target="../media/image239.png"/></Relationships>
</file>

<file path=ppt/slides/_rels/slide177.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notesSlide" Target="../notesSlides/notesSlide135.xml"/><Relationship Id="rId1" Type="http://schemas.openxmlformats.org/officeDocument/2006/relationships/slideLayout" Target="../slideLayouts/slideLayout12.xml"/><Relationship Id="rId4" Type="http://schemas.openxmlformats.org/officeDocument/2006/relationships/image" Target="../media/image243.png"/></Relationships>
</file>

<file path=ppt/slides/_rels/slide178.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notesSlide" Target="../notesSlides/notesSlide136.xml"/><Relationship Id="rId1" Type="http://schemas.openxmlformats.org/officeDocument/2006/relationships/slideLayout" Target="../slideLayouts/slideLayout12.xml"/><Relationship Id="rId5" Type="http://schemas.openxmlformats.org/officeDocument/2006/relationships/image" Target="../media/image242.jpeg"/><Relationship Id="rId4" Type="http://schemas.openxmlformats.org/officeDocument/2006/relationships/image" Target="../media/image245.jpeg"/></Relationships>
</file>

<file path=ppt/slides/_rels/slide17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7.xml"/><Relationship Id="rId1" Type="http://schemas.openxmlformats.org/officeDocument/2006/relationships/slideLayout" Target="../slideLayouts/slideLayout12.xml"/><Relationship Id="rId5" Type="http://schemas.openxmlformats.org/officeDocument/2006/relationships/image" Target="../media/image243.png"/><Relationship Id="rId4" Type="http://schemas.openxmlformats.org/officeDocument/2006/relationships/image" Target="../media/image247.jpeg"/></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image" Target="../media/image151.jpeg"/><Relationship Id="rId5" Type="http://schemas.openxmlformats.org/officeDocument/2006/relationships/image" Target="../media/image250.jpeg"/><Relationship Id="rId4" Type="http://schemas.openxmlformats.org/officeDocument/2006/relationships/image" Target="../media/image249.jpe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251.png"/></Relationships>
</file>

<file path=ppt/slides/_rels/slide183.xml.rels><?xml version="1.0" encoding="UTF-8" standalone="yes"?>
<Relationships xmlns="http://schemas.openxmlformats.org/package/2006/relationships"><Relationship Id="rId3" Type="http://schemas.openxmlformats.org/officeDocument/2006/relationships/hyperlink" Target="file:///C:\Documents%20and%20Settings\Gines\Mis%20documentos\Docencia\P.A.V.%2005-06\tema4.ppt#-1,6,4.1. Interpolaci&#243;n y transf. b&#225;sicas." TargetMode="External"/><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hyperlink" Target="file:///C:\Documents%20and%20Settings\Gines\Mis%20documentos\Docencia\P.A.V.%2005-06\tema4.ppt#-1,8,4.1. Interpolaci&#243;n y transf. b&#225;sicas." TargetMode="External"/><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hyperlink" Target="file:///C:\Documents%20and%20Settings\Gines\Mis%20documentos\Docencia\P.A.V.%2005-06\tema4.ppt#-1,19,4.1. Interpolaci&#243;n y transf. b&#225;sicas." TargetMode="External"/><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48.xml"/><Relationship Id="rId1" Type="http://schemas.openxmlformats.org/officeDocument/2006/relationships/slideLayout" Target="../slideLayouts/slideLayout12.xml"/><Relationship Id="rId4" Type="http://schemas.openxmlformats.org/officeDocument/2006/relationships/image" Target="../media/image253.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52.xml"/><Relationship Id="rId1" Type="http://schemas.openxmlformats.org/officeDocument/2006/relationships/slideLayout" Target="../slideLayouts/slideLayout12.xml"/><Relationship Id="rId5" Type="http://schemas.openxmlformats.org/officeDocument/2006/relationships/image" Target="../media/image254.png"/><Relationship Id="rId4" Type="http://schemas.openxmlformats.org/officeDocument/2006/relationships/image" Target="../media/image253.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56.xml"/><Relationship Id="rId1" Type="http://schemas.openxmlformats.org/officeDocument/2006/relationships/slideLayout" Target="../slideLayouts/slideLayout12.xml"/><Relationship Id="rId5" Type="http://schemas.openxmlformats.org/officeDocument/2006/relationships/image" Target="../media/image255.png"/><Relationship Id="rId4" Type="http://schemas.openxmlformats.org/officeDocument/2006/relationships/image" Target="../media/image254.png"/></Relationships>
</file>

<file path=ppt/slides/_rels/slide199.xml.rels><?xml version="1.0" encoding="UTF-8" standalone="yes"?>
<Relationships xmlns="http://schemas.openxmlformats.org/package/2006/relationships"><Relationship Id="rId3" Type="http://schemas.openxmlformats.org/officeDocument/2006/relationships/hyperlink" Target="file:///C:\Documents%20and%20Settings\Gines\Mis%20documentos\Docencia\P.A.V.%2005-06\tema4.ppt#-1,28,4.2. Transformaciones afines." TargetMode="External"/><Relationship Id="rId2" Type="http://schemas.openxmlformats.org/officeDocument/2006/relationships/notesSlide" Target="../notesSlides/notesSlide157.xml"/><Relationship Id="rId1" Type="http://schemas.openxmlformats.org/officeDocument/2006/relationships/slideLayout" Target="../slideLayouts/slideLayout1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200.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158.xml"/><Relationship Id="rId1" Type="http://schemas.openxmlformats.org/officeDocument/2006/relationships/slideLayout" Target="../slideLayouts/slideLayout12.xml"/><Relationship Id="rId4" Type="http://schemas.openxmlformats.org/officeDocument/2006/relationships/image" Target="../media/image260.jpeg"/></Relationships>
</file>

<file path=ppt/slides/_rels/slide201.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159.xml"/><Relationship Id="rId1" Type="http://schemas.openxmlformats.org/officeDocument/2006/relationships/slideLayout" Target="../slideLayouts/slideLayout12.xml"/><Relationship Id="rId4" Type="http://schemas.openxmlformats.org/officeDocument/2006/relationships/image" Target="../media/image260.jpe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162.xml"/><Relationship Id="rId1" Type="http://schemas.openxmlformats.org/officeDocument/2006/relationships/slideLayout" Target="../slideLayouts/slideLayout12.xml"/><Relationship Id="rId5" Type="http://schemas.openxmlformats.org/officeDocument/2006/relationships/image" Target="../media/image261.jpeg"/><Relationship Id="rId4" Type="http://schemas.openxmlformats.org/officeDocument/2006/relationships/image" Target="../media/image260.jpeg"/></Relationships>
</file>

<file path=ppt/slides/_rels/slide205.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notesSlide" Target="../notesSlides/notesSlide163.xml"/><Relationship Id="rId1" Type="http://schemas.openxmlformats.org/officeDocument/2006/relationships/slideLayout" Target="../slideLayouts/slideLayout12.xml"/><Relationship Id="rId5" Type="http://schemas.openxmlformats.org/officeDocument/2006/relationships/image" Target="../media/image263.jpeg"/><Relationship Id="rId4" Type="http://schemas.openxmlformats.org/officeDocument/2006/relationships/image" Target="../media/image262.jpeg"/></Relationships>
</file>

<file path=ppt/slides/_rels/slide206.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5.jpeg"/><Relationship Id="rId7" Type="http://schemas.openxmlformats.org/officeDocument/2006/relationships/image" Target="../media/image269.png"/><Relationship Id="rId2" Type="http://schemas.openxmlformats.org/officeDocument/2006/relationships/notesSlide" Target="../notesSlides/notesSlide165.xml"/><Relationship Id="rId1" Type="http://schemas.openxmlformats.org/officeDocument/2006/relationships/slideLayout" Target="../slideLayouts/slideLayout12.xml"/><Relationship Id="rId6" Type="http://schemas.openxmlformats.org/officeDocument/2006/relationships/image" Target="../media/image268.png"/><Relationship Id="rId5" Type="http://schemas.openxmlformats.org/officeDocument/2006/relationships/image" Target="../media/image267.jpeg"/><Relationship Id="rId4" Type="http://schemas.openxmlformats.org/officeDocument/2006/relationships/image" Target="../media/image266.jpeg"/><Relationship Id="rId9" Type="http://schemas.openxmlformats.org/officeDocument/2006/relationships/hyperlink" Target="file:///C:\Documents%20and%20Settings\Gines\Mis%20Documentos\Docencia\P.A.V.%2007-08\tema4.ppt#-1,41,4.2. Transformaciones afines."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notesSlide" Target="../notesSlides/notesSlide171.xml"/><Relationship Id="rId1" Type="http://schemas.openxmlformats.org/officeDocument/2006/relationships/slideLayout" Target="../slideLayouts/slideLayout12.xml"/><Relationship Id="rId5" Type="http://schemas.openxmlformats.org/officeDocument/2006/relationships/image" Target="../media/image273.jpeg"/><Relationship Id="rId4" Type="http://schemas.openxmlformats.org/officeDocument/2006/relationships/image" Target="../media/image272.jpe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3.jpeg"/><Relationship Id="rId7" Type="http://schemas.openxmlformats.org/officeDocument/2006/relationships/image" Target="../media/image277.jpe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276.jpeg"/><Relationship Id="rId5" Type="http://schemas.openxmlformats.org/officeDocument/2006/relationships/image" Target="../media/image275.jpeg"/><Relationship Id="rId4" Type="http://schemas.openxmlformats.org/officeDocument/2006/relationships/image" Target="../media/image274.jpe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176.xml"/><Relationship Id="rId1" Type="http://schemas.openxmlformats.org/officeDocument/2006/relationships/slideLayout" Target="../slideLayouts/slideLayout12.xml"/><Relationship Id="rId5" Type="http://schemas.openxmlformats.org/officeDocument/2006/relationships/image" Target="../media/image279.jpeg"/><Relationship Id="rId4" Type="http://schemas.openxmlformats.org/officeDocument/2006/relationships/image" Target="../media/image278.jpeg"/></Relationships>
</file>

<file path=ppt/slides/_rels/slide219.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notesSlide" Target="../notesSlides/notesSlide177.xml"/><Relationship Id="rId1" Type="http://schemas.openxmlformats.org/officeDocument/2006/relationships/slideLayout" Target="../slideLayouts/slideLayout12.xml"/><Relationship Id="rId5" Type="http://schemas.openxmlformats.org/officeDocument/2006/relationships/image" Target="../media/image282.jpeg"/><Relationship Id="rId4" Type="http://schemas.openxmlformats.org/officeDocument/2006/relationships/image" Target="../media/image281.jpe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hyperlink" Target="file:///C:\Documents%20and%20Settings\Gines\Mis%20Documentos\Docencia\P.A.V.%2007-08\tema4.ppt#-1,44,4.2. Transformaciones afines." TargetMode="External"/><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3" Type="http://schemas.openxmlformats.org/officeDocument/2006/relationships/hyperlink" Target="file:///C:\Documents%20and%20Settings\Gines\Mis%20documentos\Docencia\P.A.V.%2005-06\tema4.ppt#-1,44,4.2. Transformaciones afines." TargetMode="External"/><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81.xml"/><Relationship Id="rId1" Type="http://schemas.openxmlformats.org/officeDocument/2006/relationships/slideLayout" Target="../slideLayouts/slideLayout12.xml"/><Relationship Id="rId5" Type="http://schemas.openxmlformats.org/officeDocument/2006/relationships/hyperlink" Target="file:///C:\Documents%20and%20Settings\Gines\Mis%20Documentos\Docencia\P.A.V.%2007-08\tema4.ppt#-1,51,4.3. Transformaci&#243;n bilineal y perspectiva." TargetMode="External"/><Relationship Id="rId4" Type="http://schemas.openxmlformats.org/officeDocument/2006/relationships/image" Target="../media/image265.jpeg"/></Relationships>
</file>

<file path=ppt/slides/_rels/slide224.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notesSlide" Target="../notesSlides/notesSlide182.xml"/><Relationship Id="rId1" Type="http://schemas.openxmlformats.org/officeDocument/2006/relationships/slideLayout" Target="../slideLayouts/slideLayout12.xml"/><Relationship Id="rId5" Type="http://schemas.openxmlformats.org/officeDocument/2006/relationships/image" Target="../media/image285.jpeg"/><Relationship Id="rId4" Type="http://schemas.openxmlformats.org/officeDocument/2006/relationships/image" Target="../media/image284.jpe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C:\Documents%20and%20Settings\Gines\Mis%20Documentos\Docencia\P.A.V.%2007-08\videos\ggm4.avi" TargetMode="External"/><Relationship Id="rId1" Type="http://schemas.openxmlformats.org/officeDocument/2006/relationships/video" Target="file:///C:\Documents%20and%20Settings\Gines\Mis%20Documentos\Docencia\P.A.V.%2007-08\videos\framea.ggm4.avi" TargetMode="Externa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notesSlide" Target="../notesSlides/notesSlide183.xml"/></Relationships>
</file>

<file path=ppt/slides/_rels/slide22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84.xml"/><Relationship Id="rId1" Type="http://schemas.openxmlformats.org/officeDocument/2006/relationships/slideLayout" Target="../slideLayouts/slideLayout12.xml"/><Relationship Id="rId5" Type="http://schemas.openxmlformats.org/officeDocument/2006/relationships/image" Target="../media/image290.png"/><Relationship Id="rId4" Type="http://schemas.openxmlformats.org/officeDocument/2006/relationships/image" Target="../media/image289.png"/></Relationships>
</file>

<file path=ppt/slides/_rels/slide227.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notesSlide" Target="../notesSlides/notesSlide185.xml"/><Relationship Id="rId1" Type="http://schemas.openxmlformats.org/officeDocument/2006/relationships/slideLayout" Target="../slideLayouts/slideLayout12.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228.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186.xml"/><Relationship Id="rId1" Type="http://schemas.openxmlformats.org/officeDocument/2006/relationships/slideLayout" Target="../slideLayouts/slideLayout12.xml"/><Relationship Id="rId6" Type="http://schemas.openxmlformats.org/officeDocument/2006/relationships/image" Target="../media/image270.png"/><Relationship Id="rId5" Type="http://schemas.openxmlformats.org/officeDocument/2006/relationships/image" Target="../media/image297.jpeg"/><Relationship Id="rId4" Type="http://schemas.openxmlformats.org/officeDocument/2006/relationships/image" Target="../media/image296.jpeg"/></Relationships>
</file>

<file path=ppt/slides/_rels/slide229.xml.rels><?xml version="1.0" encoding="UTF-8" standalone="yes"?>
<Relationships xmlns="http://schemas.openxmlformats.org/package/2006/relationships"><Relationship Id="rId3" Type="http://schemas.openxmlformats.org/officeDocument/2006/relationships/image" Target="../media/image298.jpeg"/><Relationship Id="rId2" Type="http://schemas.openxmlformats.org/officeDocument/2006/relationships/notesSlide" Target="../notesSlides/notesSlide187.xml"/><Relationship Id="rId1" Type="http://schemas.openxmlformats.org/officeDocument/2006/relationships/slideLayout" Target="../slideLayouts/slideLayout12.xml"/><Relationship Id="rId6" Type="http://schemas.openxmlformats.org/officeDocument/2006/relationships/image" Target="../media/image301.jpeg"/><Relationship Id="rId5" Type="http://schemas.openxmlformats.org/officeDocument/2006/relationships/image" Target="../media/image300.png"/><Relationship Id="rId4" Type="http://schemas.openxmlformats.org/officeDocument/2006/relationships/image" Target="../media/image29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3" Type="http://schemas.openxmlformats.org/officeDocument/2006/relationships/hyperlink" Target="file:///C:\Documents%20and%20Settings\Gines\Mis%20Documentos\Docencia\P.A.V.%2007-08\tema4.ppt#-1,74,4.4. Transformaciones de mapeo." TargetMode="External"/><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303.png"/></Relationships>
</file>

<file path=ppt/slides/_rels/slide233.xml.rels><?xml version="1.0" encoding="UTF-8" standalone="yes"?>
<Relationships xmlns="http://schemas.openxmlformats.org/package/2006/relationships"><Relationship Id="rId8" Type="http://schemas.openxmlformats.org/officeDocument/2006/relationships/image" Target="../media/image309.jpeg"/><Relationship Id="rId3" Type="http://schemas.openxmlformats.org/officeDocument/2006/relationships/image" Target="../media/image304.jpeg"/><Relationship Id="rId7" Type="http://schemas.openxmlformats.org/officeDocument/2006/relationships/image" Target="../media/image308.jpeg"/><Relationship Id="rId2" Type="http://schemas.openxmlformats.org/officeDocument/2006/relationships/notesSlide" Target="../notesSlides/notesSlide191.xml"/><Relationship Id="rId1" Type="http://schemas.openxmlformats.org/officeDocument/2006/relationships/slideLayout" Target="../slideLayouts/slideLayout12.xml"/><Relationship Id="rId6" Type="http://schemas.openxmlformats.org/officeDocument/2006/relationships/image" Target="../media/image307.jpeg"/><Relationship Id="rId5" Type="http://schemas.openxmlformats.org/officeDocument/2006/relationships/image" Target="../media/image306.jpeg"/><Relationship Id="rId4" Type="http://schemas.openxmlformats.org/officeDocument/2006/relationships/image" Target="../media/image305.jpe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95.xml"/><Relationship Id="rId1" Type="http://schemas.openxmlformats.org/officeDocument/2006/relationships/slideLayout" Target="../slideLayouts/slideLayout12.xml"/><Relationship Id="rId5" Type="http://schemas.openxmlformats.org/officeDocument/2006/relationships/image" Target="../media/image311.png"/><Relationship Id="rId4" Type="http://schemas.openxmlformats.org/officeDocument/2006/relationships/image" Target="../media/image310.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notesSlide" Target="../notesSlides/notesSlide197.xml"/><Relationship Id="rId1" Type="http://schemas.openxmlformats.org/officeDocument/2006/relationships/slideLayout" Target="../slideLayouts/slideLayout12.xml"/><Relationship Id="rId4" Type="http://schemas.openxmlformats.org/officeDocument/2006/relationships/image" Target="../media/image313.jpe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2.xml"/><Relationship Id="rId1" Type="http://schemas.openxmlformats.org/officeDocument/2006/relationships/video" Target="file:///C:\Documents%20and%20Settings\Gines\Mis%20documentos\Docencia\P.A.V.%2004-05\videos\4in1.mpeg" TargetMode="Externa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241.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00.xml"/><Relationship Id="rId1" Type="http://schemas.openxmlformats.org/officeDocument/2006/relationships/slideLayout" Target="../slideLayouts/slideLayout12.xml"/><Relationship Id="rId4" Type="http://schemas.openxmlformats.org/officeDocument/2006/relationships/image" Target="../media/image317.jpeg"/></Relationships>
</file>

<file path=ppt/slides/_rels/slide243.xml.rels><?xml version="1.0" encoding="UTF-8" standalone="yes"?>
<Relationships xmlns="http://schemas.openxmlformats.org/package/2006/relationships"><Relationship Id="rId3" Type="http://schemas.openxmlformats.org/officeDocument/2006/relationships/image" Target="../media/image319.jpeg"/><Relationship Id="rId2" Type="http://schemas.openxmlformats.org/officeDocument/2006/relationships/notesSlide" Target="../notesSlides/notesSlide201.xml"/><Relationship Id="rId1" Type="http://schemas.openxmlformats.org/officeDocument/2006/relationships/slideLayout" Target="../slideLayouts/slideLayout12.xml"/><Relationship Id="rId5" Type="http://schemas.openxmlformats.org/officeDocument/2006/relationships/image" Target="../media/image321.jpeg"/><Relationship Id="rId4" Type="http://schemas.openxmlformats.org/officeDocument/2006/relationships/image" Target="../media/image320.jpeg"/></Relationships>
</file>

<file path=ppt/slides/_rels/slide244.xml.rels><?xml version="1.0" encoding="UTF-8" standalone="yes"?>
<Relationships xmlns="http://schemas.openxmlformats.org/package/2006/relationships"><Relationship Id="rId3" Type="http://schemas.openxmlformats.org/officeDocument/2006/relationships/image" Target="../media/image322.jpeg"/><Relationship Id="rId2" Type="http://schemas.openxmlformats.org/officeDocument/2006/relationships/notesSlide" Target="../notesSlides/notesSlide202.xml"/><Relationship Id="rId1" Type="http://schemas.openxmlformats.org/officeDocument/2006/relationships/slideLayout" Target="../slideLayouts/slideLayout12.xml"/><Relationship Id="rId5" Type="http://schemas.openxmlformats.org/officeDocument/2006/relationships/image" Target="../media/image324.jpeg"/><Relationship Id="rId4" Type="http://schemas.openxmlformats.org/officeDocument/2006/relationships/image" Target="../media/image323.jpeg"/></Relationships>
</file>

<file path=ppt/slides/_rels/slide245.xml.rels><?xml version="1.0" encoding="UTF-8" standalone="yes"?>
<Relationships xmlns="http://schemas.openxmlformats.org/package/2006/relationships"><Relationship Id="rId8" Type="http://schemas.openxmlformats.org/officeDocument/2006/relationships/image" Target="../media/image327.jpeg"/><Relationship Id="rId3" Type="http://schemas.openxmlformats.org/officeDocument/2006/relationships/notesSlide" Target="../notesSlides/notesSlide203.xml"/><Relationship Id="rId7" Type="http://schemas.openxmlformats.org/officeDocument/2006/relationships/image" Target="../media/image324.jpeg"/><Relationship Id="rId2" Type="http://schemas.openxmlformats.org/officeDocument/2006/relationships/slideLayout" Target="../slideLayouts/slideLayout12.xml"/><Relationship Id="rId1" Type="http://schemas.openxmlformats.org/officeDocument/2006/relationships/video" Target="file:///C:\Documents%20and%20Settings\Gines\Mis%20Documentos\Docencia\P.A.V.%2007-08\videos\cartel2.avi" TargetMode="External"/><Relationship Id="rId6" Type="http://schemas.openxmlformats.org/officeDocument/2006/relationships/image" Target="../media/image322.jpeg"/><Relationship Id="rId5" Type="http://schemas.openxmlformats.org/officeDocument/2006/relationships/image" Target="../media/image326.png"/><Relationship Id="rId4" Type="http://schemas.openxmlformats.org/officeDocument/2006/relationships/image" Target="../media/image325.png"/></Relationships>
</file>

<file path=ppt/slides/_rels/slide246.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notesSlide" Target="../notesSlides/notesSlide204.xml"/><Relationship Id="rId1" Type="http://schemas.openxmlformats.org/officeDocument/2006/relationships/slideLayout" Target="../slideLayouts/slideLayout12.xml"/><Relationship Id="rId5" Type="http://schemas.openxmlformats.org/officeDocument/2006/relationships/image" Target="../media/image330.jpeg"/><Relationship Id="rId4" Type="http://schemas.openxmlformats.org/officeDocument/2006/relationships/image" Target="../media/image329.jpeg"/></Relationships>
</file>

<file path=ppt/slides/_rels/slide247.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notesSlide" Target="../notesSlides/notesSlide205.xml"/><Relationship Id="rId1" Type="http://schemas.openxmlformats.org/officeDocument/2006/relationships/slideLayout" Target="../slideLayouts/slideLayout12.xml"/><Relationship Id="rId4" Type="http://schemas.openxmlformats.org/officeDocument/2006/relationships/image" Target="../media/image332.jpe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209.xml"/><Relationship Id="rId1" Type="http://schemas.openxmlformats.org/officeDocument/2006/relationships/slideLayout" Target="../slideLayouts/slideLayout12.xml"/><Relationship Id="rId6" Type="http://schemas.openxmlformats.org/officeDocument/2006/relationships/image" Target="../media/image335.jpeg"/><Relationship Id="rId5" Type="http://schemas.openxmlformats.org/officeDocument/2006/relationships/image" Target="../media/image334.jpeg"/><Relationship Id="rId4" Type="http://schemas.openxmlformats.org/officeDocument/2006/relationships/image" Target="../media/image333.jpeg"/></Relationships>
</file>

<file path=ppt/slides/_rels/slide252.xml.rels><?xml version="1.0" encoding="UTF-8" standalone="yes"?>
<Relationships xmlns="http://schemas.openxmlformats.org/package/2006/relationships"><Relationship Id="rId3" Type="http://schemas.openxmlformats.org/officeDocument/2006/relationships/image" Target="../media/image336.jpeg"/><Relationship Id="rId2" Type="http://schemas.openxmlformats.org/officeDocument/2006/relationships/notesSlide" Target="../notesSlides/notesSlide210.xml"/><Relationship Id="rId1" Type="http://schemas.openxmlformats.org/officeDocument/2006/relationships/slideLayout" Target="../slideLayouts/slideLayout12.xml"/><Relationship Id="rId6" Type="http://schemas.openxmlformats.org/officeDocument/2006/relationships/image" Target="../media/image283.jpeg"/><Relationship Id="rId5" Type="http://schemas.openxmlformats.org/officeDocument/2006/relationships/image" Target="../media/image337.jpeg"/><Relationship Id="rId4" Type="http://schemas.openxmlformats.org/officeDocument/2006/relationships/image" Target="../media/image176.jpeg"/></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wmf"/></Relationships>
</file>

<file path=ppt/slides/_rels/slide61.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0.wmf"/><Relationship Id="rId4" Type="http://schemas.openxmlformats.org/officeDocument/2006/relationships/image" Target="../media/image89.wmf"/></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8.wmf"/></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7.wmf"/></Relationships>
</file>

<file path=ppt/slides/_rels/slide96.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wmf"/></Relationships>
</file>

<file path=ppt/slides/_rels/slide99.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2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pPr algn="ctr"/>
            <a:r>
              <a:rPr lang="es-PE" dirty="0" smtClean="0"/>
              <a:t>PROCESAMIENTO IMAGENES</a:t>
            </a:r>
            <a:endParaRPr lang="es-PE" dirty="0"/>
          </a:p>
        </p:txBody>
      </p:sp>
      <p:sp>
        <p:nvSpPr>
          <p:cNvPr id="3" name="2 Subtítulo"/>
          <p:cNvSpPr>
            <a:spLocks noGrp="1"/>
          </p:cNvSpPr>
          <p:nvPr>
            <p:ph type="subTitle" idx="1"/>
          </p:nvPr>
        </p:nvSpPr>
        <p:spPr/>
        <p:txBody>
          <a:bodyPr>
            <a:normAutofit lnSpcReduction="10000"/>
          </a:bodyPr>
          <a:lstStyle/>
          <a:p>
            <a:r>
              <a:rPr lang="es-PE" sz="2000" dirty="0" smtClean="0"/>
              <a:t>Universidad Nacional San Agustín</a:t>
            </a:r>
          </a:p>
          <a:p>
            <a:r>
              <a:rPr lang="es-PE" sz="2000" dirty="0" smtClean="0"/>
              <a:t>Universidad Católica San Pablo</a:t>
            </a:r>
          </a:p>
          <a:p>
            <a:endParaRPr lang="es-PE" sz="2000" dirty="0" smtClean="0"/>
          </a:p>
          <a:p>
            <a:r>
              <a:rPr lang="es-PE" sz="2000" dirty="0" smtClean="0"/>
              <a:t>Profesor Juan Carlos Gutiérrez Cáceres</a:t>
            </a:r>
          </a:p>
          <a:p>
            <a:r>
              <a:rPr lang="es-PE" sz="2000" dirty="0" smtClean="0">
                <a:hlinkClick r:id="rId3"/>
              </a:rPr>
              <a:t>jcgutierrezc@gmail.com</a:t>
            </a:r>
            <a:endParaRPr lang="es-PE" sz="2000" dirty="0"/>
          </a:p>
        </p:txBody>
      </p:sp>
    </p:spTree>
    <p:extLst>
      <p:ext uri="{BB962C8B-B14F-4D97-AF65-F5344CB8AC3E}">
        <p14:creationId xmlns:p14="http://schemas.microsoft.com/office/powerpoint/2010/main" val="992274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p:nvPr/>
        </p:nvSpPr>
        <p:spPr>
          <a:xfrm>
            <a:off x="457200" y="1162001"/>
            <a:ext cx="5860500" cy="4533999"/>
          </a:xfrm>
          <a:prstGeom prst="rect">
            <a:avLst/>
          </a:prstGeom>
          <a:noFill/>
          <a:ln>
            <a:noFill/>
          </a:ln>
        </p:spPr>
        <p:txBody>
          <a:bodyPr lIns="91425" tIns="91425" rIns="91425" bIns="91425" anchor="t" anchorCtr="0">
            <a:noAutofit/>
          </a:bodyPr>
          <a:lstStyle/>
          <a:p>
            <a:pPr marL="0" lvl="0" indent="-101600" rtl="0">
              <a:lnSpc>
                <a:spcPct val="115000"/>
              </a:lnSpc>
              <a:spcBef>
                <a:spcPts val="0"/>
              </a:spcBef>
              <a:buClr>
                <a:schemeClr val="dk1"/>
              </a:buClr>
              <a:buSzPct val="100000"/>
              <a:buNone/>
            </a:pPr>
            <a:r>
              <a:rPr lang="es" sz="1600" b="1">
                <a:solidFill>
                  <a:schemeClr val="dk1"/>
                </a:solidFill>
                <a:highlight>
                  <a:srgbClr val="FFFF00"/>
                </a:highlight>
              </a:rPr>
              <a:t>(1)</a:t>
            </a:r>
            <a:r>
              <a:rPr lang="es" sz="1600">
                <a:solidFill>
                  <a:schemeClr val="dk1"/>
                </a:solidFill>
              </a:rPr>
              <a:t> Reconocimiento de Placas Vehiculares</a:t>
            </a:r>
          </a:p>
          <a:p>
            <a:pPr marL="0" lvl="0" indent="-101600" rtl="0">
              <a:lnSpc>
                <a:spcPct val="115000"/>
              </a:lnSpc>
              <a:spcBef>
                <a:spcPts val="0"/>
              </a:spcBef>
              <a:buClr>
                <a:schemeClr val="dk1"/>
              </a:buClr>
              <a:buSzPct val="100000"/>
              <a:buNone/>
            </a:pPr>
            <a:r>
              <a:rPr lang="es" sz="1600" b="1">
                <a:solidFill>
                  <a:schemeClr val="dk1"/>
                </a:solidFill>
                <a:highlight>
                  <a:srgbClr val="FFFF00"/>
                </a:highlight>
              </a:rPr>
              <a:t>(2) </a:t>
            </a:r>
            <a:r>
              <a:rPr lang="es" sz="1600">
                <a:solidFill>
                  <a:schemeClr val="dk1"/>
                </a:solidFill>
              </a:rPr>
              <a:t>Reconocimiento de Rostros</a:t>
            </a:r>
          </a:p>
          <a:p>
            <a:pPr marL="0" lvl="0" indent="-101600" rtl="0">
              <a:lnSpc>
                <a:spcPct val="115000"/>
              </a:lnSpc>
              <a:spcBef>
                <a:spcPts val="0"/>
              </a:spcBef>
              <a:buClr>
                <a:schemeClr val="dk1"/>
              </a:buClr>
              <a:buSzPct val="100000"/>
              <a:buNone/>
            </a:pPr>
            <a:r>
              <a:rPr lang="es" sz="1600" b="1">
                <a:solidFill>
                  <a:schemeClr val="dk1"/>
                </a:solidFill>
                <a:highlight>
                  <a:srgbClr val="FFFF00"/>
                </a:highlight>
              </a:rPr>
              <a:t>(3)</a:t>
            </a:r>
            <a:r>
              <a:rPr lang="es" sz="1600">
                <a:solidFill>
                  <a:schemeClr val="dk1"/>
                </a:solidFill>
              </a:rPr>
              <a:t> Reconocimiento de Acciones Violentas</a:t>
            </a:r>
          </a:p>
          <a:p>
            <a:pPr marL="914400" lvl="1" indent="-330200" rtl="0">
              <a:lnSpc>
                <a:spcPct val="115000"/>
              </a:lnSpc>
              <a:spcBef>
                <a:spcPts val="0"/>
              </a:spcBef>
              <a:buClr>
                <a:schemeClr val="dk1"/>
              </a:buClr>
              <a:buSzPct val="100000"/>
              <a:buChar char="○"/>
            </a:pPr>
            <a:r>
              <a:rPr lang="es" sz="1600">
                <a:solidFill>
                  <a:schemeClr val="dk1"/>
                </a:solidFill>
              </a:rPr>
              <a:t>Secuencial</a:t>
            </a:r>
          </a:p>
          <a:p>
            <a:pPr marL="914400" lvl="1" indent="-330200" rtl="0">
              <a:lnSpc>
                <a:spcPct val="115000"/>
              </a:lnSpc>
              <a:spcBef>
                <a:spcPts val="0"/>
              </a:spcBef>
              <a:buClr>
                <a:schemeClr val="dk1"/>
              </a:buClr>
              <a:buSzPct val="100000"/>
              <a:buChar char="○"/>
            </a:pPr>
            <a:r>
              <a:rPr lang="es" sz="1600">
                <a:solidFill>
                  <a:schemeClr val="dk1"/>
                </a:solidFill>
              </a:rPr>
              <a:t>Paralelo (CPU)</a:t>
            </a:r>
          </a:p>
          <a:p>
            <a:pPr marL="914400" lvl="1" indent="-330200" rtl="0">
              <a:lnSpc>
                <a:spcPct val="115000"/>
              </a:lnSpc>
              <a:spcBef>
                <a:spcPts val="0"/>
              </a:spcBef>
              <a:buClr>
                <a:schemeClr val="dk1"/>
              </a:buClr>
              <a:buSzPct val="100000"/>
              <a:buChar char="○"/>
            </a:pPr>
            <a:r>
              <a:rPr lang="es" sz="1600">
                <a:solidFill>
                  <a:schemeClr val="dk1"/>
                </a:solidFill>
              </a:rPr>
              <a:t>Paralelo (GPU)</a:t>
            </a:r>
          </a:p>
          <a:p>
            <a:pPr marL="0" lvl="0" indent="0" rtl="0">
              <a:lnSpc>
                <a:spcPct val="115000"/>
              </a:lnSpc>
              <a:spcBef>
                <a:spcPts val="0"/>
              </a:spcBef>
              <a:buNone/>
            </a:pPr>
            <a:r>
              <a:rPr lang="es" sz="1600" b="1">
                <a:solidFill>
                  <a:schemeClr val="dk1"/>
                </a:solidFill>
                <a:highlight>
                  <a:srgbClr val="FFFF00"/>
                </a:highlight>
              </a:rPr>
              <a:t>(4)</a:t>
            </a:r>
            <a:r>
              <a:rPr lang="es" sz="1600">
                <a:solidFill>
                  <a:schemeClr val="dk1"/>
                </a:solidFill>
                <a:highlight>
                  <a:srgbClr val="FFFF00"/>
                </a:highlight>
              </a:rPr>
              <a:t> </a:t>
            </a:r>
            <a:r>
              <a:rPr lang="es" sz="1600">
                <a:solidFill>
                  <a:schemeClr val="dk1"/>
                </a:solidFill>
              </a:rPr>
              <a:t>Visualización de información en Realidad Aumentada</a:t>
            </a:r>
          </a:p>
          <a:p>
            <a:pPr marL="914400" lvl="1" indent="-330200" rtl="0">
              <a:lnSpc>
                <a:spcPct val="115000"/>
              </a:lnSpc>
              <a:spcBef>
                <a:spcPts val="0"/>
              </a:spcBef>
              <a:buClr>
                <a:schemeClr val="dk1"/>
              </a:buClr>
              <a:buSzPct val="100000"/>
              <a:buChar char="○"/>
            </a:pPr>
            <a:r>
              <a:rPr lang="es" sz="1600">
                <a:solidFill>
                  <a:schemeClr val="dk1"/>
                </a:solidFill>
              </a:rPr>
              <a:t>Estudio y pruebas de Metáforas de visualización</a:t>
            </a:r>
          </a:p>
        </p:txBody>
      </p:sp>
      <p:sp>
        <p:nvSpPr>
          <p:cNvPr id="106" name="Shape 106"/>
          <p:cNvSpPr txBox="1">
            <a:spLocks noGrp="1"/>
          </p:cNvSpPr>
          <p:nvPr>
            <p:ph type="title"/>
          </p:nvPr>
        </p:nvSpPr>
        <p:spPr>
          <a:xfrm>
            <a:off x="457200" y="274635"/>
            <a:ext cx="8229600" cy="803200"/>
          </a:xfrm>
          <a:prstGeom prst="rect">
            <a:avLst/>
          </a:prstGeom>
        </p:spPr>
        <p:txBody>
          <a:bodyPr lIns="91425" tIns="91425" rIns="91425" bIns="91425" anchor="b" anchorCtr="0">
            <a:noAutofit/>
          </a:bodyPr>
          <a:lstStyle/>
          <a:p>
            <a:pPr lvl="0" rtl="0">
              <a:spcBef>
                <a:spcPts val="0"/>
              </a:spcBef>
              <a:buNone/>
            </a:pPr>
            <a:r>
              <a:rPr lang="es"/>
              <a:t>Etapas</a:t>
            </a:r>
          </a:p>
        </p:txBody>
      </p:sp>
    </p:spTree>
    <p:extLst>
      <p:ext uri="{BB962C8B-B14F-4D97-AF65-F5344CB8AC3E}">
        <p14:creationId xmlns:p14="http://schemas.microsoft.com/office/powerpoint/2010/main" val="3209728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92867" name="Rectangle 3"/>
          <p:cNvSpPr>
            <a:spLocks noGrp="1" noChangeArrowheads="1"/>
          </p:cNvSpPr>
          <p:nvPr>
            <p:ph type="title"/>
          </p:nvPr>
        </p:nvSpPr>
        <p:spPr>
          <a:ln/>
        </p:spPr>
        <p:txBody>
          <a:bodyPr/>
          <a:lstStyle/>
          <a:p>
            <a:r>
              <a:rPr lang="en-US"/>
              <a:t>Procesamiento de Histograma</a:t>
            </a:r>
          </a:p>
        </p:txBody>
      </p:sp>
      <p:sp>
        <p:nvSpPr>
          <p:cNvPr id="292868"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Procesamiento local de histograma</a:t>
            </a:r>
          </a:p>
        </p:txBody>
      </p:sp>
      <p:pic>
        <p:nvPicPr>
          <p:cNvPr id="292869" name="Picture 5"/>
          <p:cNvPicPr>
            <a:picLocks noChangeAspect="1" noChangeArrowheads="1"/>
          </p:cNvPicPr>
          <p:nvPr/>
        </p:nvPicPr>
        <p:blipFill>
          <a:blip r:embed="rId3"/>
          <a:srcRect/>
          <a:stretch>
            <a:fillRect/>
          </a:stretch>
        </p:blipFill>
        <p:spPr bwMode="auto">
          <a:xfrm>
            <a:off x="365760" y="3383280"/>
            <a:ext cx="8401050" cy="2811780"/>
          </a:xfrm>
          <a:prstGeom prst="rect">
            <a:avLst/>
          </a:prstGeom>
          <a:noFill/>
          <a:ln w="9525">
            <a:noFill/>
            <a:miter lim="800000"/>
            <a:headEnd/>
            <a:tailEnd/>
          </a:ln>
        </p:spPr>
      </p:pic>
      <p:sp>
        <p:nvSpPr>
          <p:cNvPr id="292870" name="Rectangle 6"/>
          <p:cNvSpPr>
            <a:spLocks/>
          </p:cNvSpPr>
          <p:nvPr/>
        </p:nvSpPr>
        <p:spPr bwMode="auto">
          <a:xfrm>
            <a:off x="520065" y="2446020"/>
            <a:ext cx="2560320" cy="365760"/>
          </a:xfrm>
          <a:prstGeom prst="rect">
            <a:avLst/>
          </a:prstGeom>
          <a:noFill/>
          <a:ln w="9525">
            <a:noFill/>
            <a:miter lim="800000"/>
            <a:headEnd/>
            <a:tailEnd/>
          </a:ln>
        </p:spPr>
        <p:txBody>
          <a:bodyPr lIns="0" tIns="0" rIns="0" bIns="0" anchor="b">
            <a:prstTxWarp prst="textNoShape">
              <a:avLst/>
            </a:prstTxWarp>
          </a:bodyPr>
          <a:lstStyle/>
          <a:p>
            <a:r>
              <a:rPr lang="en-US" sz="2000"/>
              <a:t>Imagen original</a:t>
            </a:r>
          </a:p>
        </p:txBody>
      </p:sp>
      <p:sp>
        <p:nvSpPr>
          <p:cNvPr id="292871" name="Rectangle 7"/>
          <p:cNvSpPr>
            <a:spLocks/>
          </p:cNvSpPr>
          <p:nvPr/>
        </p:nvSpPr>
        <p:spPr bwMode="auto">
          <a:xfrm>
            <a:off x="3286125" y="2137410"/>
            <a:ext cx="2560320" cy="982980"/>
          </a:xfrm>
          <a:prstGeom prst="rect">
            <a:avLst/>
          </a:prstGeom>
          <a:noFill/>
          <a:ln w="9525">
            <a:noFill/>
            <a:miter lim="800000"/>
            <a:headEnd/>
            <a:tailEnd/>
          </a:ln>
        </p:spPr>
        <p:txBody>
          <a:bodyPr lIns="0" tIns="0" rIns="0" bIns="0" anchor="b">
            <a:prstTxWarp prst="textNoShape">
              <a:avLst/>
            </a:prstTxWarp>
          </a:bodyPr>
          <a:lstStyle/>
          <a:p>
            <a:r>
              <a:rPr lang="en-US" sz="2000"/>
              <a:t>Resultado de aplicar ecualización global</a:t>
            </a:r>
          </a:p>
          <a:p>
            <a:r>
              <a:rPr lang="en-US" sz="2000"/>
              <a:t>de histograma</a:t>
            </a:r>
          </a:p>
        </p:txBody>
      </p:sp>
      <p:sp>
        <p:nvSpPr>
          <p:cNvPr id="292872" name="Rectangle 8"/>
          <p:cNvSpPr>
            <a:spLocks/>
          </p:cNvSpPr>
          <p:nvPr/>
        </p:nvSpPr>
        <p:spPr bwMode="auto">
          <a:xfrm>
            <a:off x="6086475" y="1828800"/>
            <a:ext cx="2560320" cy="1600200"/>
          </a:xfrm>
          <a:prstGeom prst="rect">
            <a:avLst/>
          </a:prstGeom>
          <a:noFill/>
          <a:ln w="9525">
            <a:noFill/>
            <a:miter lim="800000"/>
            <a:headEnd/>
            <a:tailEnd/>
          </a:ln>
        </p:spPr>
        <p:txBody>
          <a:bodyPr lIns="0" tIns="0" rIns="0" bIns="0" anchor="b">
            <a:prstTxWarp prst="textNoShape">
              <a:avLst/>
            </a:prstTxWarp>
          </a:bodyPr>
          <a:lstStyle/>
          <a:p>
            <a:r>
              <a:rPr lang="en-US" sz="2000"/>
              <a:t>Resultado de aplicar ecualización local</a:t>
            </a:r>
          </a:p>
          <a:p>
            <a:r>
              <a:rPr lang="en-US" sz="2000"/>
              <a:t>de histograma utilizando una vecindad de 3 x 3</a:t>
            </a:r>
          </a:p>
        </p:txBody>
      </p:sp>
    </p:spTree>
    <p:extLst>
      <p:ext uri="{BB962C8B-B14F-4D97-AF65-F5344CB8AC3E}">
        <p14:creationId xmlns:p14="http://schemas.microsoft.com/office/powerpoint/2010/main" val="3898247374"/>
      </p:ext>
    </p:extLst>
  </p:cSld>
  <p:clrMapOvr>
    <a:masterClrMapping/>
  </p:clrMapOvr>
  <p:transition spd="med">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94915" name="Rectangle 3"/>
          <p:cNvSpPr>
            <a:spLocks noGrp="1" noChangeArrowheads="1"/>
          </p:cNvSpPr>
          <p:nvPr>
            <p:ph type="title"/>
          </p:nvPr>
        </p:nvSpPr>
        <p:spPr>
          <a:ln/>
        </p:spPr>
        <p:txBody>
          <a:bodyPr/>
          <a:lstStyle/>
          <a:p>
            <a:r>
              <a:rPr lang="en-US"/>
              <a:t>Procesamiento de Histograma</a:t>
            </a:r>
          </a:p>
        </p:txBody>
      </p:sp>
      <p:sp>
        <p:nvSpPr>
          <p:cNvPr id="294916" name="Rectangle 4"/>
          <p:cNvSpPr>
            <a:spLocks noGrp="1" noChangeArrowheads="1"/>
          </p:cNvSpPr>
          <p:nvPr>
            <p:ph idx="1"/>
          </p:nvPr>
        </p:nvSpPr>
        <p:spPr>
          <a:xfrm>
            <a:off x="400050" y="1348740"/>
            <a:ext cx="8343900" cy="5177790"/>
          </a:xfrm>
          <a:ln/>
        </p:spPr>
        <p:txBody>
          <a:bodyPr/>
          <a:lstStyle/>
          <a:p>
            <a:pPr>
              <a:buClr>
                <a:srgbClr val="6E00FF"/>
              </a:buClr>
            </a:pPr>
            <a:r>
              <a:rPr lang="en-US" sz="2200">
                <a:solidFill>
                  <a:srgbClr val="6E00FF"/>
                </a:solidFill>
              </a:rPr>
              <a:t>Uso de la información estadística del histograma para realzar imágenes.</a:t>
            </a:r>
          </a:p>
        </p:txBody>
      </p:sp>
      <p:pic>
        <p:nvPicPr>
          <p:cNvPr id="294917" name="Picture 5"/>
          <p:cNvPicPr>
            <a:picLocks noChangeAspect="1" noChangeArrowheads="1"/>
          </p:cNvPicPr>
          <p:nvPr/>
        </p:nvPicPr>
        <p:blipFill>
          <a:blip r:embed="rId3"/>
          <a:srcRect/>
          <a:stretch>
            <a:fillRect/>
          </a:stretch>
        </p:blipFill>
        <p:spPr bwMode="auto">
          <a:xfrm>
            <a:off x="457200" y="2160270"/>
            <a:ext cx="8229600" cy="4560570"/>
          </a:xfrm>
          <a:prstGeom prst="rect">
            <a:avLst/>
          </a:prstGeom>
          <a:noFill/>
          <a:ln w="9525">
            <a:noFill/>
            <a:miter lim="800000"/>
            <a:headEnd/>
            <a:tailEnd/>
          </a:ln>
        </p:spPr>
      </p:pic>
    </p:spTree>
    <p:extLst>
      <p:ext uri="{BB962C8B-B14F-4D97-AF65-F5344CB8AC3E}">
        <p14:creationId xmlns:p14="http://schemas.microsoft.com/office/powerpoint/2010/main" val="896175513"/>
      </p:ext>
    </p:extLst>
  </p:cSld>
  <p:clrMapOvr>
    <a:masterClrMapping/>
  </p:clrMapOvr>
  <p:transition spd="med">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96963" name="Rectangle 3"/>
          <p:cNvSpPr>
            <a:spLocks noGrp="1" noChangeArrowheads="1"/>
          </p:cNvSpPr>
          <p:nvPr>
            <p:ph type="title"/>
          </p:nvPr>
        </p:nvSpPr>
        <p:spPr>
          <a:ln/>
        </p:spPr>
        <p:txBody>
          <a:bodyPr/>
          <a:lstStyle/>
          <a:p>
            <a:r>
              <a:rPr lang="en-US"/>
              <a:t>Procesamiento de Histograma</a:t>
            </a:r>
          </a:p>
        </p:txBody>
      </p:sp>
      <p:sp>
        <p:nvSpPr>
          <p:cNvPr id="296964"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Uso de la información estadística del histograma para realzar imágenes.</a:t>
            </a:r>
          </a:p>
        </p:txBody>
      </p:sp>
      <p:pic>
        <p:nvPicPr>
          <p:cNvPr id="296965" name="Picture 5"/>
          <p:cNvPicPr>
            <a:picLocks noChangeAspect="1" noChangeArrowheads="1"/>
          </p:cNvPicPr>
          <p:nvPr/>
        </p:nvPicPr>
        <p:blipFill>
          <a:blip r:embed="rId3"/>
          <a:srcRect/>
          <a:stretch>
            <a:fillRect/>
          </a:stretch>
        </p:blipFill>
        <p:spPr bwMode="auto">
          <a:xfrm>
            <a:off x="617220" y="2834640"/>
            <a:ext cx="8252460" cy="3257550"/>
          </a:xfrm>
          <a:prstGeom prst="rect">
            <a:avLst/>
          </a:prstGeom>
          <a:noFill/>
          <a:ln w="9525">
            <a:noFill/>
            <a:miter lim="800000"/>
            <a:headEnd/>
            <a:tailEnd/>
          </a:ln>
        </p:spPr>
      </p:pic>
    </p:spTree>
    <p:extLst>
      <p:ext uri="{BB962C8B-B14F-4D97-AF65-F5344CB8AC3E}">
        <p14:creationId xmlns:p14="http://schemas.microsoft.com/office/powerpoint/2010/main" val="1590864157"/>
      </p:ext>
    </p:extLst>
  </p:cSld>
  <p:clrMapOvr>
    <a:masterClrMapping/>
  </p:clrMapOvr>
  <p:transition spd="med">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99011" name="Rectangle 3"/>
          <p:cNvSpPr>
            <a:spLocks noGrp="1" noChangeArrowheads="1"/>
          </p:cNvSpPr>
          <p:nvPr>
            <p:ph type="title"/>
          </p:nvPr>
        </p:nvSpPr>
        <p:spPr>
          <a:ln/>
        </p:spPr>
        <p:txBody>
          <a:bodyPr/>
          <a:lstStyle/>
          <a:p>
            <a:r>
              <a:rPr lang="en-US"/>
              <a:t>Procesamiento de Histograma</a:t>
            </a:r>
          </a:p>
        </p:txBody>
      </p:sp>
      <p:sp>
        <p:nvSpPr>
          <p:cNvPr id="299012"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Uso de la información estadística del histograma para realzar imágenes.</a:t>
            </a:r>
          </a:p>
        </p:txBody>
      </p:sp>
      <p:pic>
        <p:nvPicPr>
          <p:cNvPr id="299013" name="Picture 5"/>
          <p:cNvPicPr>
            <a:picLocks noChangeAspect="1" noChangeArrowheads="1"/>
          </p:cNvPicPr>
          <p:nvPr/>
        </p:nvPicPr>
        <p:blipFill>
          <a:blip r:embed="rId3"/>
          <a:srcRect/>
          <a:stretch>
            <a:fillRect/>
          </a:stretch>
        </p:blipFill>
        <p:spPr bwMode="auto">
          <a:xfrm>
            <a:off x="457200" y="2983230"/>
            <a:ext cx="8229600" cy="2286000"/>
          </a:xfrm>
          <a:prstGeom prst="rect">
            <a:avLst/>
          </a:prstGeom>
          <a:noFill/>
          <a:ln w="9525">
            <a:noFill/>
            <a:miter lim="800000"/>
            <a:headEnd/>
            <a:tailEnd/>
          </a:ln>
        </p:spPr>
      </p:pic>
    </p:spTree>
    <p:extLst>
      <p:ext uri="{BB962C8B-B14F-4D97-AF65-F5344CB8AC3E}">
        <p14:creationId xmlns:p14="http://schemas.microsoft.com/office/powerpoint/2010/main" val="1214845446"/>
      </p:ext>
    </p:extLst>
  </p:cSld>
  <p:clrMapOvr>
    <a:masterClrMapping/>
  </p:clrMapOvr>
  <p:transition spd="med">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301059" name="Rectangle 3"/>
          <p:cNvSpPr>
            <a:spLocks noGrp="1" noChangeArrowheads="1"/>
          </p:cNvSpPr>
          <p:nvPr>
            <p:ph type="title"/>
          </p:nvPr>
        </p:nvSpPr>
        <p:spPr>
          <a:ln/>
        </p:spPr>
        <p:txBody>
          <a:bodyPr/>
          <a:lstStyle/>
          <a:p>
            <a:r>
              <a:rPr lang="en-US"/>
              <a:t>Procesamiento de Histograma</a:t>
            </a:r>
          </a:p>
        </p:txBody>
      </p:sp>
      <p:sp>
        <p:nvSpPr>
          <p:cNvPr id="301060"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Uso de la información estadística del histograma para realzar imágenes.</a:t>
            </a:r>
          </a:p>
        </p:txBody>
      </p:sp>
      <p:pic>
        <p:nvPicPr>
          <p:cNvPr id="301061" name="Picture 5"/>
          <p:cNvPicPr>
            <a:picLocks noChangeAspect="1" noChangeArrowheads="1"/>
          </p:cNvPicPr>
          <p:nvPr/>
        </p:nvPicPr>
        <p:blipFill>
          <a:blip r:embed="rId3"/>
          <a:srcRect/>
          <a:stretch>
            <a:fillRect/>
          </a:stretch>
        </p:blipFill>
        <p:spPr bwMode="auto">
          <a:xfrm>
            <a:off x="445770" y="2960370"/>
            <a:ext cx="8252460" cy="2343150"/>
          </a:xfrm>
          <a:prstGeom prst="rect">
            <a:avLst/>
          </a:prstGeom>
          <a:noFill/>
          <a:ln w="9525">
            <a:noFill/>
            <a:miter lim="800000"/>
            <a:headEnd/>
            <a:tailEnd/>
          </a:ln>
        </p:spPr>
      </p:pic>
    </p:spTree>
    <p:extLst>
      <p:ext uri="{BB962C8B-B14F-4D97-AF65-F5344CB8AC3E}">
        <p14:creationId xmlns:p14="http://schemas.microsoft.com/office/powerpoint/2010/main" val="1897986272"/>
      </p:ext>
    </p:extLst>
  </p:cSld>
  <p:clrMapOvr>
    <a:masterClrMapping/>
  </p:clrMapOvr>
  <p:transition spd="med">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303107" name="Rectangle 3"/>
          <p:cNvSpPr>
            <a:spLocks noGrp="1" noChangeArrowheads="1"/>
          </p:cNvSpPr>
          <p:nvPr>
            <p:ph type="title"/>
          </p:nvPr>
        </p:nvSpPr>
        <p:spPr>
          <a:ln/>
        </p:spPr>
        <p:txBody>
          <a:bodyPr/>
          <a:lstStyle/>
          <a:p>
            <a:r>
              <a:rPr lang="en-US"/>
              <a:t>Procesamiento de Histograma</a:t>
            </a:r>
          </a:p>
        </p:txBody>
      </p:sp>
      <p:sp>
        <p:nvSpPr>
          <p:cNvPr id="303108" name="Rectangle 4"/>
          <p:cNvSpPr>
            <a:spLocks noGrp="1" noChangeArrowheads="1"/>
          </p:cNvSpPr>
          <p:nvPr>
            <p:ph idx="1"/>
          </p:nvPr>
        </p:nvSpPr>
        <p:spPr>
          <a:xfrm>
            <a:off x="400050" y="1348740"/>
            <a:ext cx="8343900" cy="5177790"/>
          </a:xfrm>
          <a:ln/>
        </p:spPr>
        <p:txBody>
          <a:bodyPr/>
          <a:lstStyle/>
          <a:p>
            <a:pPr>
              <a:buClr>
                <a:srgbClr val="6E00FF"/>
              </a:buClr>
            </a:pPr>
            <a:r>
              <a:rPr lang="en-US" sz="2200">
                <a:solidFill>
                  <a:srgbClr val="6E00FF"/>
                </a:solidFill>
              </a:rPr>
              <a:t>Uso de la información estadística del histograma para realzar imágenes.</a:t>
            </a:r>
          </a:p>
        </p:txBody>
      </p:sp>
      <p:pic>
        <p:nvPicPr>
          <p:cNvPr id="303109" name="Picture 5"/>
          <p:cNvPicPr>
            <a:picLocks noChangeAspect="1" noChangeArrowheads="1"/>
          </p:cNvPicPr>
          <p:nvPr/>
        </p:nvPicPr>
        <p:blipFill>
          <a:blip r:embed="rId3"/>
          <a:srcRect/>
          <a:stretch>
            <a:fillRect/>
          </a:stretch>
        </p:blipFill>
        <p:spPr bwMode="auto">
          <a:xfrm>
            <a:off x="811530" y="2205990"/>
            <a:ext cx="7509510" cy="4596289"/>
          </a:xfrm>
          <a:prstGeom prst="rect">
            <a:avLst/>
          </a:prstGeom>
          <a:noFill/>
          <a:ln w="9525">
            <a:noFill/>
            <a:miter lim="800000"/>
            <a:headEnd/>
            <a:tailEnd/>
          </a:ln>
        </p:spPr>
      </p:pic>
    </p:spTree>
    <p:extLst>
      <p:ext uri="{BB962C8B-B14F-4D97-AF65-F5344CB8AC3E}">
        <p14:creationId xmlns:p14="http://schemas.microsoft.com/office/powerpoint/2010/main" val="939796608"/>
      </p:ext>
    </p:extLst>
  </p:cSld>
  <p:clrMapOvr>
    <a:masterClrMapping/>
  </p:clrMapOvr>
  <p:transition spd="med">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305155" name="Rectangle 3"/>
          <p:cNvSpPr>
            <a:spLocks/>
          </p:cNvSpPr>
          <p:nvPr/>
        </p:nvSpPr>
        <p:spPr bwMode="auto">
          <a:xfrm>
            <a:off x="400050" y="228600"/>
            <a:ext cx="8343900" cy="982980"/>
          </a:xfrm>
          <a:prstGeom prst="rect">
            <a:avLst/>
          </a:prstGeom>
          <a:noFill/>
          <a:ln w="9525">
            <a:noFill/>
            <a:miter lim="800000"/>
            <a:headEnd/>
            <a:tailEnd/>
          </a:ln>
        </p:spPr>
        <p:txBody>
          <a:bodyPr lIns="0" tIns="0" rIns="0" bIns="0" anchor="b">
            <a:prstTxWarp prst="textNoShape">
              <a:avLst/>
            </a:prstTxWarp>
          </a:bodyPr>
          <a:lstStyle/>
          <a:p>
            <a:pPr algn="l"/>
            <a:r>
              <a:rPr lang="en-US">
                <a:solidFill>
                  <a:schemeClr val="tx1"/>
                </a:solidFill>
              </a:rPr>
              <a:t>Procesamiento de Histograma</a:t>
            </a:r>
          </a:p>
        </p:txBody>
      </p:sp>
      <p:sp>
        <p:nvSpPr>
          <p:cNvPr id="305156" name="Rectangle 4"/>
          <p:cNvSpPr>
            <a:spLocks/>
          </p:cNvSpPr>
          <p:nvPr/>
        </p:nvSpPr>
        <p:spPr bwMode="auto">
          <a:xfrm>
            <a:off x="400050" y="1531620"/>
            <a:ext cx="8343900" cy="5177790"/>
          </a:xfrm>
          <a:prstGeom prst="rect">
            <a:avLst/>
          </a:prstGeom>
          <a:noFill/>
          <a:ln w="9525">
            <a:noFill/>
            <a:miter lim="800000"/>
            <a:headEnd/>
            <a:tailEnd/>
          </a:ln>
        </p:spPr>
        <p:txBody>
          <a:bodyPr lIns="0" tIns="0" rIns="0" bIns="0">
            <a:prstTxWarp prst="textNoShape">
              <a:avLst/>
            </a:prstTxWarp>
          </a:bodyPr>
          <a:lstStyle/>
          <a:p>
            <a:pPr>
              <a:spcBef>
                <a:spcPts val="3420"/>
              </a:spcBef>
              <a:buClr>
                <a:srgbClr val="6E00FF"/>
              </a:buClr>
              <a:buSzPct val="100000"/>
              <a:buFont typeface="Helvetica Neue" charset="0"/>
              <a:buChar char="•"/>
            </a:pPr>
            <a:r>
              <a:rPr lang="en-US" sz="2200">
                <a:solidFill>
                  <a:srgbClr val="6E00FF"/>
                </a:solidFill>
                <a:latin typeface="Helvetica Neue" charset="0"/>
                <a:sym typeface="Helvetica Neue" charset="0"/>
              </a:rPr>
              <a:t>Uso de la información estadística del histograma para realzar imágenes.</a:t>
            </a:r>
          </a:p>
        </p:txBody>
      </p:sp>
      <p:sp>
        <p:nvSpPr>
          <p:cNvPr id="305157" name="Rectangle 5"/>
          <p:cNvSpPr>
            <a:spLocks/>
          </p:cNvSpPr>
          <p:nvPr/>
        </p:nvSpPr>
        <p:spPr bwMode="auto">
          <a:xfrm>
            <a:off x="605790" y="3352324"/>
            <a:ext cx="4226670" cy="1231106"/>
          </a:xfrm>
          <a:prstGeom prst="rect">
            <a:avLst/>
          </a:prstGeom>
          <a:noFill/>
          <a:ln w="9525">
            <a:noFill/>
            <a:miter lim="800000"/>
            <a:headEnd/>
            <a:tailEnd/>
          </a:ln>
        </p:spPr>
        <p:txBody>
          <a:bodyPr wrap="none" lIns="0" tIns="0" rIns="0" bIns="0" anchor="b">
            <a:prstTxWarp prst="textNoShape">
              <a:avLst/>
            </a:prstTxWarp>
            <a:spAutoFit/>
          </a:bodyPr>
          <a:lstStyle/>
          <a:p>
            <a:pPr algn="l"/>
            <a:r>
              <a:rPr lang="en-US" sz="2000"/>
              <a:t>EJEMPLO: Se requiere realzar la zona</a:t>
            </a:r>
          </a:p>
          <a:p>
            <a:pPr algn="l"/>
            <a:r>
              <a:rPr lang="en-US" sz="2000"/>
              <a:t>obscura de la siguiente imagen para</a:t>
            </a:r>
          </a:p>
          <a:p>
            <a:pPr algn="l"/>
            <a:r>
              <a:rPr lang="en-US" sz="2000"/>
              <a:t>observar claramente el filamento que</a:t>
            </a:r>
          </a:p>
          <a:p>
            <a:pPr algn="l"/>
            <a:r>
              <a:rPr lang="en-US" sz="2000"/>
              <a:t>aparece obscuro al lado derecho.</a:t>
            </a:r>
          </a:p>
        </p:txBody>
      </p:sp>
      <p:pic>
        <p:nvPicPr>
          <p:cNvPr id="305158" name="Picture 6"/>
          <p:cNvPicPr>
            <a:picLocks noChangeAspect="1" noChangeArrowheads="1"/>
          </p:cNvPicPr>
          <p:nvPr/>
        </p:nvPicPr>
        <p:blipFill>
          <a:blip r:embed="rId3"/>
          <a:srcRect/>
          <a:stretch>
            <a:fillRect/>
          </a:stretch>
        </p:blipFill>
        <p:spPr bwMode="auto">
          <a:xfrm>
            <a:off x="5509260" y="2868930"/>
            <a:ext cx="2857500" cy="3337560"/>
          </a:xfrm>
          <a:prstGeom prst="rect">
            <a:avLst/>
          </a:prstGeom>
          <a:noFill/>
          <a:ln w="9525">
            <a:noFill/>
            <a:miter lim="800000"/>
            <a:headEnd/>
            <a:tailEnd/>
          </a:ln>
        </p:spPr>
      </p:pic>
    </p:spTree>
    <p:extLst>
      <p:ext uri="{BB962C8B-B14F-4D97-AF65-F5344CB8AC3E}">
        <p14:creationId xmlns:p14="http://schemas.microsoft.com/office/powerpoint/2010/main" val="3395427621"/>
      </p:ext>
    </p:extLst>
  </p:cSld>
  <p:clrMapOvr>
    <a:masterClrMapping/>
  </p:clrMapOvr>
  <p:transition spd="med">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307203" name="Rectangle 3"/>
          <p:cNvSpPr>
            <a:spLocks noGrp="1" noChangeArrowheads="1"/>
          </p:cNvSpPr>
          <p:nvPr>
            <p:ph type="title"/>
          </p:nvPr>
        </p:nvSpPr>
        <p:spPr>
          <a:ln/>
        </p:spPr>
        <p:txBody>
          <a:bodyPr/>
          <a:lstStyle/>
          <a:p>
            <a:r>
              <a:rPr lang="en-US"/>
              <a:t>Procesamiento de Histograma</a:t>
            </a:r>
          </a:p>
        </p:txBody>
      </p:sp>
      <p:sp>
        <p:nvSpPr>
          <p:cNvPr id="307204" name="Rectangle 4"/>
          <p:cNvSpPr>
            <a:spLocks noGrp="1" noChangeArrowheads="1"/>
          </p:cNvSpPr>
          <p:nvPr>
            <p:ph type="body" idx="1"/>
          </p:nvPr>
        </p:nvSpPr>
        <p:spPr>
          <a:ln/>
        </p:spPr>
        <p:txBody>
          <a:bodyPr/>
          <a:lstStyle/>
          <a:p>
            <a:pPr>
              <a:buClr>
                <a:srgbClr val="6E00FF"/>
              </a:buClr>
            </a:pPr>
            <a:r>
              <a:rPr lang="en-US" sz="2200">
                <a:solidFill>
                  <a:srgbClr val="6E00FF"/>
                </a:solidFill>
              </a:rPr>
              <a:t>Uso de la información estadística del histograma para realzar imágenes.</a:t>
            </a:r>
          </a:p>
        </p:txBody>
      </p:sp>
      <p:pic>
        <p:nvPicPr>
          <p:cNvPr id="307205" name="Picture 5"/>
          <p:cNvPicPr>
            <a:picLocks noChangeAspect="1" noChangeArrowheads="1"/>
          </p:cNvPicPr>
          <p:nvPr/>
        </p:nvPicPr>
        <p:blipFill>
          <a:blip r:embed="rId3"/>
          <a:srcRect/>
          <a:stretch>
            <a:fillRect/>
          </a:stretch>
        </p:blipFill>
        <p:spPr bwMode="auto">
          <a:xfrm>
            <a:off x="251460" y="2526030"/>
            <a:ext cx="8629650" cy="3737610"/>
          </a:xfrm>
          <a:prstGeom prst="rect">
            <a:avLst/>
          </a:prstGeom>
          <a:noFill/>
          <a:ln w="9525">
            <a:noFill/>
            <a:miter lim="800000"/>
            <a:headEnd/>
            <a:tailEnd/>
          </a:ln>
        </p:spPr>
      </p:pic>
    </p:spTree>
    <p:extLst>
      <p:ext uri="{BB962C8B-B14F-4D97-AF65-F5344CB8AC3E}">
        <p14:creationId xmlns:p14="http://schemas.microsoft.com/office/powerpoint/2010/main" val="2022780407"/>
      </p:ext>
    </p:extLst>
  </p:cSld>
  <p:clrMapOvr>
    <a:masterClrMapping/>
  </p:clrMapOvr>
  <p:transition spd="med">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309251" name="Rectangle 3"/>
          <p:cNvSpPr>
            <a:spLocks noGrp="1" noChangeArrowheads="1"/>
          </p:cNvSpPr>
          <p:nvPr>
            <p:ph type="title"/>
          </p:nvPr>
        </p:nvSpPr>
        <p:spPr>
          <a:ln/>
        </p:spPr>
        <p:txBody>
          <a:bodyPr/>
          <a:lstStyle/>
          <a:p>
            <a:r>
              <a:rPr lang="en-US"/>
              <a:t>Procesamiento de Histograma</a:t>
            </a:r>
          </a:p>
        </p:txBody>
      </p:sp>
      <p:sp>
        <p:nvSpPr>
          <p:cNvPr id="309252" name="Rectangle 4"/>
          <p:cNvSpPr>
            <a:spLocks noGrp="1" noChangeArrowheads="1"/>
          </p:cNvSpPr>
          <p:nvPr>
            <p:ph type="body" idx="1"/>
          </p:nvPr>
        </p:nvSpPr>
        <p:spPr>
          <a:ln/>
        </p:spPr>
        <p:txBody>
          <a:bodyPr/>
          <a:lstStyle/>
          <a:p>
            <a:pPr>
              <a:buClr>
                <a:srgbClr val="6E00FF"/>
              </a:buClr>
            </a:pPr>
            <a:r>
              <a:rPr lang="en-US" sz="2200">
                <a:solidFill>
                  <a:srgbClr val="6E00FF"/>
                </a:solidFill>
              </a:rPr>
              <a:t>Uso de la información estadística del histograma para realzar imágenes.</a:t>
            </a:r>
          </a:p>
        </p:txBody>
      </p:sp>
      <p:pic>
        <p:nvPicPr>
          <p:cNvPr id="309253" name="Picture 5"/>
          <p:cNvPicPr>
            <a:picLocks noChangeAspect="1" noChangeArrowheads="1"/>
          </p:cNvPicPr>
          <p:nvPr/>
        </p:nvPicPr>
        <p:blipFill>
          <a:blip r:embed="rId3"/>
          <a:srcRect/>
          <a:stretch>
            <a:fillRect/>
          </a:stretch>
        </p:blipFill>
        <p:spPr bwMode="auto">
          <a:xfrm>
            <a:off x="411480" y="2857500"/>
            <a:ext cx="8332470" cy="2743200"/>
          </a:xfrm>
          <a:prstGeom prst="rect">
            <a:avLst/>
          </a:prstGeom>
          <a:noFill/>
          <a:ln w="9525">
            <a:noFill/>
            <a:miter lim="800000"/>
            <a:headEnd/>
            <a:tailEnd/>
          </a:ln>
        </p:spPr>
      </p:pic>
    </p:spTree>
    <p:extLst>
      <p:ext uri="{BB962C8B-B14F-4D97-AF65-F5344CB8AC3E}">
        <p14:creationId xmlns:p14="http://schemas.microsoft.com/office/powerpoint/2010/main" val="3409963849"/>
      </p:ext>
    </p:extLst>
  </p:cSld>
  <p:clrMapOvr>
    <a:masterClrMapping/>
  </p:clrMapOvr>
  <p:transition spd="med">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311299" name="Rectangle 3"/>
          <p:cNvSpPr>
            <a:spLocks noGrp="1" noChangeArrowheads="1"/>
          </p:cNvSpPr>
          <p:nvPr>
            <p:ph type="title"/>
          </p:nvPr>
        </p:nvSpPr>
        <p:spPr>
          <a:ln/>
        </p:spPr>
        <p:txBody>
          <a:bodyPr/>
          <a:lstStyle/>
          <a:p>
            <a:r>
              <a:rPr lang="en-US"/>
              <a:t>Procesamiento de Histograma</a:t>
            </a:r>
          </a:p>
        </p:txBody>
      </p:sp>
      <p:sp>
        <p:nvSpPr>
          <p:cNvPr id="311300" name="Rectangle 4"/>
          <p:cNvSpPr>
            <a:spLocks noGrp="1" noChangeArrowheads="1"/>
          </p:cNvSpPr>
          <p:nvPr>
            <p:ph type="body" idx="1"/>
          </p:nvPr>
        </p:nvSpPr>
        <p:spPr>
          <a:ln/>
        </p:spPr>
        <p:txBody>
          <a:bodyPr/>
          <a:lstStyle/>
          <a:p>
            <a:pPr>
              <a:buClr>
                <a:srgbClr val="6E00FF"/>
              </a:buClr>
            </a:pPr>
            <a:r>
              <a:rPr lang="en-US" sz="2200">
                <a:solidFill>
                  <a:srgbClr val="6E00FF"/>
                </a:solidFill>
              </a:rPr>
              <a:t>Uso de la información estadística del histograma para realzar imágenes.</a:t>
            </a:r>
          </a:p>
        </p:txBody>
      </p:sp>
      <p:pic>
        <p:nvPicPr>
          <p:cNvPr id="311301" name="Picture 5"/>
          <p:cNvPicPr>
            <a:picLocks noChangeAspect="1" noChangeArrowheads="1"/>
          </p:cNvPicPr>
          <p:nvPr/>
        </p:nvPicPr>
        <p:blipFill>
          <a:blip r:embed="rId3"/>
          <a:srcRect/>
          <a:stretch>
            <a:fillRect/>
          </a:stretch>
        </p:blipFill>
        <p:spPr bwMode="auto">
          <a:xfrm>
            <a:off x="445770" y="2846070"/>
            <a:ext cx="8252460" cy="2617470"/>
          </a:xfrm>
          <a:prstGeom prst="rect">
            <a:avLst/>
          </a:prstGeom>
          <a:noFill/>
          <a:ln w="9525">
            <a:noFill/>
            <a:miter lim="800000"/>
            <a:headEnd/>
            <a:tailEnd/>
          </a:ln>
        </p:spPr>
      </p:pic>
    </p:spTree>
    <p:extLst>
      <p:ext uri="{BB962C8B-B14F-4D97-AF65-F5344CB8AC3E}">
        <p14:creationId xmlns:p14="http://schemas.microsoft.com/office/powerpoint/2010/main" val="1754376234"/>
      </p:ext>
    </p:extLst>
  </p:cSld>
  <p:clrMapOvr>
    <a:masterClrMapping/>
  </p:clrMapOvr>
  <p:transition spd="med">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age9.jpg"/>
          <p:cNvPicPr>
            <a:picLocks noChangeAspect="1"/>
          </p:cNvPicPr>
          <p:nvPr/>
        </p:nvPicPr>
        <p:blipFill>
          <a:blip r:embed="rId2">
            <a:extLst/>
          </a:blip>
          <a:stretch>
            <a:fillRect/>
          </a:stretch>
        </p:blipFill>
        <p:spPr>
          <a:xfrm>
            <a:off x="11314" y="4890803"/>
            <a:ext cx="4456322" cy="1660742"/>
          </a:xfrm>
          <a:prstGeom prst="rect">
            <a:avLst/>
          </a:prstGeom>
          <a:ln w="12700">
            <a:miter lim="400000"/>
          </a:ln>
        </p:spPr>
      </p:pic>
      <p:pic>
        <p:nvPicPr>
          <p:cNvPr id="143" name="image3.png" descr="C:\Users\Christian\Desktop\Sicafe\Presentaciones\images\UNSA.png"/>
          <p:cNvPicPr>
            <a:picLocks noChangeAspect="1"/>
          </p:cNvPicPr>
          <p:nvPr/>
        </p:nvPicPr>
        <p:blipFill>
          <a:blip r:embed="rId3">
            <a:extLst/>
          </a:blip>
          <a:stretch>
            <a:fillRect/>
          </a:stretch>
        </p:blipFill>
        <p:spPr>
          <a:xfrm>
            <a:off x="4840749" y="4913811"/>
            <a:ext cx="1066280" cy="1614726"/>
          </a:xfrm>
          <a:prstGeom prst="rect">
            <a:avLst/>
          </a:prstGeom>
          <a:ln w="12700">
            <a:miter lim="400000"/>
          </a:ln>
        </p:spPr>
      </p:pic>
      <p:pic>
        <p:nvPicPr>
          <p:cNvPr id="144" name="image2.png" descr="logo.png"/>
          <p:cNvPicPr>
            <a:picLocks noChangeAspect="1"/>
          </p:cNvPicPr>
          <p:nvPr/>
        </p:nvPicPr>
        <p:blipFill>
          <a:blip r:embed="rId4">
            <a:extLst/>
          </a:blip>
          <a:stretch>
            <a:fillRect/>
          </a:stretch>
        </p:blipFill>
        <p:spPr>
          <a:xfrm>
            <a:off x="6405744" y="5185390"/>
            <a:ext cx="2005555" cy="1071571"/>
          </a:xfrm>
          <a:prstGeom prst="rect">
            <a:avLst/>
          </a:prstGeom>
          <a:ln w="12700">
            <a:miter lim="400000"/>
          </a:ln>
        </p:spPr>
      </p:pic>
      <p:sp>
        <p:nvSpPr>
          <p:cNvPr id="145" name="Shape 145"/>
          <p:cNvSpPr>
            <a:spLocks noGrp="1"/>
          </p:cNvSpPr>
          <p:nvPr>
            <p:ph type="title"/>
          </p:nvPr>
        </p:nvSpPr>
        <p:spPr>
          <a:xfrm>
            <a:off x="1259632" y="630807"/>
            <a:ext cx="6790988" cy="2933588"/>
          </a:xfrm>
          <a:prstGeom prst="rect">
            <a:avLst/>
          </a:prstGeom>
        </p:spPr>
        <p:txBody>
          <a:bodyPr anchor="b">
            <a:normAutofit fontScale="90000"/>
          </a:bodyPr>
          <a:lstStyle>
            <a:lvl1pPr algn="l" defTabSz="768095">
              <a:lnSpc>
                <a:spcPct val="85000"/>
              </a:lnSpc>
              <a:defRPr sz="4032" spc="-144">
                <a:solidFill>
                  <a:schemeClr val="accent3"/>
                </a:solidFill>
                <a:latin typeface="Calibri Light"/>
                <a:ea typeface="Calibri Light"/>
                <a:cs typeface="Calibri Light"/>
                <a:sym typeface="Calibri Light"/>
              </a:defRPr>
            </a:lvl1pPr>
          </a:lstStyle>
          <a:p>
            <a:r>
              <a:rPr b="1" dirty="0" err="1">
                <a:solidFill>
                  <a:schemeClr val="tx1"/>
                </a:solidFill>
              </a:rPr>
              <a:t>Diseño</a:t>
            </a:r>
            <a:r>
              <a:rPr b="1" dirty="0">
                <a:solidFill>
                  <a:schemeClr val="tx1"/>
                </a:solidFill>
              </a:rPr>
              <a:t> de </a:t>
            </a:r>
            <a:r>
              <a:rPr b="1" dirty="0" err="1">
                <a:solidFill>
                  <a:schemeClr val="tx1"/>
                </a:solidFill>
              </a:rPr>
              <a:t>equipamiento</a:t>
            </a:r>
            <a:r>
              <a:rPr b="1" dirty="0">
                <a:solidFill>
                  <a:schemeClr val="tx1"/>
                </a:solidFill>
              </a:rPr>
              <a:t> de </a:t>
            </a:r>
            <a:r>
              <a:rPr b="1" dirty="0" err="1">
                <a:solidFill>
                  <a:schemeClr val="tx1"/>
                </a:solidFill>
              </a:rPr>
              <a:t>adquisición</a:t>
            </a:r>
            <a:r>
              <a:rPr b="1" dirty="0">
                <a:solidFill>
                  <a:schemeClr val="tx1"/>
                </a:solidFill>
              </a:rPr>
              <a:t> de </a:t>
            </a:r>
            <a:r>
              <a:rPr b="1" dirty="0" err="1">
                <a:solidFill>
                  <a:schemeClr val="tx1"/>
                </a:solidFill>
              </a:rPr>
              <a:t>imágenes</a:t>
            </a:r>
            <a:r>
              <a:rPr b="1" dirty="0">
                <a:solidFill>
                  <a:schemeClr val="tx1"/>
                </a:solidFill>
              </a:rPr>
              <a:t> y software </a:t>
            </a:r>
            <a:r>
              <a:rPr b="1" dirty="0" err="1">
                <a:solidFill>
                  <a:schemeClr val="tx1"/>
                </a:solidFill>
              </a:rPr>
              <a:t>para</a:t>
            </a:r>
            <a:r>
              <a:rPr b="1" dirty="0">
                <a:solidFill>
                  <a:schemeClr val="tx1"/>
                </a:solidFill>
              </a:rPr>
              <a:t> la </a:t>
            </a:r>
            <a:r>
              <a:rPr b="1" dirty="0" err="1">
                <a:solidFill>
                  <a:schemeClr val="tx1"/>
                </a:solidFill>
              </a:rPr>
              <a:t>detección</a:t>
            </a:r>
            <a:r>
              <a:rPr b="1" dirty="0">
                <a:solidFill>
                  <a:schemeClr val="tx1"/>
                </a:solidFill>
              </a:rPr>
              <a:t> de </a:t>
            </a:r>
            <a:r>
              <a:rPr b="1" dirty="0" err="1">
                <a:solidFill>
                  <a:schemeClr val="tx1"/>
                </a:solidFill>
              </a:rPr>
              <a:t>defectos</a:t>
            </a:r>
            <a:r>
              <a:rPr b="1" dirty="0">
                <a:solidFill>
                  <a:schemeClr val="tx1"/>
                </a:solidFill>
              </a:rPr>
              <a:t> </a:t>
            </a:r>
            <a:r>
              <a:rPr b="1" dirty="0" err="1">
                <a:solidFill>
                  <a:schemeClr val="tx1"/>
                </a:solidFill>
              </a:rPr>
              <a:t>primarios</a:t>
            </a:r>
            <a:r>
              <a:rPr b="1" dirty="0">
                <a:solidFill>
                  <a:schemeClr val="tx1"/>
                </a:solidFill>
              </a:rPr>
              <a:t> y </a:t>
            </a:r>
            <a:r>
              <a:rPr b="1" dirty="0" err="1">
                <a:solidFill>
                  <a:schemeClr val="tx1"/>
                </a:solidFill>
              </a:rPr>
              <a:t>secundarios</a:t>
            </a:r>
            <a:r>
              <a:rPr b="1" dirty="0">
                <a:solidFill>
                  <a:schemeClr val="tx1"/>
                </a:solidFill>
              </a:rPr>
              <a:t> en </a:t>
            </a:r>
            <a:r>
              <a:rPr b="1" dirty="0" err="1">
                <a:solidFill>
                  <a:schemeClr val="tx1"/>
                </a:solidFill>
              </a:rPr>
              <a:t>granos</a:t>
            </a:r>
            <a:r>
              <a:rPr b="1" dirty="0">
                <a:solidFill>
                  <a:schemeClr val="tx1"/>
                </a:solidFill>
              </a:rPr>
              <a:t> de café </a:t>
            </a:r>
            <a:r>
              <a:rPr b="1" dirty="0" err="1">
                <a:solidFill>
                  <a:schemeClr val="tx1"/>
                </a:solidFill>
              </a:rPr>
              <a:t>verde</a:t>
            </a:r>
            <a:r>
              <a:rPr b="1" dirty="0">
                <a:solidFill>
                  <a:schemeClr val="tx1"/>
                </a:solidFill>
              </a:rPr>
              <a:t> </a:t>
            </a:r>
            <a:r>
              <a:rPr b="1" dirty="0" err="1">
                <a:solidFill>
                  <a:schemeClr val="tx1"/>
                </a:solidFill>
              </a:rPr>
              <a:t>para</a:t>
            </a:r>
            <a:r>
              <a:rPr b="1" dirty="0">
                <a:solidFill>
                  <a:schemeClr val="tx1"/>
                </a:solidFill>
              </a:rPr>
              <a:t> el </a:t>
            </a:r>
            <a:r>
              <a:rPr b="1" dirty="0" err="1">
                <a:solidFill>
                  <a:schemeClr val="tx1"/>
                </a:solidFill>
              </a:rPr>
              <a:t>proceso</a:t>
            </a:r>
            <a:r>
              <a:rPr b="1" dirty="0">
                <a:solidFill>
                  <a:schemeClr val="tx1"/>
                </a:solidFill>
              </a:rPr>
              <a:t> de control de </a:t>
            </a:r>
            <a:r>
              <a:rPr b="1" dirty="0" err="1">
                <a:solidFill>
                  <a:schemeClr val="tx1"/>
                </a:solidFill>
              </a:rPr>
              <a:t>calidad</a:t>
            </a:r>
            <a:r>
              <a:rPr b="1" dirty="0">
                <a:solidFill>
                  <a:schemeClr val="tx1"/>
                </a:solidFill>
              </a:rPr>
              <a:t> de café exportable</a:t>
            </a:r>
          </a:p>
        </p:txBody>
      </p:sp>
      <p:sp>
        <p:nvSpPr>
          <p:cNvPr id="146" name="Shape 146"/>
          <p:cNvSpPr/>
          <p:nvPr/>
        </p:nvSpPr>
        <p:spPr>
          <a:xfrm>
            <a:off x="1802124" y="3861048"/>
            <a:ext cx="6226260" cy="47705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500">
                <a:solidFill>
                  <a:srgbClr val="000000"/>
                </a:solidFill>
                <a:latin typeface="Calibri"/>
                <a:ea typeface="Calibri"/>
                <a:cs typeface="Calibri"/>
                <a:sym typeface="Calibri"/>
              </a:defRPr>
            </a:lvl1pPr>
          </a:lstStyle>
          <a:p>
            <a:r>
              <a:rPr dirty="0" err="1"/>
              <a:t>Investigador</a:t>
            </a:r>
            <a:r>
              <a:rPr dirty="0"/>
              <a:t> Principal:        Juan C. Gutiérrez C.</a:t>
            </a:r>
          </a:p>
        </p:txBody>
      </p:sp>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11</a:t>
            </a:fld>
            <a:endParaRPr lang="es-PE"/>
          </a:p>
        </p:txBody>
      </p:sp>
    </p:spTree>
    <p:extLst>
      <p:ext uri="{BB962C8B-B14F-4D97-AF65-F5344CB8AC3E}">
        <p14:creationId xmlns:p14="http://schemas.microsoft.com/office/powerpoint/2010/main" val="711033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313347" name="Rectangle 3"/>
          <p:cNvSpPr>
            <a:spLocks noGrp="1" noChangeArrowheads="1"/>
          </p:cNvSpPr>
          <p:nvPr>
            <p:ph type="title"/>
          </p:nvPr>
        </p:nvSpPr>
        <p:spPr>
          <a:ln/>
        </p:spPr>
        <p:txBody>
          <a:bodyPr/>
          <a:lstStyle/>
          <a:p>
            <a:r>
              <a:rPr lang="en-US"/>
              <a:t>Procesamiento de Histograma</a:t>
            </a:r>
          </a:p>
        </p:txBody>
      </p:sp>
      <p:sp>
        <p:nvSpPr>
          <p:cNvPr id="313348" name="Rectangle 4"/>
          <p:cNvSpPr>
            <a:spLocks noGrp="1" noChangeArrowheads="1"/>
          </p:cNvSpPr>
          <p:nvPr>
            <p:ph type="body" idx="1"/>
          </p:nvPr>
        </p:nvSpPr>
        <p:spPr>
          <a:ln/>
        </p:spPr>
        <p:txBody>
          <a:bodyPr/>
          <a:lstStyle/>
          <a:p>
            <a:pPr>
              <a:buClr>
                <a:srgbClr val="6E00FF"/>
              </a:buClr>
            </a:pPr>
            <a:r>
              <a:rPr lang="en-US" sz="2200">
                <a:solidFill>
                  <a:srgbClr val="6E00FF"/>
                </a:solidFill>
              </a:rPr>
              <a:t>Uso de la información estadística del histograma para realzar imágenes.</a:t>
            </a:r>
          </a:p>
        </p:txBody>
      </p:sp>
      <p:pic>
        <p:nvPicPr>
          <p:cNvPr id="313349" name="Picture 5"/>
          <p:cNvPicPr>
            <a:picLocks noChangeAspect="1" noChangeArrowheads="1"/>
          </p:cNvPicPr>
          <p:nvPr/>
        </p:nvPicPr>
        <p:blipFill>
          <a:blip r:embed="rId3"/>
          <a:srcRect/>
          <a:stretch>
            <a:fillRect/>
          </a:stretch>
        </p:blipFill>
        <p:spPr bwMode="auto">
          <a:xfrm>
            <a:off x="1325880" y="2948940"/>
            <a:ext cx="3977640" cy="2537460"/>
          </a:xfrm>
          <a:prstGeom prst="rect">
            <a:avLst/>
          </a:prstGeom>
          <a:noFill/>
          <a:ln w="9525">
            <a:noFill/>
            <a:miter lim="800000"/>
            <a:headEnd/>
            <a:tailEnd/>
          </a:ln>
        </p:spPr>
      </p:pic>
    </p:spTree>
    <p:extLst>
      <p:ext uri="{BB962C8B-B14F-4D97-AF65-F5344CB8AC3E}">
        <p14:creationId xmlns:p14="http://schemas.microsoft.com/office/powerpoint/2010/main" val="4051256866"/>
      </p:ext>
    </p:extLst>
  </p:cSld>
  <p:clrMapOvr>
    <a:masterClrMapping/>
  </p:clrMapOvr>
  <p:transition spd="med">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315395" name="Rectangle 3"/>
          <p:cNvSpPr>
            <a:spLocks noGrp="1" noChangeArrowheads="1"/>
          </p:cNvSpPr>
          <p:nvPr>
            <p:ph type="title"/>
          </p:nvPr>
        </p:nvSpPr>
        <p:spPr>
          <a:ln/>
        </p:spPr>
        <p:txBody>
          <a:bodyPr/>
          <a:lstStyle/>
          <a:p>
            <a:r>
              <a:rPr lang="en-US"/>
              <a:t>Procesamiento de Histograma</a:t>
            </a:r>
          </a:p>
        </p:txBody>
      </p:sp>
      <p:sp>
        <p:nvSpPr>
          <p:cNvPr id="315396" name="Rectangle 4"/>
          <p:cNvSpPr>
            <a:spLocks noGrp="1" noChangeArrowheads="1"/>
          </p:cNvSpPr>
          <p:nvPr>
            <p:ph type="body" idx="1"/>
          </p:nvPr>
        </p:nvSpPr>
        <p:spPr>
          <a:ln/>
        </p:spPr>
        <p:txBody>
          <a:bodyPr/>
          <a:lstStyle/>
          <a:p>
            <a:pPr>
              <a:buClr>
                <a:srgbClr val="6E00FF"/>
              </a:buClr>
            </a:pPr>
            <a:r>
              <a:rPr lang="en-US" sz="2200">
                <a:solidFill>
                  <a:srgbClr val="6E00FF"/>
                </a:solidFill>
              </a:rPr>
              <a:t>Uso de la información estadística del histograma para realzar imágenes.</a:t>
            </a:r>
          </a:p>
        </p:txBody>
      </p:sp>
      <p:pic>
        <p:nvPicPr>
          <p:cNvPr id="315397" name="Picture 5"/>
          <p:cNvPicPr>
            <a:picLocks noChangeAspect="1" noChangeArrowheads="1"/>
          </p:cNvPicPr>
          <p:nvPr/>
        </p:nvPicPr>
        <p:blipFill>
          <a:blip r:embed="rId3"/>
          <a:srcRect/>
          <a:stretch>
            <a:fillRect/>
          </a:stretch>
        </p:blipFill>
        <p:spPr bwMode="auto">
          <a:xfrm>
            <a:off x="514350" y="3440430"/>
            <a:ext cx="8115300" cy="3166110"/>
          </a:xfrm>
          <a:prstGeom prst="rect">
            <a:avLst/>
          </a:prstGeom>
          <a:noFill/>
          <a:ln w="9525">
            <a:noFill/>
            <a:miter lim="800000"/>
            <a:headEnd/>
            <a:tailEnd/>
          </a:ln>
        </p:spPr>
      </p:pic>
      <p:sp>
        <p:nvSpPr>
          <p:cNvPr id="315398" name="Rectangle 6"/>
          <p:cNvSpPr>
            <a:spLocks/>
          </p:cNvSpPr>
          <p:nvPr/>
        </p:nvSpPr>
        <p:spPr bwMode="auto">
          <a:xfrm>
            <a:off x="1481614" y="2740521"/>
            <a:ext cx="732573" cy="276999"/>
          </a:xfrm>
          <a:prstGeom prst="rect">
            <a:avLst/>
          </a:prstGeom>
          <a:noFill/>
          <a:ln w="9525">
            <a:noFill/>
            <a:miter lim="800000"/>
            <a:headEnd/>
            <a:tailEnd/>
          </a:ln>
        </p:spPr>
        <p:txBody>
          <a:bodyPr wrap="none" lIns="0" tIns="0" rIns="0" bIns="0" anchor="b">
            <a:prstTxWarp prst="textNoShape">
              <a:avLst/>
            </a:prstTxWarp>
            <a:spAutoFit/>
          </a:bodyPr>
          <a:lstStyle/>
          <a:p>
            <a:r>
              <a:rPr lang="en-US"/>
              <a:t>Original</a:t>
            </a:r>
          </a:p>
        </p:txBody>
      </p:sp>
      <p:sp>
        <p:nvSpPr>
          <p:cNvPr id="315399" name="Rectangle 7"/>
          <p:cNvSpPr>
            <a:spLocks/>
          </p:cNvSpPr>
          <p:nvPr/>
        </p:nvSpPr>
        <p:spPr bwMode="auto">
          <a:xfrm>
            <a:off x="3593307" y="2460843"/>
            <a:ext cx="1427699" cy="830997"/>
          </a:xfrm>
          <a:prstGeom prst="rect">
            <a:avLst/>
          </a:prstGeom>
          <a:noFill/>
          <a:ln w="9525">
            <a:noFill/>
            <a:miter lim="800000"/>
            <a:headEnd/>
            <a:tailEnd/>
          </a:ln>
        </p:spPr>
        <p:txBody>
          <a:bodyPr wrap="none" lIns="0" tIns="0" rIns="0" bIns="0" anchor="b">
            <a:prstTxWarp prst="textNoShape">
              <a:avLst/>
            </a:prstTxWarp>
            <a:spAutoFit/>
          </a:bodyPr>
          <a:lstStyle/>
          <a:p>
            <a:r>
              <a:rPr lang="en-US"/>
              <a:t>Ecualización de</a:t>
            </a:r>
          </a:p>
          <a:p>
            <a:r>
              <a:rPr lang="en-US"/>
              <a:t>hidtograma</a:t>
            </a:r>
          </a:p>
          <a:p>
            <a:r>
              <a:rPr lang="en-US"/>
              <a:t>global</a:t>
            </a:r>
          </a:p>
        </p:txBody>
      </p:sp>
      <p:sp>
        <p:nvSpPr>
          <p:cNvPr id="315400" name="Rectangle 8"/>
          <p:cNvSpPr>
            <a:spLocks/>
          </p:cNvSpPr>
          <p:nvPr/>
        </p:nvSpPr>
        <p:spPr bwMode="auto">
          <a:xfrm>
            <a:off x="6353652" y="2460843"/>
            <a:ext cx="1587101" cy="830997"/>
          </a:xfrm>
          <a:prstGeom prst="rect">
            <a:avLst/>
          </a:prstGeom>
          <a:noFill/>
          <a:ln w="9525">
            <a:noFill/>
            <a:miter lim="800000"/>
            <a:headEnd/>
            <a:tailEnd/>
          </a:ln>
        </p:spPr>
        <p:txBody>
          <a:bodyPr wrap="none" lIns="0" tIns="0" rIns="0" bIns="0" anchor="b">
            <a:prstTxWarp prst="textNoShape">
              <a:avLst/>
            </a:prstTxWarp>
            <a:spAutoFit/>
          </a:bodyPr>
          <a:lstStyle/>
          <a:p>
            <a:r>
              <a:rPr lang="en-US"/>
              <a:t>Realce utilizando</a:t>
            </a:r>
          </a:p>
          <a:p>
            <a:r>
              <a:rPr lang="en-US"/>
              <a:t>estadística de</a:t>
            </a:r>
          </a:p>
          <a:p>
            <a:r>
              <a:rPr lang="en-US"/>
              <a:t>histograma local</a:t>
            </a:r>
          </a:p>
        </p:txBody>
      </p:sp>
    </p:spTree>
    <p:extLst>
      <p:ext uri="{BB962C8B-B14F-4D97-AF65-F5344CB8AC3E}">
        <p14:creationId xmlns:p14="http://schemas.microsoft.com/office/powerpoint/2010/main" val="1800993734"/>
      </p:ext>
    </p:extLst>
  </p:cSld>
  <p:clrMapOvr>
    <a:masterClrMapping/>
  </p:clrMapOvr>
  <p:transition spd="med">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79388" y="0"/>
            <a:ext cx="8785225" cy="1052513"/>
          </a:xfrm>
        </p:spPr>
        <p:txBody>
          <a:bodyPr/>
          <a:lstStyle/>
          <a:p>
            <a:r>
              <a:rPr lang="es-ES_tradnl" altLang="es-ES" sz="3200" smtClean="0">
                <a:latin typeface="Arial Black" panose="020B0A04020102020204" pitchFamily="34" charset="0"/>
              </a:rPr>
              <a:t>3.1. Filtros y convoluciones.</a:t>
            </a:r>
          </a:p>
        </p:txBody>
      </p:sp>
      <p:sp>
        <p:nvSpPr>
          <p:cNvPr id="4100" name="Rectangle 3"/>
          <p:cNvSpPr>
            <a:spLocks noGrp="1" noChangeArrowheads="1"/>
          </p:cNvSpPr>
          <p:nvPr>
            <p:ph type="body" sz="half" idx="1"/>
          </p:nvPr>
        </p:nvSpPr>
        <p:spPr>
          <a:xfrm>
            <a:off x="223838" y="800100"/>
            <a:ext cx="8747125" cy="5497513"/>
          </a:xfrm>
        </p:spPr>
        <p:txBody>
          <a:bodyPr/>
          <a:lstStyle/>
          <a:p>
            <a:r>
              <a:rPr lang="es-ES_tradnl" altLang="es-ES" sz="2600" b="1" smtClean="0">
                <a:latin typeface="Arial" panose="020B0604020202020204" pitchFamily="34" charset="0"/>
              </a:rPr>
              <a:t>Recordatorio:</a:t>
            </a:r>
            <a:r>
              <a:rPr lang="es-ES_tradnl" altLang="es-ES" sz="2600" smtClean="0">
                <a:latin typeface="Arial" panose="020B0604020202020204" pitchFamily="34" charset="0"/>
              </a:rPr>
              <a:t> en las transformaciones </a:t>
            </a:r>
            <a:r>
              <a:rPr lang="es-ES_tradnl" altLang="es-ES" sz="2600" b="1" smtClean="0">
                <a:latin typeface="Arial" panose="020B0604020202020204" pitchFamily="34" charset="0"/>
              </a:rPr>
              <a:t>globales</a:t>
            </a:r>
            <a:r>
              <a:rPr lang="es-ES_tradnl" altLang="es-ES" sz="2600" smtClean="0">
                <a:latin typeface="Arial" panose="020B0604020202020204" pitchFamily="34" charset="0"/>
              </a:rPr>
              <a:t>, cada píxel de salida depende sólo de un píxel de entrada.</a:t>
            </a:r>
          </a:p>
          <a:p>
            <a:endParaRPr lang="es-ES_tradnl" altLang="es-ES" sz="2600" smtClean="0">
              <a:latin typeface="Arial" panose="020B0604020202020204" pitchFamily="34" charset="0"/>
            </a:endParaRPr>
          </a:p>
          <a:p>
            <a:endParaRPr lang="es-ES_tradnl" altLang="es-ES" sz="3400" smtClean="0">
              <a:latin typeface="Arial" panose="020B0604020202020204" pitchFamily="34" charset="0"/>
            </a:endParaRPr>
          </a:p>
          <a:p>
            <a:endParaRPr lang="es-ES_tradnl" altLang="es-ES" sz="2600" smtClean="0">
              <a:latin typeface="Arial" panose="020B0604020202020204" pitchFamily="34" charset="0"/>
            </a:endParaRPr>
          </a:p>
          <a:p>
            <a:endParaRPr lang="es-ES_tradnl" altLang="es-ES" sz="4200" smtClean="0">
              <a:latin typeface="Arial" panose="020B0604020202020204" pitchFamily="34" charset="0"/>
            </a:endParaRPr>
          </a:p>
          <a:p>
            <a:r>
              <a:rPr lang="es-ES_tradnl" altLang="es-ES" sz="2400" smtClean="0">
                <a:latin typeface="Arial" panose="020B0604020202020204" pitchFamily="34" charset="0"/>
              </a:rPr>
              <a:t>No se tiene en cuenta la relación de </a:t>
            </a:r>
            <a:r>
              <a:rPr lang="es-ES_tradnl" altLang="es-ES" sz="2400" b="1" smtClean="0">
                <a:latin typeface="Arial" panose="020B0604020202020204" pitchFamily="34" charset="0"/>
              </a:rPr>
              <a:t>vecindad</a:t>
            </a:r>
            <a:r>
              <a:rPr lang="es-ES_tradnl" altLang="es-ES" sz="2400" smtClean="0">
                <a:latin typeface="Arial" panose="020B0604020202020204" pitchFamily="34" charset="0"/>
              </a:rPr>
              <a:t> entre píxeles. El resultado no varía si los píxeles son </a:t>
            </a:r>
            <a:r>
              <a:rPr lang="es-ES_tradnl" altLang="es-ES" sz="2400" i="1" smtClean="0">
                <a:latin typeface="Arial" panose="020B0604020202020204" pitchFamily="34" charset="0"/>
              </a:rPr>
              <a:t>permutados</a:t>
            </a:r>
            <a:r>
              <a:rPr lang="es-ES_tradnl" altLang="es-ES" sz="2400" smtClean="0">
                <a:latin typeface="Arial" panose="020B0604020202020204" pitchFamily="34" charset="0"/>
              </a:rPr>
              <a:t> aleatoriamente y después </a:t>
            </a:r>
            <a:r>
              <a:rPr lang="es-ES_tradnl" altLang="es-ES" sz="2400" i="1" smtClean="0">
                <a:latin typeface="Arial" panose="020B0604020202020204" pitchFamily="34" charset="0"/>
              </a:rPr>
              <a:t>reordenados</a:t>
            </a:r>
            <a:r>
              <a:rPr lang="es-ES_tradnl" altLang="es-ES" sz="2400" smtClean="0">
                <a:latin typeface="Arial" panose="020B0604020202020204" pitchFamily="34" charset="0"/>
              </a:rPr>
              <a:t>.</a:t>
            </a:r>
          </a:p>
          <a:p>
            <a:r>
              <a:rPr lang="es-ES_tradnl" altLang="es-ES" sz="2600" b="1" smtClean="0">
                <a:latin typeface="Arial" panose="020B0604020202020204" pitchFamily="34" charset="0"/>
              </a:rPr>
              <a:t>Transformación local:</a:t>
            </a:r>
            <a:r>
              <a:rPr lang="es-ES_tradnl" altLang="es-ES" sz="2600" smtClean="0">
                <a:latin typeface="Arial" panose="020B0604020202020204" pitchFamily="34" charset="0"/>
              </a:rPr>
              <a:t> el valor de un píxel depende de la vecindad local de ese píxel.</a:t>
            </a:r>
          </a:p>
        </p:txBody>
      </p:sp>
      <p:graphicFrame>
        <p:nvGraphicFramePr>
          <p:cNvPr id="131230" name="Group 158"/>
          <p:cNvGraphicFramePr>
            <a:graphicFrameLocks noGrp="1"/>
          </p:cNvGraphicFramePr>
          <p:nvPr/>
        </p:nvGraphicFramePr>
        <p:xfrm>
          <a:off x="771525" y="1970088"/>
          <a:ext cx="2568575" cy="1401856"/>
        </p:xfrm>
        <a:graphic>
          <a:graphicData uri="http://schemas.openxmlformats.org/drawingml/2006/table">
            <a:tbl>
              <a:tblPr/>
              <a:tblGrid>
                <a:gridCol w="642938"/>
                <a:gridCol w="641350"/>
                <a:gridCol w="641350"/>
                <a:gridCol w="642937"/>
              </a:tblGrid>
              <a:tr h="3504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90</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67</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75</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78</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4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92</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87</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78</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82</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4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45</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83</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80</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130</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4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39</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69</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115</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154</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31270" name="Group 198"/>
          <p:cNvGraphicFramePr>
            <a:graphicFrameLocks noGrp="1"/>
          </p:cNvGraphicFramePr>
          <p:nvPr/>
        </p:nvGraphicFramePr>
        <p:xfrm>
          <a:off x="5641975" y="1979613"/>
          <a:ext cx="2568575" cy="1401856"/>
        </p:xfrm>
        <a:graphic>
          <a:graphicData uri="http://schemas.openxmlformats.org/drawingml/2006/table">
            <a:tbl>
              <a:tblPr/>
              <a:tblGrid>
                <a:gridCol w="641350"/>
                <a:gridCol w="642938"/>
                <a:gridCol w="641350"/>
                <a:gridCol w="642937"/>
              </a:tblGrid>
              <a:tr h="3504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62</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68</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78</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81</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4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102</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89</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76</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85</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4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83</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109</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80</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111</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4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69</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92</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115</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120</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92" marB="4569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155" name="Oval 199"/>
          <p:cNvSpPr>
            <a:spLocks noChangeArrowheads="1"/>
          </p:cNvSpPr>
          <p:nvPr/>
        </p:nvSpPr>
        <p:spPr bwMode="auto">
          <a:xfrm>
            <a:off x="2668588" y="1909763"/>
            <a:ext cx="706437" cy="461962"/>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4156" name="Oval 200"/>
          <p:cNvSpPr>
            <a:spLocks noChangeArrowheads="1"/>
          </p:cNvSpPr>
          <p:nvPr/>
        </p:nvSpPr>
        <p:spPr bwMode="auto">
          <a:xfrm>
            <a:off x="7532688" y="1925638"/>
            <a:ext cx="706437" cy="461962"/>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4157" name="Freeform 201"/>
          <p:cNvSpPr>
            <a:spLocks/>
          </p:cNvSpPr>
          <p:nvPr/>
        </p:nvSpPr>
        <p:spPr bwMode="auto">
          <a:xfrm>
            <a:off x="3295650" y="1785938"/>
            <a:ext cx="4318000" cy="214312"/>
          </a:xfrm>
          <a:custGeom>
            <a:avLst/>
            <a:gdLst>
              <a:gd name="T0" fmla="*/ 0 w 2435"/>
              <a:gd name="T1" fmla="*/ 2147483647 h 135"/>
              <a:gd name="T2" fmla="*/ 2147483647 w 2435"/>
              <a:gd name="T3" fmla="*/ 2147483647 h 135"/>
              <a:gd name="T4" fmla="*/ 2147483647 w 2435"/>
              <a:gd name="T5" fmla="*/ 2147483647 h 135"/>
              <a:gd name="T6" fmla="*/ 2147483647 w 2435"/>
              <a:gd name="T7" fmla="*/ 2147483647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5" h="135">
                <a:moveTo>
                  <a:pt x="0" y="135"/>
                </a:moveTo>
                <a:cubicBezTo>
                  <a:pt x="137" y="115"/>
                  <a:pt x="535" y="32"/>
                  <a:pt x="821" y="16"/>
                </a:cubicBezTo>
                <a:cubicBezTo>
                  <a:pt x="1107" y="0"/>
                  <a:pt x="1447" y="18"/>
                  <a:pt x="1716" y="38"/>
                </a:cubicBezTo>
                <a:cubicBezTo>
                  <a:pt x="1985" y="58"/>
                  <a:pt x="2285" y="115"/>
                  <a:pt x="2435" y="135"/>
                </a:cubicBezTo>
              </a:path>
            </a:pathLst>
          </a:custGeom>
          <a:noFill/>
          <a:ln w="57150" cmpd="sng">
            <a:solidFill>
              <a:srgbClr val="FF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58" name="Text Box 202"/>
          <p:cNvSpPr txBox="1">
            <a:spLocks noChangeArrowheads="1"/>
          </p:cNvSpPr>
          <p:nvPr/>
        </p:nvSpPr>
        <p:spPr bwMode="auto">
          <a:xfrm>
            <a:off x="3503613" y="1889125"/>
            <a:ext cx="22256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b="1">
                <a:solidFill>
                  <a:srgbClr val="FF0000"/>
                </a:solidFill>
                <a:latin typeface="Arial" panose="020B0604020202020204" pitchFamily="34" charset="0"/>
              </a:rPr>
              <a:t>Transf. global</a:t>
            </a:r>
            <a:endParaRPr lang="es-ES" altLang="es-ES" sz="2200" b="1">
              <a:solidFill>
                <a:srgbClr val="FF0000"/>
              </a:solidFill>
              <a:latin typeface="Arial" panose="020B0604020202020204" pitchFamily="34" charset="0"/>
            </a:endParaRPr>
          </a:p>
        </p:txBody>
      </p:sp>
      <p:grpSp>
        <p:nvGrpSpPr>
          <p:cNvPr id="131279" name="Group 207"/>
          <p:cNvGrpSpPr>
            <a:grpSpLocks/>
          </p:cNvGrpSpPr>
          <p:nvPr/>
        </p:nvGrpSpPr>
        <p:grpSpPr bwMode="auto">
          <a:xfrm>
            <a:off x="1973263" y="2559050"/>
            <a:ext cx="6254750" cy="1054100"/>
            <a:chOff x="1243" y="1612"/>
            <a:chExt cx="3940" cy="664"/>
          </a:xfrm>
        </p:grpSpPr>
        <p:sp>
          <p:nvSpPr>
            <p:cNvPr id="4162" name="Oval 203"/>
            <p:cNvSpPr>
              <a:spLocks noChangeArrowheads="1"/>
            </p:cNvSpPr>
            <p:nvPr/>
          </p:nvSpPr>
          <p:spPr bwMode="auto">
            <a:xfrm>
              <a:off x="1243" y="1612"/>
              <a:ext cx="923" cy="605"/>
            </a:xfrm>
            <a:prstGeom prst="ellipse">
              <a:avLst/>
            </a:prstGeom>
            <a:noFill/>
            <a:ln w="57150">
              <a:solidFill>
                <a:srgbClr val="99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4163" name="Oval 204"/>
            <p:cNvSpPr>
              <a:spLocks noChangeArrowheads="1"/>
            </p:cNvSpPr>
            <p:nvPr/>
          </p:nvSpPr>
          <p:spPr bwMode="auto">
            <a:xfrm>
              <a:off x="4750" y="1879"/>
              <a:ext cx="433" cy="275"/>
            </a:xfrm>
            <a:prstGeom prst="ellipse">
              <a:avLst/>
            </a:prstGeom>
            <a:noFill/>
            <a:ln w="57150">
              <a:solidFill>
                <a:srgbClr val="99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4164" name="Freeform 205"/>
            <p:cNvSpPr>
              <a:spLocks/>
            </p:cNvSpPr>
            <p:nvPr/>
          </p:nvSpPr>
          <p:spPr bwMode="auto">
            <a:xfrm flipV="1">
              <a:off x="2081" y="2092"/>
              <a:ext cx="2720" cy="184"/>
            </a:xfrm>
            <a:custGeom>
              <a:avLst/>
              <a:gdLst>
                <a:gd name="T0" fmla="*/ 0 w 2435"/>
                <a:gd name="T1" fmla="*/ 466 h 135"/>
                <a:gd name="T2" fmla="*/ 1278 w 2435"/>
                <a:gd name="T3" fmla="*/ 56 h 135"/>
                <a:gd name="T4" fmla="*/ 2672 w 2435"/>
                <a:gd name="T5" fmla="*/ 132 h 135"/>
                <a:gd name="T6" fmla="*/ 3791 w 2435"/>
                <a:gd name="T7" fmla="*/ 466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5" h="135">
                  <a:moveTo>
                    <a:pt x="0" y="135"/>
                  </a:moveTo>
                  <a:cubicBezTo>
                    <a:pt x="137" y="115"/>
                    <a:pt x="535" y="32"/>
                    <a:pt x="821" y="16"/>
                  </a:cubicBezTo>
                  <a:cubicBezTo>
                    <a:pt x="1107" y="0"/>
                    <a:pt x="1447" y="18"/>
                    <a:pt x="1716" y="38"/>
                  </a:cubicBezTo>
                  <a:cubicBezTo>
                    <a:pt x="1985" y="58"/>
                    <a:pt x="2285" y="115"/>
                    <a:pt x="2435" y="135"/>
                  </a:cubicBezTo>
                </a:path>
              </a:pathLst>
            </a:custGeom>
            <a:noFill/>
            <a:ln w="57150" cmpd="sng">
              <a:solidFill>
                <a:srgbClr val="9933FF"/>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65" name="Text Box 206"/>
            <p:cNvSpPr txBox="1">
              <a:spLocks noChangeArrowheads="1"/>
            </p:cNvSpPr>
            <p:nvPr/>
          </p:nvSpPr>
          <p:spPr bwMode="auto">
            <a:xfrm>
              <a:off x="2143" y="1939"/>
              <a:ext cx="140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b="1">
                  <a:solidFill>
                    <a:srgbClr val="9933FF"/>
                  </a:solidFill>
                  <a:latin typeface="Arial" panose="020B0604020202020204" pitchFamily="34" charset="0"/>
                </a:rPr>
                <a:t>Transf. local</a:t>
              </a:r>
              <a:endParaRPr lang="es-ES" altLang="es-ES" sz="2200" b="1">
                <a:solidFill>
                  <a:srgbClr val="9933FF"/>
                </a:solidFill>
                <a:latin typeface="Arial" panose="020B0604020202020204" pitchFamily="34" charset="0"/>
              </a:endParaRPr>
            </a:p>
          </p:txBody>
        </p:sp>
      </p:grpSp>
      <p:sp>
        <p:nvSpPr>
          <p:cNvPr id="4160" name="Text Box 208"/>
          <p:cNvSpPr txBox="1">
            <a:spLocks noChangeArrowheads="1"/>
          </p:cNvSpPr>
          <p:nvPr/>
        </p:nvSpPr>
        <p:spPr bwMode="auto">
          <a:xfrm>
            <a:off x="968375" y="3370263"/>
            <a:ext cx="22256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s-ES_tradnl" altLang="es-ES" sz="2200" b="1">
                <a:latin typeface="Arial" panose="020B0604020202020204" pitchFamily="34" charset="0"/>
              </a:rPr>
              <a:t>Entrada</a:t>
            </a:r>
            <a:endParaRPr lang="es-ES" altLang="es-ES" sz="2200" b="1">
              <a:latin typeface="Arial" panose="020B0604020202020204" pitchFamily="34" charset="0"/>
            </a:endParaRPr>
          </a:p>
        </p:txBody>
      </p:sp>
      <p:sp>
        <p:nvSpPr>
          <p:cNvPr id="4161" name="Text Box 209"/>
          <p:cNvSpPr txBox="1">
            <a:spLocks noChangeArrowheads="1"/>
          </p:cNvSpPr>
          <p:nvPr/>
        </p:nvSpPr>
        <p:spPr bwMode="auto">
          <a:xfrm>
            <a:off x="5818188" y="3357563"/>
            <a:ext cx="22256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b="1">
                <a:latin typeface="Arial" panose="020B0604020202020204" pitchFamily="34" charset="0"/>
              </a:rPr>
              <a:t>Salida</a:t>
            </a:r>
            <a:endParaRPr lang="es-ES" altLang="es-ES" sz="2200" b="1">
              <a:latin typeface="Arial" panose="020B0604020202020204" pitchFamily="34" charset="0"/>
            </a:endParaRPr>
          </a:p>
        </p:txBody>
      </p:sp>
    </p:spTree>
    <p:extLst>
      <p:ext uri="{BB962C8B-B14F-4D97-AF65-F5344CB8AC3E}">
        <p14:creationId xmlns:p14="http://schemas.microsoft.com/office/powerpoint/2010/main" val="2020502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79388" y="0"/>
            <a:ext cx="8785225" cy="1052513"/>
          </a:xfrm>
        </p:spPr>
        <p:txBody>
          <a:bodyPr/>
          <a:lstStyle/>
          <a:p>
            <a:r>
              <a:rPr lang="es-ES_tradnl" altLang="es-ES" sz="3200" smtClean="0">
                <a:latin typeface="Arial Black" panose="020B0A04020102020204" pitchFamily="34" charset="0"/>
              </a:rPr>
              <a:t>3.1. Filtros y convoluciones.</a:t>
            </a:r>
          </a:p>
        </p:txBody>
      </p:sp>
      <p:sp>
        <p:nvSpPr>
          <p:cNvPr id="5124" name="Rectangle 3"/>
          <p:cNvSpPr>
            <a:spLocks noGrp="1" noChangeArrowheads="1"/>
          </p:cNvSpPr>
          <p:nvPr>
            <p:ph type="body" sz="half" idx="1"/>
          </p:nvPr>
        </p:nvSpPr>
        <p:spPr>
          <a:xfrm>
            <a:off x="252413" y="793750"/>
            <a:ext cx="8669337" cy="5262563"/>
          </a:xfrm>
        </p:spPr>
        <p:txBody>
          <a:bodyPr/>
          <a:lstStyle/>
          <a:p>
            <a:r>
              <a:rPr lang="es-ES_tradnl" altLang="es-ES" sz="2800" b="1" smtClean="0">
                <a:latin typeface="Arial" panose="020B0604020202020204" pitchFamily="34" charset="0"/>
                <a:sym typeface="Wingdings" panose="05000000000000000000" pitchFamily="2" charset="2"/>
              </a:rPr>
              <a:t>Transformación global:</a:t>
            </a:r>
          </a:p>
          <a:p>
            <a:pPr>
              <a:buFontTx/>
              <a:buNone/>
            </a:pPr>
            <a:r>
              <a:rPr lang="es-ES_tradnl" altLang="es-ES" sz="2800" smtClean="0">
                <a:latin typeface="Arial" panose="020B0604020202020204" pitchFamily="34" charset="0"/>
                <a:sym typeface="Wingdings" panose="05000000000000000000" pitchFamily="2" charset="2"/>
              </a:rPr>
              <a:t>		R(x,y):= f(A(x,y))  ó  R(x,y):= f(A(x,y), B(x,y))</a:t>
            </a:r>
            <a:endParaRPr lang="es-ES_tradnl" altLang="es-ES" sz="2800" b="1" smtClean="0">
              <a:latin typeface="Arial" panose="020B0604020202020204" pitchFamily="34" charset="0"/>
              <a:sym typeface="Wingdings" panose="05000000000000000000" pitchFamily="2" charset="2"/>
            </a:endParaRPr>
          </a:p>
          <a:p>
            <a:r>
              <a:rPr lang="es-ES_tradnl" altLang="es-ES" sz="2800" b="1" smtClean="0">
                <a:latin typeface="Arial" panose="020B0604020202020204" pitchFamily="34" charset="0"/>
                <a:sym typeface="Wingdings" panose="05000000000000000000" pitchFamily="2" charset="2"/>
              </a:rPr>
              <a:t>Filtros y transformaciones locales:</a:t>
            </a:r>
            <a:r>
              <a:rPr lang="es-ES_tradnl" altLang="es-ES" sz="2800" smtClean="0">
                <a:latin typeface="Arial" panose="020B0604020202020204" pitchFamily="34" charset="0"/>
                <a:sym typeface="Wingdings" panose="05000000000000000000" pitchFamily="2" charset="2"/>
              </a:rPr>
              <a:t/>
            </a:r>
            <a:br>
              <a:rPr lang="es-ES_tradnl" altLang="es-ES" sz="2800" smtClean="0">
                <a:latin typeface="Arial" panose="020B0604020202020204" pitchFamily="34" charset="0"/>
                <a:sym typeface="Wingdings" panose="05000000000000000000" pitchFamily="2" charset="2"/>
              </a:rPr>
            </a:br>
            <a:r>
              <a:rPr lang="es-ES_tradnl" altLang="es-ES" sz="2800" smtClean="0">
                <a:latin typeface="Arial" panose="020B0604020202020204" pitchFamily="34" charset="0"/>
                <a:sym typeface="Wingdings" panose="05000000000000000000" pitchFamily="2" charset="2"/>
              </a:rPr>
              <a:t>	R(x,y):= f(A(x-k,y-k), ..., A(x,y), ..., A(x+k,y+k))</a:t>
            </a:r>
          </a:p>
          <a:p>
            <a:endParaRPr lang="es-ES_tradnl" altLang="es-ES" sz="2800" smtClean="0">
              <a:latin typeface="Arial" panose="020B0604020202020204" pitchFamily="34" charset="0"/>
              <a:sym typeface="Wingdings" panose="05000000000000000000" pitchFamily="2" charset="2"/>
            </a:endParaRPr>
          </a:p>
          <a:p>
            <a:r>
              <a:rPr lang="es-ES_tradnl" altLang="es-ES" sz="2800" b="1" smtClean="0">
                <a:latin typeface="Arial" panose="020B0604020202020204" pitchFamily="34" charset="0"/>
                <a:sym typeface="Wingdings" panose="05000000000000000000" pitchFamily="2" charset="2"/>
              </a:rPr>
              <a:t>Ejemplo.</a:t>
            </a:r>
            <a:r>
              <a:rPr lang="es-ES_tradnl" altLang="es-ES" sz="2800" smtClean="0">
                <a:latin typeface="Arial" panose="020B0604020202020204" pitchFamily="34" charset="0"/>
                <a:sym typeface="Wingdings" panose="05000000000000000000" pitchFamily="2" charset="2"/>
              </a:rPr>
              <a:t> Filtro de la media.</a:t>
            </a:r>
          </a:p>
          <a:p>
            <a:pPr>
              <a:buFontTx/>
              <a:buNone/>
            </a:pPr>
            <a:r>
              <a:rPr lang="es-ES_tradnl" altLang="es-ES" sz="2800" smtClean="0">
                <a:latin typeface="Arial" panose="020B0604020202020204" pitchFamily="34" charset="0"/>
                <a:sym typeface="Wingdings" panose="05000000000000000000" pitchFamily="2" charset="2"/>
              </a:rPr>
              <a:t>		R(x,y):= (A(x-1,y-1)+A(x,y-1)+A(x-1,y)+A(x,y))/4</a:t>
            </a:r>
          </a:p>
        </p:txBody>
      </p:sp>
      <p:graphicFrame>
        <p:nvGraphicFramePr>
          <p:cNvPr id="204878" name="Group 78"/>
          <p:cNvGraphicFramePr>
            <a:graphicFrameLocks noGrp="1"/>
          </p:cNvGraphicFramePr>
          <p:nvPr/>
        </p:nvGraphicFramePr>
        <p:xfrm>
          <a:off x="1352550" y="4792663"/>
          <a:ext cx="1927225" cy="1051116"/>
        </p:xfrm>
        <a:graphic>
          <a:graphicData uri="http://schemas.openxmlformats.org/drawingml/2006/table">
            <a:tbl>
              <a:tblPr/>
              <a:tblGrid>
                <a:gridCol w="642938"/>
                <a:gridCol w="641350"/>
                <a:gridCol w="642937"/>
              </a:tblGrid>
              <a:tr h="3503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92</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46" marB="4564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78</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46" marB="4564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82</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46" marB="4564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3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45</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46" marB="4564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80</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46" marB="4564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130</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46" marB="4564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3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39</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46" marB="4564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115</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46" marB="4564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154</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46" marB="4564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204881" name="Group 81"/>
          <p:cNvGraphicFramePr>
            <a:graphicFrameLocks noGrp="1"/>
          </p:cNvGraphicFramePr>
          <p:nvPr/>
        </p:nvGraphicFramePr>
        <p:xfrm>
          <a:off x="6232525" y="4783138"/>
          <a:ext cx="1925638" cy="1082676"/>
        </p:xfrm>
        <a:graphic>
          <a:graphicData uri="http://schemas.openxmlformats.org/drawingml/2006/table">
            <a:tbl>
              <a:tblPr/>
              <a:tblGrid>
                <a:gridCol w="641350"/>
                <a:gridCol w="641350"/>
                <a:gridCol w="642938"/>
              </a:tblGrid>
              <a:tr h="35072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747" marB="457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747" marB="457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747" marB="457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9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747" marB="457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74</a:t>
                      </a:r>
                    </a:p>
                  </a:txBody>
                  <a:tcPr marT="45747" marB="457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93</a:t>
                      </a:r>
                    </a:p>
                  </a:txBody>
                  <a:tcPr marT="45747" marB="457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9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747" marB="457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70</a:t>
                      </a:r>
                    </a:p>
                  </a:txBody>
                  <a:tcPr marT="45747" marB="457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120</a:t>
                      </a:r>
                    </a:p>
                  </a:txBody>
                  <a:tcPr marT="45747" marB="457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5161" name="Group 70"/>
          <p:cNvGrpSpPr>
            <a:grpSpLocks/>
          </p:cNvGrpSpPr>
          <p:nvPr/>
        </p:nvGrpSpPr>
        <p:grpSpPr bwMode="auto">
          <a:xfrm>
            <a:off x="1919288" y="5038725"/>
            <a:ext cx="6254750" cy="1054100"/>
            <a:chOff x="1243" y="1612"/>
            <a:chExt cx="3940" cy="664"/>
          </a:xfrm>
        </p:grpSpPr>
        <p:sp>
          <p:nvSpPr>
            <p:cNvPr id="5164" name="Oval 71"/>
            <p:cNvSpPr>
              <a:spLocks noChangeArrowheads="1"/>
            </p:cNvSpPr>
            <p:nvPr/>
          </p:nvSpPr>
          <p:spPr bwMode="auto">
            <a:xfrm>
              <a:off x="1243" y="1612"/>
              <a:ext cx="923" cy="605"/>
            </a:xfrm>
            <a:prstGeom prst="ellipse">
              <a:avLst/>
            </a:prstGeom>
            <a:noFill/>
            <a:ln w="57150">
              <a:solidFill>
                <a:srgbClr val="99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5165" name="Oval 72"/>
            <p:cNvSpPr>
              <a:spLocks noChangeArrowheads="1"/>
            </p:cNvSpPr>
            <p:nvPr/>
          </p:nvSpPr>
          <p:spPr bwMode="auto">
            <a:xfrm>
              <a:off x="4750" y="1879"/>
              <a:ext cx="433" cy="275"/>
            </a:xfrm>
            <a:prstGeom prst="ellipse">
              <a:avLst/>
            </a:prstGeom>
            <a:noFill/>
            <a:ln w="57150">
              <a:solidFill>
                <a:srgbClr val="99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5166" name="Freeform 73"/>
            <p:cNvSpPr>
              <a:spLocks/>
            </p:cNvSpPr>
            <p:nvPr/>
          </p:nvSpPr>
          <p:spPr bwMode="auto">
            <a:xfrm flipV="1">
              <a:off x="2081" y="2092"/>
              <a:ext cx="2720" cy="184"/>
            </a:xfrm>
            <a:custGeom>
              <a:avLst/>
              <a:gdLst>
                <a:gd name="T0" fmla="*/ 0 w 2435"/>
                <a:gd name="T1" fmla="*/ 466 h 135"/>
                <a:gd name="T2" fmla="*/ 1278 w 2435"/>
                <a:gd name="T3" fmla="*/ 56 h 135"/>
                <a:gd name="T4" fmla="*/ 2672 w 2435"/>
                <a:gd name="T5" fmla="*/ 132 h 135"/>
                <a:gd name="T6" fmla="*/ 3791 w 2435"/>
                <a:gd name="T7" fmla="*/ 466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5" h="135">
                  <a:moveTo>
                    <a:pt x="0" y="135"/>
                  </a:moveTo>
                  <a:cubicBezTo>
                    <a:pt x="137" y="115"/>
                    <a:pt x="535" y="32"/>
                    <a:pt x="821" y="16"/>
                  </a:cubicBezTo>
                  <a:cubicBezTo>
                    <a:pt x="1107" y="0"/>
                    <a:pt x="1447" y="18"/>
                    <a:pt x="1716" y="38"/>
                  </a:cubicBezTo>
                  <a:cubicBezTo>
                    <a:pt x="1985" y="58"/>
                    <a:pt x="2285" y="115"/>
                    <a:pt x="2435" y="135"/>
                  </a:cubicBezTo>
                </a:path>
              </a:pathLst>
            </a:custGeom>
            <a:noFill/>
            <a:ln w="57150" cmpd="sng">
              <a:solidFill>
                <a:srgbClr val="9933FF"/>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167" name="Text Box 74"/>
            <p:cNvSpPr txBox="1">
              <a:spLocks noChangeArrowheads="1"/>
            </p:cNvSpPr>
            <p:nvPr/>
          </p:nvSpPr>
          <p:spPr bwMode="auto">
            <a:xfrm>
              <a:off x="2143" y="1939"/>
              <a:ext cx="140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a:latin typeface="Arial" panose="020B0604020202020204" pitchFamily="34" charset="0"/>
                  <a:cs typeface="Arial" panose="020B0604020202020204" pitchFamily="34" charset="0"/>
                </a:rPr>
                <a:t>∑ / 4</a:t>
              </a:r>
            </a:p>
          </p:txBody>
        </p:sp>
      </p:grpSp>
      <p:sp>
        <p:nvSpPr>
          <p:cNvPr id="5162" name="Text Box 75"/>
          <p:cNvSpPr txBox="1">
            <a:spLocks noChangeArrowheads="1"/>
          </p:cNvSpPr>
          <p:nvPr/>
        </p:nvSpPr>
        <p:spPr bwMode="auto">
          <a:xfrm>
            <a:off x="1401763" y="5849938"/>
            <a:ext cx="173831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s-ES_tradnl" altLang="es-ES" sz="2200" b="1">
                <a:latin typeface="Arial" panose="020B0604020202020204" pitchFamily="34" charset="0"/>
              </a:rPr>
              <a:t>A</a:t>
            </a:r>
            <a:endParaRPr lang="es-ES" altLang="es-ES" sz="2200" b="1">
              <a:latin typeface="Arial" panose="020B0604020202020204" pitchFamily="34" charset="0"/>
            </a:endParaRPr>
          </a:p>
        </p:txBody>
      </p:sp>
      <p:sp>
        <p:nvSpPr>
          <p:cNvPr id="5163" name="Text Box 76"/>
          <p:cNvSpPr txBox="1">
            <a:spLocks noChangeArrowheads="1"/>
          </p:cNvSpPr>
          <p:nvPr/>
        </p:nvSpPr>
        <p:spPr bwMode="auto">
          <a:xfrm>
            <a:off x="5764213" y="5837238"/>
            <a:ext cx="17684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b="1">
                <a:latin typeface="Arial" panose="020B0604020202020204" pitchFamily="34" charset="0"/>
              </a:rPr>
              <a:t>R</a:t>
            </a:r>
            <a:endParaRPr lang="es-ES" altLang="es-ES" sz="2200" b="1">
              <a:latin typeface="Arial" panose="020B0604020202020204" pitchFamily="34" charset="0"/>
            </a:endParaRPr>
          </a:p>
        </p:txBody>
      </p:sp>
    </p:spTree>
    <p:extLst>
      <p:ext uri="{BB962C8B-B14F-4D97-AF65-F5344CB8AC3E}">
        <p14:creationId xmlns:p14="http://schemas.microsoft.com/office/powerpoint/2010/main" val="213470089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79388" y="0"/>
            <a:ext cx="8785225" cy="1052513"/>
          </a:xfrm>
        </p:spPr>
        <p:txBody>
          <a:bodyPr/>
          <a:lstStyle/>
          <a:p>
            <a:r>
              <a:rPr lang="es-ES_tradnl" altLang="es-ES" sz="3200" smtClean="0">
                <a:latin typeface="Arial Black" panose="020B0A04020102020204" pitchFamily="34" charset="0"/>
              </a:rPr>
              <a:t>3.1. Filtros y convoluciones.</a:t>
            </a:r>
          </a:p>
        </p:txBody>
      </p:sp>
      <p:sp>
        <p:nvSpPr>
          <p:cNvPr id="6148" name="Rectangle 3"/>
          <p:cNvSpPr>
            <a:spLocks noGrp="1" noChangeArrowheads="1"/>
          </p:cNvSpPr>
          <p:nvPr>
            <p:ph type="body" sz="half" idx="1"/>
          </p:nvPr>
        </p:nvSpPr>
        <p:spPr>
          <a:xfrm>
            <a:off x="252413" y="738188"/>
            <a:ext cx="8669337" cy="563562"/>
          </a:xfrm>
        </p:spPr>
        <p:txBody>
          <a:bodyPr/>
          <a:lstStyle/>
          <a:p>
            <a:r>
              <a:rPr lang="es-ES_tradnl" altLang="es-ES" sz="2800" b="1" smtClean="0">
                <a:latin typeface="Arial" panose="020B0604020202020204" pitchFamily="34" charset="0"/>
                <a:sym typeface="Wingdings" panose="05000000000000000000" pitchFamily="2" charset="2"/>
              </a:rPr>
              <a:t>Ejemplo.</a:t>
            </a:r>
            <a:endParaRPr lang="es-ES_tradnl" altLang="es-ES" sz="2800" smtClean="0">
              <a:latin typeface="Arial" panose="020B0604020202020204" pitchFamily="34" charset="0"/>
              <a:sym typeface="Wingdings" panose="05000000000000000000" pitchFamily="2" charset="2"/>
            </a:endParaRPr>
          </a:p>
        </p:txBody>
      </p:sp>
      <p:sp>
        <p:nvSpPr>
          <p:cNvPr id="6149" name="Text Box 48"/>
          <p:cNvSpPr txBox="1">
            <a:spLocks noChangeArrowheads="1"/>
          </p:cNvSpPr>
          <p:nvPr/>
        </p:nvSpPr>
        <p:spPr bwMode="auto">
          <a:xfrm>
            <a:off x="2238375" y="877888"/>
            <a:ext cx="1743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s-ES_tradnl" altLang="es-ES" sz="2400">
                <a:latin typeface="Arial" panose="020B0604020202020204" pitchFamily="34" charset="0"/>
              </a:rPr>
              <a:t>Entrada, </a:t>
            </a:r>
            <a:r>
              <a:rPr lang="es-ES_tradnl" altLang="es-ES" sz="2400" b="1">
                <a:latin typeface="Arial" panose="020B0604020202020204" pitchFamily="34" charset="0"/>
              </a:rPr>
              <a:t>A</a:t>
            </a:r>
            <a:endParaRPr lang="es-ES" altLang="es-ES" sz="2400" b="1">
              <a:latin typeface="Arial" panose="020B0604020202020204" pitchFamily="34" charset="0"/>
            </a:endParaRPr>
          </a:p>
        </p:txBody>
      </p:sp>
      <p:sp>
        <p:nvSpPr>
          <p:cNvPr id="6150" name="Text Box 49"/>
          <p:cNvSpPr txBox="1">
            <a:spLocks noChangeArrowheads="1"/>
          </p:cNvSpPr>
          <p:nvPr/>
        </p:nvSpPr>
        <p:spPr bwMode="auto">
          <a:xfrm>
            <a:off x="6178550" y="877888"/>
            <a:ext cx="154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400">
                <a:latin typeface="Arial" panose="020B0604020202020204" pitchFamily="34" charset="0"/>
              </a:rPr>
              <a:t>Salida, </a:t>
            </a:r>
            <a:r>
              <a:rPr lang="es-ES_tradnl" altLang="es-ES" sz="2400" b="1">
                <a:latin typeface="Arial" panose="020B0604020202020204" pitchFamily="34" charset="0"/>
              </a:rPr>
              <a:t>R</a:t>
            </a:r>
            <a:endParaRPr lang="es-ES" altLang="es-ES" sz="2400" b="1">
              <a:latin typeface="Arial" panose="020B0604020202020204" pitchFamily="34" charset="0"/>
            </a:endParaRPr>
          </a:p>
        </p:txBody>
      </p:sp>
      <p:sp>
        <p:nvSpPr>
          <p:cNvPr id="6151" name="AutoShape 50"/>
          <p:cNvSpPr>
            <a:spLocks noChangeArrowheads="1"/>
          </p:cNvSpPr>
          <p:nvPr/>
        </p:nvSpPr>
        <p:spPr bwMode="auto">
          <a:xfrm>
            <a:off x="4400550" y="2051050"/>
            <a:ext cx="1127125" cy="379413"/>
          </a:xfrm>
          <a:prstGeom prst="rightArrow">
            <a:avLst>
              <a:gd name="adj1" fmla="val 34509"/>
              <a:gd name="adj2" fmla="val 77830"/>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6152" name="Rectangle 51"/>
          <p:cNvSpPr>
            <a:spLocks noChangeArrowheads="1"/>
          </p:cNvSpPr>
          <p:nvPr/>
        </p:nvSpPr>
        <p:spPr bwMode="auto">
          <a:xfrm>
            <a:off x="142875" y="3327400"/>
            <a:ext cx="8766175" cy="317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400" b="1">
                <a:latin typeface="Arial" panose="020B0604020202020204" pitchFamily="34" charset="0"/>
                <a:sym typeface="Wingdings" panose="05000000000000000000" pitchFamily="2" charset="2"/>
              </a:rPr>
              <a:t>Resultado:</a:t>
            </a:r>
            <a:r>
              <a:rPr lang="es-ES_tradnl" altLang="es-ES" sz="2400">
                <a:latin typeface="Arial" panose="020B0604020202020204" pitchFamily="34" charset="0"/>
                <a:sym typeface="Wingdings" panose="05000000000000000000" pitchFamily="2" charset="2"/>
              </a:rPr>
              <a:t> la imagen se </a:t>
            </a:r>
            <a:r>
              <a:rPr lang="es-ES_tradnl" altLang="es-ES" sz="2400" i="1">
                <a:latin typeface="Arial" panose="020B0604020202020204" pitchFamily="34" charset="0"/>
                <a:sym typeface="Wingdings" panose="05000000000000000000" pitchFamily="2" charset="2"/>
              </a:rPr>
              <a:t>suaviza</a:t>
            </a:r>
            <a:r>
              <a:rPr lang="es-ES_tradnl" altLang="es-ES" sz="2400">
                <a:latin typeface="Arial" panose="020B0604020202020204" pitchFamily="34" charset="0"/>
                <a:sym typeface="Wingdings" panose="05000000000000000000" pitchFamily="2" charset="2"/>
              </a:rPr>
              <a:t>, </a:t>
            </a:r>
            <a:r>
              <a:rPr lang="es-ES_tradnl" altLang="es-ES" sz="2400" i="1">
                <a:latin typeface="Arial" panose="020B0604020202020204" pitchFamily="34" charset="0"/>
                <a:sym typeface="Wingdings" panose="05000000000000000000" pitchFamily="2" charset="2"/>
              </a:rPr>
              <a:t>difumina</a:t>
            </a:r>
            <a:r>
              <a:rPr lang="es-ES_tradnl" altLang="es-ES" sz="2400">
                <a:latin typeface="Arial" panose="020B0604020202020204" pitchFamily="34" charset="0"/>
                <a:sym typeface="Wingdings" panose="05000000000000000000" pitchFamily="2" charset="2"/>
              </a:rPr>
              <a:t> o </a:t>
            </a:r>
            <a:r>
              <a:rPr lang="es-ES_tradnl" altLang="es-ES" sz="2400" i="1">
                <a:latin typeface="Arial" panose="020B0604020202020204" pitchFamily="34" charset="0"/>
                <a:sym typeface="Wingdings" panose="05000000000000000000" pitchFamily="2" charset="2"/>
              </a:rPr>
              <a:t>emborrona</a:t>
            </a:r>
            <a:r>
              <a:rPr lang="es-ES_tradnl" altLang="es-ES" sz="2400">
                <a:latin typeface="Arial" panose="020B0604020202020204" pitchFamily="34" charset="0"/>
                <a:sym typeface="Wingdings" panose="05000000000000000000" pitchFamily="2" charset="2"/>
              </a:rPr>
              <a:t>.</a:t>
            </a:r>
          </a:p>
          <a:p>
            <a:r>
              <a:rPr lang="es-ES_tradnl" altLang="es-ES" sz="2400">
                <a:latin typeface="Arial" panose="020B0604020202020204" pitchFamily="34" charset="0"/>
                <a:sym typeface="Wingdings" panose="05000000000000000000" pitchFamily="2" charset="2"/>
              </a:rPr>
              <a:t>Las transformaciones locales tienen sentido porque existe una relación de </a:t>
            </a:r>
            <a:r>
              <a:rPr lang="es-ES_tradnl" altLang="es-ES" sz="2400" b="1">
                <a:latin typeface="Arial" panose="020B0604020202020204" pitchFamily="34" charset="0"/>
                <a:sym typeface="Wingdings" panose="05000000000000000000" pitchFamily="2" charset="2"/>
              </a:rPr>
              <a:t>vecindad</a:t>
            </a:r>
            <a:r>
              <a:rPr lang="es-ES_tradnl" altLang="es-ES" sz="2400">
                <a:latin typeface="Arial" panose="020B0604020202020204" pitchFamily="34" charset="0"/>
                <a:sym typeface="Wingdings" panose="05000000000000000000" pitchFamily="2" charset="2"/>
              </a:rPr>
              <a:t> entre los píxeles.</a:t>
            </a:r>
          </a:p>
          <a:p>
            <a:r>
              <a:rPr lang="es-ES_tradnl" altLang="es-ES" sz="2400" b="1">
                <a:latin typeface="Arial" panose="020B0604020202020204" pitchFamily="34" charset="0"/>
                <a:sym typeface="Wingdings" panose="05000000000000000000" pitchFamily="2" charset="2"/>
              </a:rPr>
              <a:t>Recordatorio:</a:t>
            </a:r>
            <a:r>
              <a:rPr lang="es-ES_tradnl" altLang="es-ES" sz="2400">
                <a:latin typeface="Arial" panose="020B0604020202020204" pitchFamily="34" charset="0"/>
                <a:sym typeface="Wingdings" panose="05000000000000000000" pitchFamily="2" charset="2"/>
              </a:rPr>
              <a:t> un píxel representa una magnitud física en un punto de una escena  dos píxeles próximos corresponden a puntos cercanos de la escena  el mundo es “continuo”  los píxeles próximos tendrán valores parecidos.</a:t>
            </a:r>
          </a:p>
        </p:txBody>
      </p:sp>
      <p:pic>
        <p:nvPicPr>
          <p:cNvPr id="6153" name="Picture 55" descr="gat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613" y="1309688"/>
            <a:ext cx="2503487"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56" descr="gato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113" y="1309688"/>
            <a:ext cx="25050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602218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3.1. Filtros y convoluciones.</a:t>
            </a:r>
          </a:p>
        </p:txBody>
      </p:sp>
      <p:sp>
        <p:nvSpPr>
          <p:cNvPr id="7172" name="Rectangle 3"/>
          <p:cNvSpPr>
            <a:spLocks noGrp="1" noChangeArrowheads="1"/>
          </p:cNvSpPr>
          <p:nvPr>
            <p:ph type="body" sz="half" idx="1"/>
          </p:nvPr>
        </p:nvSpPr>
        <p:spPr>
          <a:xfrm>
            <a:off x="252413" y="658813"/>
            <a:ext cx="8669337" cy="4954587"/>
          </a:xfrm>
        </p:spPr>
        <p:txBody>
          <a:bodyPr/>
          <a:lstStyle/>
          <a:p>
            <a:r>
              <a:rPr lang="es-ES_tradnl" altLang="es-ES" sz="2400" smtClean="0">
                <a:latin typeface="Arial" panose="020B0604020202020204" pitchFamily="34" charset="0"/>
                <a:sym typeface="Wingdings" panose="05000000000000000000" pitchFamily="2" charset="2"/>
              </a:rPr>
              <a:t>Un tipo interesante de transformaciones locales son las convoluciones discretas.</a:t>
            </a:r>
          </a:p>
          <a:p>
            <a:r>
              <a:rPr lang="es-ES_tradnl" altLang="es-ES" sz="2400" b="1" smtClean="0">
                <a:latin typeface="Arial" panose="020B0604020202020204" pitchFamily="34" charset="0"/>
                <a:sym typeface="Wingdings" panose="05000000000000000000" pitchFamily="2" charset="2"/>
              </a:rPr>
              <a:t>Convolución discreta:</a:t>
            </a:r>
            <a:r>
              <a:rPr lang="es-ES_tradnl" altLang="es-ES" sz="2400" smtClean="0">
                <a:latin typeface="Arial" panose="020B0604020202020204" pitchFamily="34" charset="0"/>
                <a:sym typeface="Wingdings" panose="05000000000000000000" pitchFamily="2" charset="2"/>
              </a:rPr>
              <a:t> transformación en la que el valor del píxel resultante es una </a:t>
            </a:r>
            <a:r>
              <a:rPr lang="es-ES_tradnl" altLang="es-ES" sz="2400" b="1" smtClean="0">
                <a:latin typeface="Arial" panose="020B0604020202020204" pitchFamily="34" charset="0"/>
                <a:sym typeface="Wingdings" panose="05000000000000000000" pitchFamily="2" charset="2"/>
              </a:rPr>
              <a:t>combinación lineal</a:t>
            </a:r>
            <a:r>
              <a:rPr lang="es-ES_tradnl" altLang="es-ES" sz="2400" smtClean="0">
                <a:latin typeface="Arial" panose="020B0604020202020204" pitchFamily="34" charset="0"/>
                <a:sym typeface="Wingdings" panose="05000000000000000000" pitchFamily="2" charset="2"/>
              </a:rPr>
              <a:t> de los valores de los píxeles vecinos en la imagen.</a:t>
            </a:r>
          </a:p>
          <a:p>
            <a:endParaRPr lang="es-ES_tradnl" altLang="es-ES" sz="1400" smtClean="0">
              <a:latin typeface="Arial" panose="020B0604020202020204" pitchFamily="34" charset="0"/>
              <a:sym typeface="Wingdings" panose="05000000000000000000" pitchFamily="2" charset="2"/>
            </a:endParaRPr>
          </a:p>
          <a:p>
            <a:r>
              <a:rPr lang="es-ES_tradnl" altLang="es-ES" sz="2400" b="1" smtClean="0">
                <a:latin typeface="Arial" panose="020B0604020202020204" pitchFamily="34" charset="0"/>
                <a:sym typeface="Wingdings" panose="05000000000000000000" pitchFamily="2" charset="2"/>
              </a:rPr>
              <a:t>Ejemplo.</a:t>
            </a:r>
            <a:r>
              <a:rPr lang="es-ES_tradnl" altLang="es-ES" sz="2400" smtClean="0">
                <a:latin typeface="Arial" panose="020B0604020202020204" pitchFamily="34" charset="0"/>
                <a:sym typeface="Wingdings" panose="05000000000000000000" pitchFamily="2" charset="2"/>
              </a:rPr>
              <a:t> El filtro de la media es una convolución.</a:t>
            </a:r>
          </a:p>
          <a:p>
            <a:pPr>
              <a:buFontTx/>
              <a:buNone/>
            </a:pPr>
            <a:r>
              <a:rPr lang="es-ES_tradnl" altLang="es-ES" sz="2400" smtClean="0">
                <a:latin typeface="Arial" panose="020B0604020202020204" pitchFamily="34" charset="0"/>
                <a:sym typeface="Wingdings" panose="05000000000000000000" pitchFamily="2" charset="2"/>
              </a:rPr>
              <a:t>	</a:t>
            </a:r>
            <a:r>
              <a:rPr lang="es-ES_tradnl" altLang="es-ES" sz="2200" smtClean="0">
                <a:latin typeface="Arial" panose="020B0604020202020204" pitchFamily="34" charset="0"/>
                <a:sym typeface="Wingdings" panose="05000000000000000000" pitchFamily="2" charset="2"/>
              </a:rPr>
              <a:t>R(x,y):= 1/4·A(x-1,y-1) + 1/4·A(x,y-1) + 1/4·A(x-1,y) + 1/4·A(x,y)</a:t>
            </a:r>
          </a:p>
          <a:p>
            <a:endParaRPr lang="es-ES_tradnl" altLang="es-ES" sz="2400" smtClean="0">
              <a:latin typeface="Arial" panose="020B0604020202020204" pitchFamily="34" charset="0"/>
              <a:sym typeface="Wingdings" panose="05000000000000000000" pitchFamily="2" charset="2"/>
            </a:endParaRPr>
          </a:p>
          <a:p>
            <a:r>
              <a:rPr lang="es-ES_tradnl" altLang="es-ES" sz="2400" b="1" smtClean="0">
                <a:latin typeface="Arial" panose="020B0604020202020204" pitchFamily="34" charset="0"/>
                <a:sym typeface="Wingdings" panose="05000000000000000000" pitchFamily="2" charset="2"/>
              </a:rPr>
              <a:t>Otra forma de ver la convolución:</a:t>
            </a:r>
          </a:p>
          <a:p>
            <a:pPr>
              <a:buFontTx/>
              <a:buNone/>
            </a:pPr>
            <a:r>
              <a:rPr lang="es-ES_tradnl" altLang="es-ES" sz="2400" smtClean="0">
                <a:latin typeface="Arial" panose="020B0604020202020204" pitchFamily="34" charset="0"/>
                <a:sym typeface="Wingdings" panose="05000000000000000000" pitchFamily="2" charset="2"/>
              </a:rPr>
              <a:t>	Matriz de coeficientes de la</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combinación lineal.</a:t>
            </a:r>
          </a:p>
        </p:txBody>
      </p:sp>
      <p:graphicFrame>
        <p:nvGraphicFramePr>
          <p:cNvPr id="249896" name="Group 40"/>
          <p:cNvGraphicFramePr>
            <a:graphicFrameLocks noGrp="1"/>
          </p:cNvGraphicFramePr>
          <p:nvPr/>
        </p:nvGraphicFramePr>
        <p:xfrm>
          <a:off x="6313488" y="4846638"/>
          <a:ext cx="1592262" cy="1023937"/>
        </p:xfrm>
        <a:graphic>
          <a:graphicData uri="http://schemas.openxmlformats.org/drawingml/2006/table">
            <a:tbl>
              <a:tblPr/>
              <a:tblGrid>
                <a:gridCol w="795337"/>
                <a:gridCol w="796925"/>
              </a:tblGrid>
              <a:tr h="5000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400" b="0" i="0" u="none" strike="noStrike" cap="none" normalizeH="0" baseline="0" smtClean="0">
                          <a:ln>
                            <a:noFill/>
                          </a:ln>
                          <a:solidFill>
                            <a:schemeClr val="tx1"/>
                          </a:solidFill>
                          <a:effectLst/>
                          <a:latin typeface="Arial" charset="0"/>
                          <a:ea typeface="Times New Roman" pitchFamily="18" charset="0"/>
                          <a:cs typeface="Arial" charset="0"/>
                        </a:rPr>
                        <a:t>1/4</a:t>
                      </a:r>
                      <a:endParaRPr kumimoji="0" lang="es-ES_tradnl" sz="24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400" b="0" i="0" u="none" strike="noStrike" cap="none" normalizeH="0" baseline="0" smtClean="0">
                          <a:ln>
                            <a:noFill/>
                          </a:ln>
                          <a:solidFill>
                            <a:schemeClr val="tx1"/>
                          </a:solidFill>
                          <a:effectLst/>
                          <a:latin typeface="Arial" charset="0"/>
                          <a:ea typeface="Times New Roman" pitchFamily="18" charset="0"/>
                          <a:cs typeface="Arial" charset="0"/>
                        </a:rPr>
                        <a:t>1/4</a:t>
                      </a:r>
                      <a:endParaRPr kumimoji="0" lang="es-ES_tradnl" sz="24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52387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400" b="0" i="0" u="none" strike="noStrike" cap="none" normalizeH="0" baseline="0" smtClean="0">
                          <a:ln>
                            <a:noFill/>
                          </a:ln>
                          <a:solidFill>
                            <a:schemeClr val="tx1"/>
                          </a:solidFill>
                          <a:effectLst/>
                          <a:latin typeface="Arial" charset="0"/>
                          <a:ea typeface="Times New Roman" pitchFamily="18" charset="0"/>
                          <a:cs typeface="Arial" charset="0"/>
                        </a:rPr>
                        <a:t>1/4</a:t>
                      </a:r>
                      <a:endParaRPr kumimoji="0" lang="es-ES_tradnl" sz="24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400" b="0" i="0" u="none" strike="noStrike" cap="none" normalizeH="0" baseline="0" smtClean="0">
                          <a:ln>
                            <a:noFill/>
                          </a:ln>
                          <a:solidFill>
                            <a:schemeClr val="tx1"/>
                          </a:solidFill>
                          <a:effectLst/>
                          <a:latin typeface="Arial" charset="0"/>
                          <a:ea typeface="Times New Roman" pitchFamily="18" charset="0"/>
                          <a:cs typeface="Arial" charset="0"/>
                        </a:rPr>
                        <a:t>1/4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sp>
        <p:nvSpPr>
          <p:cNvPr id="7184" name="Text Box 29"/>
          <p:cNvSpPr txBox="1">
            <a:spLocks noChangeArrowheads="1"/>
          </p:cNvSpPr>
          <p:nvPr/>
        </p:nvSpPr>
        <p:spPr bwMode="auto">
          <a:xfrm>
            <a:off x="5745163" y="4121150"/>
            <a:ext cx="12398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(x-1,y-1)</a:t>
            </a:r>
            <a:endParaRPr lang="es-ES" altLang="es-ES" sz="2200">
              <a:latin typeface="Arial" panose="020B0604020202020204" pitchFamily="34" charset="0"/>
            </a:endParaRPr>
          </a:p>
        </p:txBody>
      </p:sp>
      <p:sp>
        <p:nvSpPr>
          <p:cNvPr id="7185" name="Text Box 30"/>
          <p:cNvSpPr txBox="1">
            <a:spLocks noChangeArrowheads="1"/>
          </p:cNvSpPr>
          <p:nvPr/>
        </p:nvSpPr>
        <p:spPr bwMode="auto">
          <a:xfrm>
            <a:off x="7237413" y="4121150"/>
            <a:ext cx="12398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(x,y-1)</a:t>
            </a:r>
            <a:endParaRPr lang="es-ES" altLang="es-ES" sz="2200">
              <a:latin typeface="Arial" panose="020B0604020202020204" pitchFamily="34" charset="0"/>
            </a:endParaRPr>
          </a:p>
        </p:txBody>
      </p:sp>
      <p:sp>
        <p:nvSpPr>
          <p:cNvPr id="7186" name="Text Box 31"/>
          <p:cNvSpPr txBox="1">
            <a:spLocks noChangeArrowheads="1"/>
          </p:cNvSpPr>
          <p:nvPr/>
        </p:nvSpPr>
        <p:spPr bwMode="auto">
          <a:xfrm>
            <a:off x="5662613" y="5940425"/>
            <a:ext cx="12398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(x-1,y)</a:t>
            </a:r>
            <a:endParaRPr lang="es-ES" altLang="es-ES" sz="2200">
              <a:latin typeface="Arial" panose="020B0604020202020204" pitchFamily="34" charset="0"/>
            </a:endParaRPr>
          </a:p>
        </p:txBody>
      </p:sp>
      <p:sp>
        <p:nvSpPr>
          <p:cNvPr id="7187" name="Text Box 32"/>
          <p:cNvSpPr txBox="1">
            <a:spLocks noChangeArrowheads="1"/>
          </p:cNvSpPr>
          <p:nvPr/>
        </p:nvSpPr>
        <p:spPr bwMode="auto">
          <a:xfrm>
            <a:off x="7169150" y="5992813"/>
            <a:ext cx="12398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(x,y)</a:t>
            </a:r>
            <a:endParaRPr lang="es-ES" altLang="es-ES" sz="2200">
              <a:latin typeface="Arial" panose="020B0604020202020204" pitchFamily="34" charset="0"/>
            </a:endParaRPr>
          </a:p>
        </p:txBody>
      </p:sp>
      <p:sp>
        <p:nvSpPr>
          <p:cNvPr id="7188" name="Line 33"/>
          <p:cNvSpPr>
            <a:spLocks noChangeShapeType="1"/>
          </p:cNvSpPr>
          <p:nvPr/>
        </p:nvSpPr>
        <p:spPr bwMode="auto">
          <a:xfrm flipH="1" flipV="1">
            <a:off x="6327775" y="4535488"/>
            <a:ext cx="82550" cy="388937"/>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7189" name="Line 34"/>
          <p:cNvSpPr>
            <a:spLocks noChangeShapeType="1"/>
          </p:cNvSpPr>
          <p:nvPr/>
        </p:nvSpPr>
        <p:spPr bwMode="auto">
          <a:xfrm flipV="1">
            <a:off x="7812088" y="4551363"/>
            <a:ext cx="15875" cy="388937"/>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7190" name="Line 35"/>
          <p:cNvSpPr>
            <a:spLocks noChangeShapeType="1"/>
          </p:cNvSpPr>
          <p:nvPr/>
        </p:nvSpPr>
        <p:spPr bwMode="auto">
          <a:xfrm flipH="1">
            <a:off x="6196013" y="5726113"/>
            <a:ext cx="293687" cy="288925"/>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7191" name="Line 36"/>
          <p:cNvSpPr>
            <a:spLocks noChangeShapeType="1"/>
          </p:cNvSpPr>
          <p:nvPr/>
        </p:nvSpPr>
        <p:spPr bwMode="auto">
          <a:xfrm>
            <a:off x="7735888" y="5761038"/>
            <a:ext cx="50800" cy="371475"/>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378338390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3.1. Filtros y convoluciones.</a:t>
            </a:r>
          </a:p>
        </p:txBody>
      </p:sp>
      <p:sp>
        <p:nvSpPr>
          <p:cNvPr id="8196" name="Rectangle 3"/>
          <p:cNvSpPr>
            <a:spLocks noGrp="1" noChangeArrowheads="1"/>
          </p:cNvSpPr>
          <p:nvPr>
            <p:ph type="body" sz="half" idx="1"/>
          </p:nvPr>
        </p:nvSpPr>
        <p:spPr>
          <a:xfrm>
            <a:off x="252413" y="658813"/>
            <a:ext cx="8669337" cy="5133975"/>
          </a:xfrm>
        </p:spPr>
        <p:txBody>
          <a:bodyPr/>
          <a:lstStyle/>
          <a:p>
            <a:r>
              <a:rPr lang="es-ES_tradnl" altLang="es-ES" sz="2400" smtClean="0">
                <a:latin typeface="Arial" panose="020B0604020202020204" pitchFamily="34" charset="0"/>
                <a:sym typeface="Wingdings" panose="05000000000000000000" pitchFamily="2" charset="2"/>
              </a:rPr>
              <a:t>La matriz de coeficientes es conocida como la </a:t>
            </a:r>
            <a:r>
              <a:rPr lang="es-ES_tradnl" altLang="es-ES" sz="2400" b="1" smtClean="0">
                <a:latin typeface="Arial" panose="020B0604020202020204" pitchFamily="34" charset="0"/>
                <a:sym typeface="Wingdings" panose="05000000000000000000" pitchFamily="2" charset="2"/>
              </a:rPr>
              <a:t>máscara o núcleo (</a:t>
            </a:r>
            <a:r>
              <a:rPr lang="es-ES_tradnl" altLang="es-ES" sz="2400" b="1" i="1" smtClean="0">
                <a:latin typeface="Arial" panose="020B0604020202020204" pitchFamily="34" charset="0"/>
                <a:sym typeface="Wingdings" panose="05000000000000000000" pitchFamily="2" charset="2"/>
              </a:rPr>
              <a:t>kernel</a:t>
            </a:r>
            <a:r>
              <a:rPr lang="es-ES_tradnl" altLang="es-ES" sz="2400" b="1" smtClean="0">
                <a:latin typeface="Arial" panose="020B0604020202020204" pitchFamily="34" charset="0"/>
                <a:sym typeface="Wingdings" panose="05000000000000000000" pitchFamily="2" charset="2"/>
              </a:rPr>
              <a:t>) de convolución</a:t>
            </a:r>
            <a:r>
              <a:rPr lang="es-ES_tradnl" altLang="es-ES" sz="2400" smtClean="0">
                <a:latin typeface="Arial" panose="020B0604020202020204" pitchFamily="34" charset="0"/>
                <a:sym typeface="Wingdings" panose="05000000000000000000" pitchFamily="2" charset="2"/>
              </a:rPr>
              <a:t>.</a:t>
            </a:r>
          </a:p>
          <a:p>
            <a:r>
              <a:rPr lang="es-ES_tradnl" altLang="es-ES" sz="2400" b="1" smtClean="0">
                <a:latin typeface="Arial" panose="020B0604020202020204" pitchFamily="34" charset="0"/>
                <a:sym typeface="Wingdings" panose="05000000000000000000" pitchFamily="2" charset="2"/>
              </a:rPr>
              <a:t>Idea intuitiva: </a:t>
            </a:r>
            <a:r>
              <a:rPr lang="es-ES_tradnl" altLang="es-ES" sz="2400" smtClean="0">
                <a:latin typeface="Arial" panose="020B0604020202020204" pitchFamily="34" charset="0"/>
                <a:sym typeface="Wingdings" panose="05000000000000000000" pitchFamily="2" charset="2"/>
              </a:rPr>
              <a:t>se pasa la máscara para todo píxel de la imagen, aplicando los coeficientes según donde caigan.</a:t>
            </a:r>
          </a:p>
        </p:txBody>
      </p:sp>
      <p:graphicFrame>
        <p:nvGraphicFramePr>
          <p:cNvPr id="250983" name="Group 103"/>
          <p:cNvGraphicFramePr>
            <a:graphicFrameLocks noGrp="1"/>
          </p:cNvGraphicFramePr>
          <p:nvPr/>
        </p:nvGraphicFramePr>
        <p:xfrm>
          <a:off x="1206500" y="2879725"/>
          <a:ext cx="1546225" cy="1011238"/>
        </p:xfrm>
        <a:graphic>
          <a:graphicData uri="http://schemas.openxmlformats.org/drawingml/2006/table">
            <a:tbl>
              <a:tblPr/>
              <a:tblGrid>
                <a:gridCol w="771525"/>
                <a:gridCol w="774700"/>
              </a:tblGrid>
              <a:tr h="493713">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·1/4</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·1/4</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517525">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·1/4</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·1/4</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graphicFrame>
        <p:nvGraphicFramePr>
          <p:cNvPr id="250974" name="Group 94"/>
          <p:cNvGraphicFramePr>
            <a:graphicFrameLocks noGrp="1"/>
          </p:cNvGraphicFramePr>
          <p:nvPr/>
        </p:nvGraphicFramePr>
        <p:xfrm>
          <a:off x="979488" y="4702175"/>
          <a:ext cx="2190750" cy="1355726"/>
        </p:xfrm>
        <a:graphic>
          <a:graphicData uri="http://schemas.openxmlformats.org/drawingml/2006/table">
            <a:tbl>
              <a:tblPr/>
              <a:tblGrid>
                <a:gridCol w="730250"/>
                <a:gridCol w="730250"/>
                <a:gridCol w="730250"/>
              </a:tblGrid>
              <a:tr h="4524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92</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78</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82</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08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45</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80</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130</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24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39</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115</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154</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250942" name="Group 62"/>
          <p:cNvGraphicFramePr>
            <a:graphicFrameLocks noGrp="1"/>
          </p:cNvGraphicFramePr>
          <p:nvPr/>
        </p:nvGraphicFramePr>
        <p:xfrm>
          <a:off x="5653088" y="4711700"/>
          <a:ext cx="2187575" cy="1350963"/>
        </p:xfrm>
        <a:graphic>
          <a:graphicData uri="http://schemas.openxmlformats.org/drawingml/2006/table">
            <a:tbl>
              <a:tblPr/>
              <a:tblGrid>
                <a:gridCol w="728662"/>
                <a:gridCol w="728663"/>
                <a:gridCol w="730250"/>
              </a:tblGrid>
              <a:tr h="4365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74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93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700" b="0" i="0" u="none" strike="noStrike" cap="none" normalizeH="0" baseline="0" smtClean="0">
                          <a:ln>
                            <a:noFill/>
                          </a:ln>
                          <a:solidFill>
                            <a:schemeClr val="tx1"/>
                          </a:solidFill>
                          <a:effectLst/>
                          <a:latin typeface="Arial" charset="0"/>
                          <a:ea typeface="Times New Roman" pitchFamily="18" charset="0"/>
                          <a:cs typeface="Arial" charset="0"/>
                        </a:rPr>
                        <a:t>-</a:t>
                      </a:r>
                      <a:endParaRPr kumimoji="0" lang="es-ES_tradnl" sz="17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70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120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244" name="Text Box 85"/>
          <p:cNvSpPr txBox="1">
            <a:spLocks noChangeArrowheads="1"/>
          </p:cNvSpPr>
          <p:nvPr/>
        </p:nvSpPr>
        <p:spPr bwMode="auto">
          <a:xfrm>
            <a:off x="368300" y="2382838"/>
            <a:ext cx="36290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Máscara de convolución</a:t>
            </a:r>
            <a:endParaRPr lang="es-ES" altLang="es-ES" sz="2200">
              <a:latin typeface="Arial" panose="020B0604020202020204" pitchFamily="34" charset="0"/>
            </a:endParaRPr>
          </a:p>
        </p:txBody>
      </p:sp>
      <p:sp>
        <p:nvSpPr>
          <p:cNvPr id="8245" name="Text Box 86"/>
          <p:cNvSpPr txBox="1">
            <a:spLocks noChangeArrowheads="1"/>
          </p:cNvSpPr>
          <p:nvPr/>
        </p:nvSpPr>
        <p:spPr bwMode="auto">
          <a:xfrm>
            <a:off x="261938" y="4110038"/>
            <a:ext cx="36290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de entrada, </a:t>
            </a:r>
            <a:r>
              <a:rPr lang="es-ES_tradnl" altLang="es-ES" sz="2200" b="1">
                <a:latin typeface="Arial" panose="020B0604020202020204" pitchFamily="34" charset="0"/>
              </a:rPr>
              <a:t>A</a:t>
            </a:r>
            <a:endParaRPr lang="es-ES" altLang="es-ES" sz="2200" b="1">
              <a:latin typeface="Arial" panose="020B0604020202020204" pitchFamily="34" charset="0"/>
            </a:endParaRPr>
          </a:p>
        </p:txBody>
      </p:sp>
      <p:sp>
        <p:nvSpPr>
          <p:cNvPr id="8246" name="Text Box 88"/>
          <p:cNvSpPr txBox="1">
            <a:spLocks noChangeArrowheads="1"/>
          </p:cNvSpPr>
          <p:nvPr/>
        </p:nvSpPr>
        <p:spPr bwMode="auto">
          <a:xfrm>
            <a:off x="4937125" y="4164013"/>
            <a:ext cx="36290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de salida, </a:t>
            </a:r>
            <a:r>
              <a:rPr lang="es-ES_tradnl" altLang="es-ES" sz="2200" b="1">
                <a:latin typeface="Arial" panose="020B0604020202020204" pitchFamily="34" charset="0"/>
              </a:rPr>
              <a:t>R</a:t>
            </a:r>
            <a:endParaRPr lang="es-ES" altLang="es-ES" sz="2200" b="1">
              <a:latin typeface="Arial" panose="020B0604020202020204" pitchFamily="34" charset="0"/>
            </a:endParaRPr>
          </a:p>
        </p:txBody>
      </p:sp>
      <p:sp>
        <p:nvSpPr>
          <p:cNvPr id="250970" name="Rectangle 90"/>
          <p:cNvSpPr>
            <a:spLocks noChangeArrowheads="1"/>
          </p:cNvSpPr>
          <p:nvPr/>
        </p:nvSpPr>
        <p:spPr bwMode="auto">
          <a:xfrm>
            <a:off x="6597650" y="5237163"/>
            <a:ext cx="312738" cy="30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50971" name="Rectangle 91"/>
          <p:cNvSpPr>
            <a:spLocks noChangeArrowheads="1"/>
          </p:cNvSpPr>
          <p:nvPr/>
        </p:nvSpPr>
        <p:spPr bwMode="auto">
          <a:xfrm>
            <a:off x="7312025" y="5235575"/>
            <a:ext cx="312738" cy="30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50972" name="Rectangle 92"/>
          <p:cNvSpPr>
            <a:spLocks noChangeArrowheads="1"/>
          </p:cNvSpPr>
          <p:nvPr/>
        </p:nvSpPr>
        <p:spPr bwMode="auto">
          <a:xfrm>
            <a:off x="6583363" y="5689600"/>
            <a:ext cx="312737" cy="30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50973" name="Rectangle 93"/>
          <p:cNvSpPr>
            <a:spLocks noChangeArrowheads="1"/>
          </p:cNvSpPr>
          <p:nvPr/>
        </p:nvSpPr>
        <p:spPr bwMode="auto">
          <a:xfrm>
            <a:off x="7297738" y="5686425"/>
            <a:ext cx="406400" cy="30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50975" name="Rectangle 95"/>
          <p:cNvSpPr>
            <a:spLocks noChangeArrowheads="1"/>
          </p:cNvSpPr>
          <p:nvPr/>
        </p:nvSpPr>
        <p:spPr bwMode="auto">
          <a:xfrm>
            <a:off x="5857875" y="4787900"/>
            <a:ext cx="312738" cy="30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50976" name="Rectangle 96"/>
          <p:cNvSpPr>
            <a:spLocks noChangeArrowheads="1"/>
          </p:cNvSpPr>
          <p:nvPr/>
        </p:nvSpPr>
        <p:spPr bwMode="auto">
          <a:xfrm>
            <a:off x="6564313" y="4776788"/>
            <a:ext cx="312737" cy="30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50977" name="Rectangle 97"/>
          <p:cNvSpPr>
            <a:spLocks noChangeArrowheads="1"/>
          </p:cNvSpPr>
          <p:nvPr/>
        </p:nvSpPr>
        <p:spPr bwMode="auto">
          <a:xfrm>
            <a:off x="7323138" y="4799013"/>
            <a:ext cx="312737" cy="30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50978" name="Rectangle 98"/>
          <p:cNvSpPr>
            <a:spLocks noChangeArrowheads="1"/>
          </p:cNvSpPr>
          <p:nvPr/>
        </p:nvSpPr>
        <p:spPr bwMode="auto">
          <a:xfrm>
            <a:off x="5837238" y="5224463"/>
            <a:ext cx="312737" cy="30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50979" name="Rectangle 99"/>
          <p:cNvSpPr>
            <a:spLocks noChangeArrowheads="1"/>
          </p:cNvSpPr>
          <p:nvPr/>
        </p:nvSpPr>
        <p:spPr bwMode="auto">
          <a:xfrm>
            <a:off x="5867400" y="5702300"/>
            <a:ext cx="312738" cy="30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grpSp>
        <p:nvGrpSpPr>
          <p:cNvPr id="250969" name="Group 89"/>
          <p:cNvGrpSpPr>
            <a:grpSpLocks/>
          </p:cNvGrpSpPr>
          <p:nvPr/>
        </p:nvGrpSpPr>
        <p:grpSpPr bwMode="auto">
          <a:xfrm>
            <a:off x="2417763" y="5176838"/>
            <a:ext cx="4116387" cy="534987"/>
            <a:chOff x="1396" y="3261"/>
            <a:chExt cx="2720" cy="337"/>
          </a:xfrm>
        </p:grpSpPr>
        <p:sp>
          <p:nvSpPr>
            <p:cNvPr id="8260" name="Freeform 83"/>
            <p:cNvSpPr>
              <a:spLocks/>
            </p:cNvSpPr>
            <p:nvPr/>
          </p:nvSpPr>
          <p:spPr bwMode="auto">
            <a:xfrm flipV="1">
              <a:off x="1396" y="3414"/>
              <a:ext cx="2720" cy="184"/>
            </a:xfrm>
            <a:custGeom>
              <a:avLst/>
              <a:gdLst>
                <a:gd name="T0" fmla="*/ 0 w 2435"/>
                <a:gd name="T1" fmla="*/ 466 h 135"/>
                <a:gd name="T2" fmla="*/ 1278 w 2435"/>
                <a:gd name="T3" fmla="*/ 56 h 135"/>
                <a:gd name="T4" fmla="*/ 2672 w 2435"/>
                <a:gd name="T5" fmla="*/ 132 h 135"/>
                <a:gd name="T6" fmla="*/ 3791 w 2435"/>
                <a:gd name="T7" fmla="*/ 466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5" h="135">
                  <a:moveTo>
                    <a:pt x="0" y="135"/>
                  </a:moveTo>
                  <a:cubicBezTo>
                    <a:pt x="137" y="115"/>
                    <a:pt x="535" y="32"/>
                    <a:pt x="821" y="16"/>
                  </a:cubicBezTo>
                  <a:cubicBezTo>
                    <a:pt x="1107" y="0"/>
                    <a:pt x="1447" y="18"/>
                    <a:pt x="1716" y="38"/>
                  </a:cubicBezTo>
                  <a:cubicBezTo>
                    <a:pt x="1985" y="58"/>
                    <a:pt x="2285" y="115"/>
                    <a:pt x="2435" y="135"/>
                  </a:cubicBezTo>
                </a:path>
              </a:pathLst>
            </a:custGeom>
            <a:noFill/>
            <a:ln w="57150" cmpd="sng">
              <a:solidFill>
                <a:srgbClr val="9933FF"/>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8261" name="Text Box 84"/>
            <p:cNvSpPr txBox="1">
              <a:spLocks noChangeArrowheads="1"/>
            </p:cNvSpPr>
            <p:nvPr/>
          </p:nvSpPr>
          <p:spPr bwMode="auto">
            <a:xfrm>
              <a:off x="2485" y="3261"/>
              <a:ext cx="3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400" b="1">
                  <a:solidFill>
                    <a:srgbClr val="6600CC"/>
                  </a:solidFill>
                  <a:latin typeface="Arial" panose="020B0604020202020204" pitchFamily="34" charset="0"/>
                  <a:cs typeface="Arial" panose="020B0604020202020204" pitchFamily="34" charset="0"/>
                </a:rPr>
                <a:t>∑</a:t>
              </a:r>
            </a:p>
          </p:txBody>
        </p:sp>
      </p:grpSp>
      <p:sp>
        <p:nvSpPr>
          <p:cNvPr id="250980" name="Text Box 100"/>
          <p:cNvSpPr txBox="1">
            <a:spLocks noChangeArrowheads="1"/>
          </p:cNvSpPr>
          <p:nvPr/>
        </p:nvSpPr>
        <p:spPr bwMode="auto">
          <a:xfrm>
            <a:off x="5133975" y="3189288"/>
            <a:ext cx="2170113" cy="762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¿Cuánto valen estos píxeles?</a:t>
            </a:r>
            <a:endParaRPr lang="es-ES" altLang="es-ES" sz="2200">
              <a:latin typeface="Arial" panose="020B0604020202020204" pitchFamily="34" charset="0"/>
            </a:endParaRPr>
          </a:p>
        </p:txBody>
      </p:sp>
      <p:sp>
        <p:nvSpPr>
          <p:cNvPr id="250981" name="Freeform 101"/>
          <p:cNvSpPr>
            <a:spLocks/>
          </p:cNvSpPr>
          <p:nvPr/>
        </p:nvSpPr>
        <p:spPr bwMode="auto">
          <a:xfrm>
            <a:off x="4248150" y="3373438"/>
            <a:ext cx="1644650" cy="1517650"/>
          </a:xfrm>
          <a:custGeom>
            <a:avLst/>
            <a:gdLst>
              <a:gd name="T0" fmla="*/ 2147483647 w 1036"/>
              <a:gd name="T1" fmla="*/ 2147483647 h 956"/>
              <a:gd name="T2" fmla="*/ 2147483647 w 1036"/>
              <a:gd name="T3" fmla="*/ 2147483647 h 956"/>
              <a:gd name="T4" fmla="*/ 2147483647 w 1036"/>
              <a:gd name="T5" fmla="*/ 2147483647 h 956"/>
              <a:gd name="T6" fmla="*/ 2147483647 w 1036"/>
              <a:gd name="T7" fmla="*/ 2147483647 h 956"/>
              <a:gd name="T8" fmla="*/ 2147483647 w 1036"/>
              <a:gd name="T9" fmla="*/ 2147483647 h 956"/>
              <a:gd name="T10" fmla="*/ 2147483647 w 1036"/>
              <a:gd name="T11" fmla="*/ 0 h 9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6" h="956">
                <a:moveTo>
                  <a:pt x="1036" y="956"/>
                </a:moveTo>
                <a:cubicBezTo>
                  <a:pt x="950" y="936"/>
                  <a:pt x="663" y="891"/>
                  <a:pt x="518" y="834"/>
                </a:cubicBezTo>
                <a:cubicBezTo>
                  <a:pt x="373" y="777"/>
                  <a:pt x="249" y="698"/>
                  <a:pt x="165" y="611"/>
                </a:cubicBezTo>
                <a:cubicBezTo>
                  <a:pt x="81" y="524"/>
                  <a:pt x="0" y="400"/>
                  <a:pt x="14" y="310"/>
                </a:cubicBezTo>
                <a:cubicBezTo>
                  <a:pt x="28" y="220"/>
                  <a:pt x="162" y="120"/>
                  <a:pt x="250" y="68"/>
                </a:cubicBezTo>
                <a:cubicBezTo>
                  <a:pt x="338" y="16"/>
                  <a:pt x="483" y="14"/>
                  <a:pt x="544" y="0"/>
                </a:cubicBezTo>
              </a:path>
            </a:pathLst>
          </a:custGeom>
          <a:noFill/>
          <a:ln w="57150">
            <a:solidFill>
              <a:schemeClr val="tx1"/>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8259" name="Rectangle 102"/>
          <p:cNvSpPr>
            <a:spLocks noChangeArrowheads="1"/>
          </p:cNvSpPr>
          <p:nvPr/>
        </p:nvSpPr>
        <p:spPr bwMode="auto">
          <a:xfrm>
            <a:off x="8782050" y="64008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a:latin typeface="Arial" panose="020B0604020202020204" pitchFamily="34" charset="0"/>
                <a:sym typeface="Wingdings" panose="05000000000000000000" pitchFamily="2" charset="2"/>
                <a:hlinkClick r:id="rId3" action="ppaction://hlinkpres?slideindex=16&amp;slidetitle=3.2.1. Operadores de suavizado."/>
              </a:rPr>
              <a:t>+</a:t>
            </a:r>
            <a:endParaRPr lang="es-ES_tradnl" altLang="es-ES" sz="240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34969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0069 -0.00139 L -0.02847 0.25833 " pathEditMode="relative" rAng="0" ptsTypes="AA">
                                      <p:cBhvr>
                                        <p:cTn id="6" dur="1000" fill="hold"/>
                                        <p:tgtEl>
                                          <p:spTgt spid="250983"/>
                                        </p:tgtEl>
                                        <p:attrNameLst>
                                          <p:attrName>ppt_x</p:attrName>
                                          <p:attrName>ppt_y</p:attrName>
                                        </p:attrNameLst>
                                      </p:cBhvr>
                                      <p:rCtr x="-1458" y="12986"/>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09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0970"/>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63" presetClass="path" presetSubtype="0" accel="50000" decel="50000" fill="hold" nodeType="clickEffect">
                                  <p:stCondLst>
                                    <p:cond delay="0"/>
                                  </p:stCondLst>
                                  <p:childTnLst>
                                    <p:animMotion origin="layout" path="M -0.02847 0.25833 L 0.05209 0.25833 " pathEditMode="relative" rAng="0" ptsTypes="AA">
                                      <p:cBhvr>
                                        <p:cTn id="18" dur="1000" fill="hold"/>
                                        <p:tgtEl>
                                          <p:spTgt spid="250983"/>
                                        </p:tgtEl>
                                        <p:attrNameLst>
                                          <p:attrName>ppt_x</p:attrName>
                                          <p:attrName>ppt_y</p:attrName>
                                        </p:attrNameLst>
                                      </p:cBhvr>
                                      <p:rCtr x="4028" y="0"/>
                                    </p:animMotion>
                                  </p:childTnLst>
                                </p:cTn>
                              </p:par>
                              <p:par>
                                <p:cTn id="19" presetID="63" presetClass="path" presetSubtype="0" accel="50000" decel="50000" fill="hold" nodeType="withEffect">
                                  <p:stCondLst>
                                    <p:cond delay="0"/>
                                  </p:stCondLst>
                                  <p:childTnLst>
                                    <p:animMotion origin="layout" path="M 2.77778E-7 0.00208 L 0.08021 0.00162 " pathEditMode="relative" rAng="0" ptsTypes="AA">
                                      <p:cBhvr>
                                        <p:cTn id="20" dur="1000" fill="hold"/>
                                        <p:tgtEl>
                                          <p:spTgt spid="250969"/>
                                        </p:tgtEl>
                                        <p:attrNameLst>
                                          <p:attrName>ppt_x</p:attrName>
                                          <p:attrName>ppt_y</p:attrName>
                                        </p:attrNameLst>
                                      </p:cBhvr>
                                      <p:rCtr x="4010" y="-23"/>
                                    </p:animMotion>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50971"/>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0.05208 0.25834 L -0.02951 0.32338 " pathEditMode="relative" rAng="0" ptsTypes="AA">
                                      <p:cBhvr>
                                        <p:cTn id="28" dur="1000" fill="hold"/>
                                        <p:tgtEl>
                                          <p:spTgt spid="250983"/>
                                        </p:tgtEl>
                                        <p:attrNameLst>
                                          <p:attrName>ppt_x</p:attrName>
                                          <p:attrName>ppt_y</p:attrName>
                                        </p:attrNameLst>
                                      </p:cBhvr>
                                      <p:rCtr x="-4080" y="3241"/>
                                    </p:animMotion>
                                  </p:childTnLst>
                                </p:cTn>
                              </p:par>
                              <p:par>
                                <p:cTn id="29" presetID="0" presetClass="path" presetSubtype="0" accel="50000" decel="50000" fill="hold" nodeType="withEffect">
                                  <p:stCondLst>
                                    <p:cond delay="0"/>
                                  </p:stCondLst>
                                  <p:childTnLst>
                                    <p:animMotion origin="layout" path="M 0.08021 0.00162 L 0.00069 0.06736 " pathEditMode="relative" rAng="0" ptsTypes="AA">
                                      <p:cBhvr>
                                        <p:cTn id="30" dur="1000" fill="hold"/>
                                        <p:tgtEl>
                                          <p:spTgt spid="250969"/>
                                        </p:tgtEl>
                                        <p:attrNameLst>
                                          <p:attrName>ppt_x</p:attrName>
                                          <p:attrName>ppt_y</p:attrName>
                                        </p:attrNameLst>
                                      </p:cBhvr>
                                      <p:rCtr x="-3976" y="3287"/>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50972"/>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0" presetClass="path" presetSubtype="0" accel="50000" decel="50000" fill="hold" nodeType="clickEffect">
                                  <p:stCondLst>
                                    <p:cond delay="0"/>
                                  </p:stCondLst>
                                  <p:childTnLst>
                                    <p:animMotion origin="layout" path="M -0.02951 0.32338 L 0.05104 0.32407 " pathEditMode="relative" rAng="0" ptsTypes="AA">
                                      <p:cBhvr>
                                        <p:cTn id="38" dur="1000" fill="hold"/>
                                        <p:tgtEl>
                                          <p:spTgt spid="250983"/>
                                        </p:tgtEl>
                                        <p:attrNameLst>
                                          <p:attrName>ppt_x</p:attrName>
                                          <p:attrName>ppt_y</p:attrName>
                                        </p:attrNameLst>
                                      </p:cBhvr>
                                      <p:rCtr x="4028" y="23"/>
                                    </p:animMotion>
                                  </p:childTnLst>
                                </p:cTn>
                              </p:par>
                              <p:par>
                                <p:cTn id="39" presetID="0" presetClass="path" presetSubtype="0" accel="50000" decel="50000" fill="hold" nodeType="withEffect">
                                  <p:stCondLst>
                                    <p:cond delay="0"/>
                                  </p:stCondLst>
                                  <p:childTnLst>
                                    <p:animMotion origin="layout" path="M 0.00069 0.06736 L 0.07934 0.06736 " pathEditMode="relative" rAng="0" ptsTypes="AA">
                                      <p:cBhvr>
                                        <p:cTn id="40" dur="1000" fill="hold"/>
                                        <p:tgtEl>
                                          <p:spTgt spid="250969"/>
                                        </p:tgtEl>
                                        <p:attrNameLst>
                                          <p:attrName>ppt_x</p:attrName>
                                          <p:attrName>ppt_y</p:attrName>
                                        </p:attrNameLst>
                                      </p:cBhvr>
                                      <p:rCtr x="3924" y="0"/>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250973"/>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250975"/>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25097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250977"/>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250978"/>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250979"/>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09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0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970" grpId="0" animBg="1"/>
      <p:bldP spid="250971" grpId="0" animBg="1"/>
      <p:bldP spid="250972" grpId="0" animBg="1"/>
      <p:bldP spid="250973" grpId="0" animBg="1"/>
      <p:bldP spid="250975" grpId="0" animBg="1"/>
      <p:bldP spid="250976" grpId="0" animBg="1"/>
      <p:bldP spid="250977" grpId="0" animBg="1"/>
      <p:bldP spid="250978" grpId="0" animBg="1"/>
      <p:bldP spid="250979" grpId="0" animBg="1"/>
      <p:bldP spid="250980" grpId="0" animBg="1"/>
      <p:bldP spid="25098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3.1. Filtros y convoluciones.</a:t>
            </a:r>
          </a:p>
        </p:txBody>
      </p:sp>
      <p:sp>
        <p:nvSpPr>
          <p:cNvPr id="9220" name="Rectangle 23"/>
          <p:cNvSpPr>
            <a:spLocks noChangeArrowheads="1"/>
          </p:cNvSpPr>
          <p:nvPr/>
        </p:nvSpPr>
        <p:spPr bwMode="auto">
          <a:xfrm>
            <a:off x="187325" y="684213"/>
            <a:ext cx="8785225" cy="554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600">
                <a:latin typeface="Arial" panose="020B0604020202020204" pitchFamily="34" charset="0"/>
                <a:sym typeface="Wingdings" panose="05000000000000000000" pitchFamily="2" charset="2"/>
              </a:rPr>
              <a:t>Sea </a:t>
            </a:r>
            <a:r>
              <a:rPr lang="es-ES_tradnl" altLang="es-ES" sz="2600" b="1">
                <a:latin typeface="Arial" panose="020B0604020202020204" pitchFamily="34" charset="0"/>
                <a:sym typeface="Wingdings" panose="05000000000000000000" pitchFamily="2" charset="2"/>
              </a:rPr>
              <a:t>M</a:t>
            </a:r>
            <a:r>
              <a:rPr lang="es-ES_tradnl" altLang="es-ES" sz="2600">
                <a:latin typeface="Arial" panose="020B0604020202020204" pitchFamily="34" charset="0"/>
                <a:sym typeface="Wingdings" panose="05000000000000000000" pitchFamily="2" charset="2"/>
              </a:rPr>
              <a:t> una máscara de convolución. Se puede definir como </a:t>
            </a:r>
            <a:r>
              <a:rPr lang="es-ES_tradnl" altLang="es-ES" sz="2600" b="1">
                <a:latin typeface="Arial" panose="020B0604020202020204" pitchFamily="34" charset="0"/>
                <a:sym typeface="Wingdings" panose="05000000000000000000" pitchFamily="2" charset="2"/>
              </a:rPr>
              <a:t>array</a:t>
            </a:r>
            <a:r>
              <a:rPr lang="es-ES_tradnl" altLang="es-ES" sz="2600">
                <a:latin typeface="Arial" panose="020B0604020202020204" pitchFamily="34" charset="0"/>
                <a:sym typeface="Wingdings" panose="05000000000000000000" pitchFamily="2" charset="2"/>
              </a:rPr>
              <a:t> [-k...k, -p...p] </a:t>
            </a:r>
            <a:r>
              <a:rPr lang="es-ES_tradnl" altLang="es-ES" sz="2600" b="1">
                <a:latin typeface="Arial" panose="020B0604020202020204" pitchFamily="34" charset="0"/>
                <a:sym typeface="Wingdings" panose="05000000000000000000" pitchFamily="2" charset="2"/>
              </a:rPr>
              <a:t>de</a:t>
            </a:r>
            <a:r>
              <a:rPr lang="es-ES_tradnl" altLang="es-ES" sz="2600">
                <a:latin typeface="Arial" panose="020B0604020202020204" pitchFamily="34" charset="0"/>
                <a:sym typeface="Wingdings" panose="05000000000000000000" pitchFamily="2" charset="2"/>
              </a:rPr>
              <a:t> real</a:t>
            </a:r>
          </a:p>
          <a:p>
            <a:endParaRPr lang="es-ES_tradnl" altLang="es-ES" sz="2600">
              <a:latin typeface="Arial" panose="020B0604020202020204" pitchFamily="34" charset="0"/>
              <a:sym typeface="Wingdings" panose="05000000000000000000" pitchFamily="2" charset="2"/>
            </a:endParaRPr>
          </a:p>
          <a:p>
            <a:r>
              <a:rPr lang="es-ES_tradnl" altLang="es-ES" sz="2600" b="1">
                <a:latin typeface="Arial" panose="020B0604020202020204" pitchFamily="34" charset="0"/>
                <a:sym typeface="Wingdings" panose="05000000000000000000" pitchFamily="2" charset="2"/>
              </a:rPr>
              <a:t>Algoritmo.</a:t>
            </a:r>
            <a:r>
              <a:rPr lang="es-ES_tradnl" altLang="es-ES" sz="2600">
                <a:latin typeface="Arial" panose="020B0604020202020204" pitchFamily="34" charset="0"/>
                <a:sym typeface="Wingdings" panose="05000000000000000000" pitchFamily="2" charset="2"/>
              </a:rPr>
              <a:t> Cálculo de una convolución.</a:t>
            </a:r>
          </a:p>
          <a:p>
            <a:pPr>
              <a:spcBef>
                <a:spcPct val="0"/>
              </a:spcBef>
              <a:buFontTx/>
              <a:buNone/>
            </a:pPr>
            <a:r>
              <a:rPr lang="es-ES_tradnl" altLang="es-ES" sz="2600">
                <a:latin typeface="Arial" panose="020B0604020202020204" pitchFamily="34" charset="0"/>
                <a:sym typeface="Wingdings" panose="05000000000000000000" pitchFamily="2" charset="2"/>
              </a:rPr>
              <a:t>	</a:t>
            </a:r>
            <a:r>
              <a:rPr lang="es-ES_tradnl" altLang="es-ES" sz="2400">
                <a:latin typeface="Arial" panose="020B0604020202020204" pitchFamily="34" charset="0"/>
                <a:sym typeface="Wingdings" panose="05000000000000000000" pitchFamily="2" charset="2"/>
              </a:rPr>
              <a:t>Denotamos la convolución como: R:= M</a:t>
            </a:r>
            <a:r>
              <a:rPr lang="es-ES_tradnl" altLang="es-ES" sz="2400">
                <a:latin typeface="Arial" panose="020B0604020202020204" pitchFamily="34" charset="0"/>
                <a:sym typeface="Symbol" panose="05050102010706020507" pitchFamily="18" charset="2"/>
              </a:rPr>
              <a:t></a:t>
            </a:r>
            <a:r>
              <a:rPr lang="es-ES_tradnl" altLang="es-ES" sz="2400">
                <a:latin typeface="Arial" panose="020B0604020202020204" pitchFamily="34" charset="0"/>
                <a:sym typeface="Wingdings" panose="05000000000000000000" pitchFamily="2" charset="2"/>
              </a:rPr>
              <a:t>A</a:t>
            </a:r>
            <a:endParaRPr lang="es-ES_tradnl" altLang="es-ES" sz="2600">
              <a:latin typeface="Arial" panose="020B0604020202020204" pitchFamily="34" charset="0"/>
              <a:sym typeface="Wingdings" panose="05000000000000000000" pitchFamily="2" charset="2"/>
            </a:endParaRPr>
          </a:p>
          <a:p>
            <a:r>
              <a:rPr lang="es-ES_tradnl" altLang="es-ES" sz="2600" b="1">
                <a:latin typeface="Arial" panose="020B0604020202020204" pitchFamily="34" charset="0"/>
                <a:sym typeface="Wingdings" panose="05000000000000000000" pitchFamily="2" charset="2"/>
              </a:rPr>
              <a:t>Entrada.</a:t>
            </a:r>
            <a:r>
              <a:rPr lang="es-ES_tradnl" altLang="es-ES" sz="2600">
                <a:latin typeface="Arial" panose="020B0604020202020204" pitchFamily="34" charset="0"/>
                <a:sym typeface="Wingdings" panose="05000000000000000000" pitchFamily="2" charset="2"/>
              </a:rPr>
              <a:t> A: imagen de max</a:t>
            </a:r>
            <a:r>
              <a:rPr lang="es-ES_tradnl" altLang="es-ES" sz="2600" baseline="-25000">
                <a:latin typeface="Arial" panose="020B0604020202020204" pitchFamily="34" charset="0"/>
                <a:sym typeface="Wingdings" panose="05000000000000000000" pitchFamily="2" charset="2"/>
              </a:rPr>
              <a:t>X</a:t>
            </a:r>
            <a:r>
              <a:rPr lang="es-ES_tradnl" altLang="es-ES" sz="2600">
                <a:latin typeface="Arial" panose="020B0604020202020204" pitchFamily="34" charset="0"/>
                <a:sym typeface="Wingdings" panose="05000000000000000000" pitchFamily="2" charset="2"/>
              </a:rPr>
              <a:t> x max</a:t>
            </a:r>
            <a:r>
              <a:rPr lang="es-ES_tradnl" altLang="es-ES" sz="2600" baseline="-25000">
                <a:latin typeface="Arial" panose="020B0604020202020204" pitchFamily="34" charset="0"/>
                <a:sym typeface="Wingdings" panose="05000000000000000000" pitchFamily="2" charset="2"/>
              </a:rPr>
              <a:t>Y</a:t>
            </a:r>
          </a:p>
          <a:p>
            <a:pPr>
              <a:buFontTx/>
              <a:buNone/>
            </a:pPr>
            <a:r>
              <a:rPr lang="es-ES_tradnl" altLang="es-ES" sz="2600" baseline="-25000">
                <a:latin typeface="Arial" panose="020B0604020202020204" pitchFamily="34" charset="0"/>
                <a:sym typeface="Wingdings" panose="05000000000000000000" pitchFamily="2" charset="2"/>
              </a:rPr>
              <a:t>		             </a:t>
            </a:r>
            <a:r>
              <a:rPr lang="es-ES_tradnl" altLang="es-ES" sz="2600">
                <a:latin typeface="Arial" panose="020B0604020202020204" pitchFamily="34" charset="0"/>
                <a:sym typeface="Wingdings" panose="05000000000000000000" pitchFamily="2" charset="2"/>
              </a:rPr>
              <a:t>M: array [-k...k, -p...p] de real</a:t>
            </a:r>
          </a:p>
          <a:p>
            <a:r>
              <a:rPr lang="es-ES_tradnl" altLang="es-ES" sz="2600" b="1">
                <a:latin typeface="Arial" panose="020B0604020202020204" pitchFamily="34" charset="0"/>
                <a:sym typeface="Wingdings" panose="05000000000000000000" pitchFamily="2" charset="2"/>
              </a:rPr>
              <a:t>Salida.</a:t>
            </a:r>
            <a:r>
              <a:rPr lang="es-ES_tradnl" altLang="es-ES" sz="2600">
                <a:latin typeface="Arial" panose="020B0604020202020204" pitchFamily="34" charset="0"/>
                <a:sym typeface="Wingdings" panose="05000000000000000000" pitchFamily="2" charset="2"/>
              </a:rPr>
              <a:t> R: imagen de max</a:t>
            </a:r>
            <a:r>
              <a:rPr lang="es-ES_tradnl" altLang="es-ES" sz="2600" baseline="-25000">
                <a:latin typeface="Arial" panose="020B0604020202020204" pitchFamily="34" charset="0"/>
                <a:sym typeface="Wingdings" panose="05000000000000000000" pitchFamily="2" charset="2"/>
              </a:rPr>
              <a:t>X</a:t>
            </a:r>
            <a:r>
              <a:rPr lang="es-ES_tradnl" altLang="es-ES" sz="2600">
                <a:latin typeface="Arial" panose="020B0604020202020204" pitchFamily="34" charset="0"/>
                <a:sym typeface="Wingdings" panose="05000000000000000000" pitchFamily="2" charset="2"/>
              </a:rPr>
              <a:t> x max</a:t>
            </a:r>
            <a:r>
              <a:rPr lang="es-ES_tradnl" altLang="es-ES" sz="2600" baseline="-25000">
                <a:latin typeface="Arial" panose="020B0604020202020204" pitchFamily="34" charset="0"/>
                <a:sym typeface="Wingdings" panose="05000000000000000000" pitchFamily="2" charset="2"/>
              </a:rPr>
              <a:t>Y</a:t>
            </a:r>
            <a:endParaRPr lang="es-ES_tradnl" altLang="es-ES" sz="2600">
              <a:latin typeface="Arial" panose="020B0604020202020204" pitchFamily="34" charset="0"/>
              <a:sym typeface="Wingdings" panose="05000000000000000000" pitchFamily="2" charset="2"/>
            </a:endParaRPr>
          </a:p>
          <a:p>
            <a:r>
              <a:rPr lang="es-ES_tradnl" altLang="es-ES" sz="2600" b="1">
                <a:latin typeface="Arial" panose="020B0604020202020204" pitchFamily="34" charset="0"/>
                <a:sym typeface="Wingdings" panose="05000000000000000000" pitchFamily="2" charset="2"/>
              </a:rPr>
              <a:t>Algoritmo:</a:t>
            </a:r>
          </a:p>
          <a:p>
            <a:pPr>
              <a:buFontTx/>
              <a:buNone/>
            </a:pPr>
            <a:r>
              <a:rPr lang="es-ES_tradnl" altLang="es-ES" sz="2600">
                <a:latin typeface="Arial" panose="020B0604020202020204" pitchFamily="34" charset="0"/>
                <a:sym typeface="Wingdings" panose="05000000000000000000" pitchFamily="2" charset="2"/>
              </a:rPr>
              <a:t>	</a:t>
            </a:r>
            <a:r>
              <a:rPr lang="es-ES_tradnl" altLang="es-ES" sz="2600" b="1">
                <a:latin typeface="Arial" panose="020B0604020202020204" pitchFamily="34" charset="0"/>
                <a:sym typeface="Wingdings" panose="05000000000000000000" pitchFamily="2" charset="2"/>
              </a:rPr>
              <a:t>para cada</a:t>
            </a:r>
            <a:r>
              <a:rPr lang="es-ES_tradnl" altLang="es-ES" sz="2600">
                <a:latin typeface="Arial" panose="020B0604020202020204" pitchFamily="34" charset="0"/>
                <a:sym typeface="Wingdings" panose="05000000000000000000" pitchFamily="2" charset="2"/>
              </a:rPr>
              <a:t> píxel (x, y) de la imagen A </a:t>
            </a:r>
            <a:r>
              <a:rPr lang="es-ES_tradnl" altLang="es-ES" sz="2600" b="1">
                <a:latin typeface="Arial" panose="020B0604020202020204" pitchFamily="34" charset="0"/>
                <a:sym typeface="Wingdings" panose="05000000000000000000" pitchFamily="2" charset="2"/>
              </a:rPr>
              <a:t>hacer</a:t>
            </a:r>
          </a:p>
          <a:p>
            <a:pPr>
              <a:buFontTx/>
              <a:buNone/>
            </a:pPr>
            <a:r>
              <a:rPr lang="es-ES_tradnl" altLang="es-ES" sz="2600">
                <a:latin typeface="Arial" panose="020B0604020202020204" pitchFamily="34" charset="0"/>
                <a:sym typeface="Wingdings" panose="05000000000000000000" pitchFamily="2" charset="2"/>
              </a:rPr>
              <a:t>		R(x, y):= </a:t>
            </a:r>
            <a:r>
              <a:rPr lang="es-ES_tradnl" altLang="es-ES" sz="3400">
                <a:latin typeface="Arial" panose="020B0604020202020204" pitchFamily="34" charset="0"/>
                <a:cs typeface="Arial" panose="020B0604020202020204" pitchFamily="34" charset="0"/>
                <a:sym typeface="Wingdings" panose="05000000000000000000" pitchFamily="2" charset="2"/>
              </a:rPr>
              <a:t>∑   ∑</a:t>
            </a:r>
            <a:r>
              <a:rPr lang="es-ES_tradnl" altLang="es-ES" sz="2600">
                <a:latin typeface="Arial" panose="020B0604020202020204" pitchFamily="34" charset="0"/>
                <a:cs typeface="Arial" panose="020B0604020202020204" pitchFamily="34" charset="0"/>
                <a:sym typeface="Wingdings" panose="05000000000000000000" pitchFamily="2" charset="2"/>
              </a:rPr>
              <a:t> M(i, j)·A(x+i, y+j)</a:t>
            </a:r>
          </a:p>
        </p:txBody>
      </p:sp>
      <p:sp>
        <p:nvSpPr>
          <p:cNvPr id="9221" name="Text Box 24"/>
          <p:cNvSpPr txBox="1">
            <a:spLocks noChangeArrowheads="1"/>
          </p:cNvSpPr>
          <p:nvPr/>
        </p:nvSpPr>
        <p:spPr bwMode="auto">
          <a:xfrm>
            <a:off x="2133600" y="5868988"/>
            <a:ext cx="9699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a:latin typeface="Arial" panose="020B0604020202020204" pitchFamily="34" charset="0"/>
              </a:rPr>
              <a:t>i=-k..k</a:t>
            </a:r>
            <a:endParaRPr lang="es-ES" altLang="es-ES" sz="1800" b="1">
              <a:latin typeface="Arial" panose="020B0604020202020204" pitchFamily="34" charset="0"/>
            </a:endParaRPr>
          </a:p>
        </p:txBody>
      </p:sp>
      <p:sp>
        <p:nvSpPr>
          <p:cNvPr id="9222" name="Text Box 25"/>
          <p:cNvSpPr txBox="1">
            <a:spLocks noChangeArrowheads="1"/>
          </p:cNvSpPr>
          <p:nvPr/>
        </p:nvSpPr>
        <p:spPr bwMode="auto">
          <a:xfrm>
            <a:off x="2878138" y="5868988"/>
            <a:ext cx="969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a:latin typeface="Arial" panose="020B0604020202020204" pitchFamily="34" charset="0"/>
              </a:rPr>
              <a:t>j=-p..p</a:t>
            </a:r>
            <a:endParaRPr lang="es-ES" altLang="es-ES" sz="1800" b="1">
              <a:latin typeface="Arial" panose="020B0604020202020204" pitchFamily="34" charset="0"/>
            </a:endParaRPr>
          </a:p>
        </p:txBody>
      </p:sp>
      <p:sp>
        <p:nvSpPr>
          <p:cNvPr id="251930" name="Text Box 26"/>
          <p:cNvSpPr txBox="1">
            <a:spLocks noChangeArrowheads="1"/>
          </p:cNvSpPr>
          <p:nvPr/>
        </p:nvSpPr>
        <p:spPr bwMode="auto">
          <a:xfrm>
            <a:off x="6507163" y="1439863"/>
            <a:ext cx="2462212" cy="176688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En </a:t>
            </a:r>
            <a:r>
              <a:rPr lang="es-ES_tradnl" altLang="es-ES" sz="2200" b="1">
                <a:latin typeface="Arial" panose="020B0604020202020204" pitchFamily="34" charset="0"/>
              </a:rPr>
              <a:t>X</a:t>
            </a:r>
            <a:r>
              <a:rPr lang="es-ES_tradnl" altLang="es-ES" sz="2200">
                <a:latin typeface="Arial" panose="020B0604020202020204" pitchFamily="34" charset="0"/>
              </a:rPr>
              <a:t> la máscara va de -k a k, y en </a:t>
            </a:r>
            <a:r>
              <a:rPr lang="es-ES_tradnl" altLang="es-ES" sz="2200" b="1">
                <a:latin typeface="Arial" panose="020B0604020202020204" pitchFamily="34" charset="0"/>
              </a:rPr>
              <a:t>Y</a:t>
            </a:r>
            <a:r>
              <a:rPr lang="es-ES_tradnl" altLang="es-ES" sz="2200">
                <a:latin typeface="Arial" panose="020B0604020202020204" pitchFamily="34" charset="0"/>
              </a:rPr>
              <a:t> de -p a p. El punto central es (0,0)</a:t>
            </a:r>
            <a:endParaRPr lang="es-ES" altLang="es-ES" sz="2200">
              <a:latin typeface="Arial" panose="020B0604020202020204" pitchFamily="34" charset="0"/>
            </a:endParaRPr>
          </a:p>
        </p:txBody>
      </p:sp>
      <p:sp>
        <p:nvSpPr>
          <p:cNvPr id="251931" name="Freeform 27"/>
          <p:cNvSpPr>
            <a:spLocks/>
          </p:cNvSpPr>
          <p:nvPr/>
        </p:nvSpPr>
        <p:spPr bwMode="auto">
          <a:xfrm>
            <a:off x="3324225" y="1552575"/>
            <a:ext cx="3189288" cy="234950"/>
          </a:xfrm>
          <a:custGeom>
            <a:avLst/>
            <a:gdLst>
              <a:gd name="T0" fmla="*/ 0 w 1885"/>
              <a:gd name="T1" fmla="*/ 0 h 164"/>
              <a:gd name="T2" fmla="*/ 2147483647 w 1885"/>
              <a:gd name="T3" fmla="*/ 2147483647 h 164"/>
              <a:gd name="T4" fmla="*/ 0 60000 65536"/>
              <a:gd name="T5" fmla="*/ 0 60000 65536"/>
            </a:gdLst>
            <a:ahLst/>
            <a:cxnLst>
              <a:cxn ang="T4">
                <a:pos x="T0" y="T1"/>
              </a:cxn>
              <a:cxn ang="T5">
                <a:pos x="T2" y="T3"/>
              </a:cxn>
            </a:cxnLst>
            <a:rect l="0" t="0" r="r" b="b"/>
            <a:pathLst>
              <a:path w="1885" h="164">
                <a:moveTo>
                  <a:pt x="0" y="0"/>
                </a:moveTo>
                <a:cubicBezTo>
                  <a:pt x="314" y="27"/>
                  <a:pt x="1492" y="130"/>
                  <a:pt x="1885" y="164"/>
                </a:cubicBezTo>
              </a:path>
            </a:pathLst>
          </a:custGeom>
          <a:noFill/>
          <a:ln w="57150">
            <a:solidFill>
              <a:schemeClr val="tx1"/>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3565175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30" grpId="0" animBg="1"/>
      <p:bldP spid="25193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91" descr="coch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088" y="4022725"/>
            <a:ext cx="2443162"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92" descr="coche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 y="4022725"/>
            <a:ext cx="2443163"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93" descr="coch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6163" y="4022725"/>
            <a:ext cx="2443162"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3.1. Filtros y convoluciones.</a:t>
            </a:r>
          </a:p>
        </p:txBody>
      </p:sp>
      <p:sp>
        <p:nvSpPr>
          <p:cNvPr id="10247" name="Rectangle 4"/>
          <p:cNvSpPr>
            <a:spLocks noChangeArrowheads="1"/>
          </p:cNvSpPr>
          <p:nvPr/>
        </p:nvSpPr>
        <p:spPr bwMode="auto">
          <a:xfrm>
            <a:off x="285750" y="579438"/>
            <a:ext cx="8421688"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400" b="1">
                <a:latin typeface="Arial" panose="020B0604020202020204" pitchFamily="34" charset="0"/>
                <a:sym typeface="Wingdings" panose="05000000000000000000" pitchFamily="2" charset="2"/>
              </a:rPr>
              <a:t>Ejemplos. </a:t>
            </a:r>
            <a:r>
              <a:rPr lang="es-ES_tradnl" altLang="es-ES" sz="2400">
                <a:latin typeface="Arial" panose="020B0604020202020204" pitchFamily="34" charset="0"/>
                <a:sym typeface="Wingdings" panose="05000000000000000000" pitchFamily="2" charset="2"/>
              </a:rPr>
              <a:t>R:= M</a:t>
            </a:r>
            <a:r>
              <a:rPr lang="es-ES_tradnl" altLang="es-ES" sz="2400">
                <a:latin typeface="Arial" panose="020B0604020202020204" pitchFamily="34" charset="0"/>
                <a:sym typeface="Symbol" panose="05050102010706020507" pitchFamily="18" charset="2"/>
              </a:rPr>
              <a:t></a:t>
            </a:r>
            <a:r>
              <a:rPr lang="es-ES_tradnl" altLang="es-ES" sz="2400">
                <a:latin typeface="Arial" panose="020B0604020202020204" pitchFamily="34" charset="0"/>
                <a:sym typeface="Wingdings" panose="05000000000000000000" pitchFamily="2" charset="2"/>
              </a:rPr>
              <a:t>A</a:t>
            </a:r>
          </a:p>
        </p:txBody>
      </p:sp>
      <p:graphicFrame>
        <p:nvGraphicFramePr>
          <p:cNvPr id="254046" name="Group 94"/>
          <p:cNvGraphicFramePr>
            <a:graphicFrameLocks noGrp="1"/>
          </p:cNvGraphicFramePr>
          <p:nvPr/>
        </p:nvGraphicFramePr>
        <p:xfrm>
          <a:off x="490538" y="1158875"/>
          <a:ext cx="2320925" cy="1528763"/>
        </p:xfrm>
        <a:graphic>
          <a:graphicData uri="http://schemas.openxmlformats.org/drawingml/2006/table">
            <a:tbl>
              <a:tblPr/>
              <a:tblGrid>
                <a:gridCol w="771525"/>
                <a:gridCol w="774700"/>
                <a:gridCol w="774700"/>
              </a:tblGrid>
              <a:tr h="4937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10266" name="Text Box 32"/>
          <p:cNvSpPr txBox="1">
            <a:spLocks noChangeArrowheads="1"/>
          </p:cNvSpPr>
          <p:nvPr/>
        </p:nvSpPr>
        <p:spPr bwMode="auto">
          <a:xfrm>
            <a:off x="238125" y="2817813"/>
            <a:ext cx="2787650" cy="1096962"/>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El valor de un píxel es la media de los 9 píxeles circundantes</a:t>
            </a:r>
            <a:endParaRPr lang="es-ES" altLang="es-ES" sz="2200">
              <a:latin typeface="Arial" panose="020B0604020202020204" pitchFamily="34" charset="0"/>
            </a:endParaRPr>
          </a:p>
        </p:txBody>
      </p:sp>
      <p:graphicFrame>
        <p:nvGraphicFramePr>
          <p:cNvPr id="254047" name="Group 95"/>
          <p:cNvGraphicFramePr>
            <a:graphicFrameLocks noGrp="1"/>
          </p:cNvGraphicFramePr>
          <p:nvPr/>
        </p:nvGraphicFramePr>
        <p:xfrm>
          <a:off x="3894138" y="1150938"/>
          <a:ext cx="2320925" cy="1528763"/>
        </p:xfrm>
        <a:graphic>
          <a:graphicData uri="http://schemas.openxmlformats.org/drawingml/2006/table">
            <a:tbl>
              <a:tblPr/>
              <a:tblGrid>
                <a:gridCol w="771525"/>
                <a:gridCol w="774700"/>
                <a:gridCol w="774700"/>
              </a:tblGrid>
              <a:tr h="4937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10285" name="Text Box 51"/>
          <p:cNvSpPr txBox="1">
            <a:spLocks noChangeArrowheads="1"/>
          </p:cNvSpPr>
          <p:nvPr/>
        </p:nvSpPr>
        <p:spPr bwMode="auto">
          <a:xfrm>
            <a:off x="3252788" y="1644650"/>
            <a:ext cx="7143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1/9·</a:t>
            </a:r>
            <a:endParaRPr lang="es-ES" altLang="es-ES" sz="2200" b="1">
              <a:latin typeface="Arial" panose="020B0604020202020204" pitchFamily="34" charset="0"/>
            </a:endParaRPr>
          </a:p>
        </p:txBody>
      </p:sp>
      <p:sp>
        <p:nvSpPr>
          <p:cNvPr id="10286" name="Text Box 52"/>
          <p:cNvSpPr txBox="1">
            <a:spLocks noChangeArrowheads="1"/>
          </p:cNvSpPr>
          <p:nvPr/>
        </p:nvSpPr>
        <p:spPr bwMode="auto">
          <a:xfrm>
            <a:off x="3275013" y="2817813"/>
            <a:ext cx="3152775" cy="1096962"/>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Igual que antes, pero factorizamos el múltiplo común (suma total = 1)</a:t>
            </a:r>
            <a:endParaRPr lang="es-ES" altLang="es-ES" sz="2200">
              <a:latin typeface="Arial" panose="020B0604020202020204" pitchFamily="34" charset="0"/>
            </a:endParaRPr>
          </a:p>
        </p:txBody>
      </p:sp>
      <p:graphicFrame>
        <p:nvGraphicFramePr>
          <p:cNvPr id="254048" name="Group 96"/>
          <p:cNvGraphicFramePr>
            <a:graphicFrameLocks noGrp="1"/>
          </p:cNvGraphicFramePr>
          <p:nvPr/>
        </p:nvGraphicFramePr>
        <p:xfrm>
          <a:off x="7010400" y="1628775"/>
          <a:ext cx="1546225" cy="517525"/>
        </p:xfrm>
        <a:graphic>
          <a:graphicData uri="http://schemas.openxmlformats.org/drawingml/2006/table">
            <a:tbl>
              <a:tblPr/>
              <a:tblGrid>
                <a:gridCol w="771525"/>
                <a:gridCol w="774700"/>
              </a:tblGrid>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sp>
        <p:nvSpPr>
          <p:cNvPr id="10295" name="Text Box 74"/>
          <p:cNvSpPr txBox="1">
            <a:spLocks noChangeArrowheads="1"/>
          </p:cNvSpPr>
          <p:nvPr/>
        </p:nvSpPr>
        <p:spPr bwMode="auto">
          <a:xfrm>
            <a:off x="6624638" y="2817813"/>
            <a:ext cx="2278062" cy="1096962"/>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Restar al píxel el valor del píxel de la izquierda</a:t>
            </a:r>
            <a:endParaRPr lang="es-ES" altLang="es-ES" sz="2200">
              <a:latin typeface="Arial" panose="020B0604020202020204" pitchFamily="34" charset="0"/>
            </a:endParaRPr>
          </a:p>
        </p:txBody>
      </p:sp>
      <p:sp>
        <p:nvSpPr>
          <p:cNvPr id="10296" name="AutoShape 79"/>
          <p:cNvSpPr>
            <a:spLocks noChangeArrowheads="1"/>
          </p:cNvSpPr>
          <p:nvPr/>
        </p:nvSpPr>
        <p:spPr bwMode="auto">
          <a:xfrm>
            <a:off x="2892425" y="4914900"/>
            <a:ext cx="631825" cy="419100"/>
          </a:xfrm>
          <a:prstGeom prst="rightArrow">
            <a:avLst>
              <a:gd name="adj1" fmla="val 34852"/>
              <a:gd name="adj2" fmla="val 5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10297" name="Rectangle 80"/>
          <p:cNvSpPr>
            <a:spLocks noChangeArrowheads="1"/>
          </p:cNvSpPr>
          <p:nvPr/>
        </p:nvSpPr>
        <p:spPr bwMode="auto">
          <a:xfrm>
            <a:off x="0" y="1149350"/>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 M</a:t>
            </a:r>
            <a:endParaRPr lang="es-ES" altLang="es-ES" sz="2400" b="1">
              <a:latin typeface="Arial" panose="020B0604020202020204" pitchFamily="34" charset="0"/>
              <a:sym typeface="Wingdings" panose="05000000000000000000" pitchFamily="2" charset="2"/>
            </a:endParaRPr>
          </a:p>
        </p:txBody>
      </p:sp>
      <p:sp>
        <p:nvSpPr>
          <p:cNvPr id="10298" name="Rectangle 81"/>
          <p:cNvSpPr>
            <a:spLocks noChangeArrowheads="1"/>
          </p:cNvSpPr>
          <p:nvPr/>
        </p:nvSpPr>
        <p:spPr bwMode="auto">
          <a:xfrm>
            <a:off x="3389313" y="1117600"/>
            <a:ext cx="52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 M</a:t>
            </a:r>
            <a:endParaRPr lang="es-ES" altLang="es-ES" sz="2400" b="1">
              <a:latin typeface="Arial" panose="020B0604020202020204" pitchFamily="34" charset="0"/>
              <a:sym typeface="Wingdings" panose="05000000000000000000" pitchFamily="2" charset="2"/>
            </a:endParaRPr>
          </a:p>
        </p:txBody>
      </p:sp>
      <p:sp>
        <p:nvSpPr>
          <p:cNvPr id="10299" name="Rectangle 82"/>
          <p:cNvSpPr>
            <a:spLocks noChangeArrowheads="1"/>
          </p:cNvSpPr>
          <p:nvPr/>
        </p:nvSpPr>
        <p:spPr bwMode="auto">
          <a:xfrm>
            <a:off x="6969125" y="115728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 N</a:t>
            </a:r>
            <a:endParaRPr lang="es-ES" altLang="es-ES" sz="2400" b="1">
              <a:latin typeface="Arial" panose="020B0604020202020204" pitchFamily="34" charset="0"/>
              <a:sym typeface="Wingdings" panose="05000000000000000000" pitchFamily="2" charset="2"/>
            </a:endParaRPr>
          </a:p>
        </p:txBody>
      </p:sp>
      <p:sp>
        <p:nvSpPr>
          <p:cNvPr id="10300" name="Rectangle 83"/>
          <p:cNvSpPr>
            <a:spLocks noChangeArrowheads="1"/>
          </p:cNvSpPr>
          <p:nvPr/>
        </p:nvSpPr>
        <p:spPr bwMode="auto">
          <a:xfrm>
            <a:off x="257175" y="4022725"/>
            <a:ext cx="404813"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A</a:t>
            </a:r>
            <a:endParaRPr lang="es-ES" altLang="es-ES" sz="2400" b="1">
              <a:latin typeface="Arial" panose="020B0604020202020204" pitchFamily="34" charset="0"/>
              <a:sym typeface="Wingdings" panose="05000000000000000000" pitchFamily="2" charset="2"/>
            </a:endParaRPr>
          </a:p>
        </p:txBody>
      </p:sp>
      <p:sp>
        <p:nvSpPr>
          <p:cNvPr id="10301" name="Rectangle 84"/>
          <p:cNvSpPr>
            <a:spLocks noChangeArrowheads="1"/>
          </p:cNvSpPr>
          <p:nvPr/>
        </p:nvSpPr>
        <p:spPr bwMode="auto">
          <a:xfrm>
            <a:off x="3581400" y="4022725"/>
            <a:ext cx="404813"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R</a:t>
            </a:r>
            <a:endParaRPr lang="es-ES" altLang="es-ES" sz="2400" b="1">
              <a:latin typeface="Arial" panose="020B0604020202020204" pitchFamily="34" charset="0"/>
              <a:sym typeface="Wingdings" panose="05000000000000000000" pitchFamily="2" charset="2"/>
            </a:endParaRPr>
          </a:p>
        </p:txBody>
      </p:sp>
      <p:sp>
        <p:nvSpPr>
          <p:cNvPr id="10302" name="Rectangle 85"/>
          <p:cNvSpPr>
            <a:spLocks noChangeArrowheads="1"/>
          </p:cNvSpPr>
          <p:nvPr/>
        </p:nvSpPr>
        <p:spPr bwMode="auto">
          <a:xfrm>
            <a:off x="6403975" y="4022725"/>
            <a:ext cx="404813"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R</a:t>
            </a:r>
            <a:endParaRPr lang="es-ES" altLang="es-ES" sz="2400" b="1">
              <a:latin typeface="Arial" panose="020B0604020202020204" pitchFamily="34" charset="0"/>
              <a:sym typeface="Wingdings" panose="05000000000000000000" pitchFamily="2" charset="2"/>
            </a:endParaRPr>
          </a:p>
        </p:txBody>
      </p:sp>
      <p:sp>
        <p:nvSpPr>
          <p:cNvPr id="254038" name="Text Box 86"/>
          <p:cNvSpPr txBox="1">
            <a:spLocks noChangeArrowheads="1"/>
          </p:cNvSpPr>
          <p:nvPr/>
        </p:nvSpPr>
        <p:spPr bwMode="auto">
          <a:xfrm>
            <a:off x="4916488" y="642938"/>
            <a:ext cx="4044950"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Punto central o </a:t>
            </a:r>
            <a:r>
              <a:rPr lang="es-ES_tradnl" altLang="es-ES" sz="2200" b="1">
                <a:latin typeface="Arial" panose="020B0604020202020204" pitchFamily="34" charset="0"/>
              </a:rPr>
              <a:t>ancla</a:t>
            </a:r>
            <a:r>
              <a:rPr lang="es-ES_tradnl" altLang="es-ES" sz="2200">
                <a:latin typeface="Arial" panose="020B0604020202020204" pitchFamily="34" charset="0"/>
              </a:rPr>
              <a:t> (</a:t>
            </a:r>
            <a:r>
              <a:rPr lang="es-ES_tradnl" altLang="es-ES" sz="2200" i="1">
                <a:latin typeface="Arial" panose="020B0604020202020204" pitchFamily="34" charset="0"/>
              </a:rPr>
              <a:t>anchor</a:t>
            </a:r>
            <a:r>
              <a:rPr lang="es-ES_tradnl" altLang="es-ES" sz="2200">
                <a:latin typeface="Arial" panose="020B0604020202020204" pitchFamily="34" charset="0"/>
              </a:rPr>
              <a:t>)</a:t>
            </a:r>
            <a:endParaRPr lang="es-ES" altLang="es-ES" sz="2200">
              <a:latin typeface="Arial" panose="020B0604020202020204" pitchFamily="34" charset="0"/>
            </a:endParaRPr>
          </a:p>
        </p:txBody>
      </p:sp>
      <p:sp>
        <p:nvSpPr>
          <p:cNvPr id="254039" name="Freeform 87"/>
          <p:cNvSpPr>
            <a:spLocks/>
          </p:cNvSpPr>
          <p:nvPr/>
        </p:nvSpPr>
        <p:spPr bwMode="auto">
          <a:xfrm flipV="1">
            <a:off x="5165725" y="1019175"/>
            <a:ext cx="357188" cy="728663"/>
          </a:xfrm>
          <a:custGeom>
            <a:avLst/>
            <a:gdLst>
              <a:gd name="T0" fmla="*/ 0 w 1885"/>
              <a:gd name="T1" fmla="*/ 0 h 164"/>
              <a:gd name="T2" fmla="*/ 2147483647 w 1885"/>
              <a:gd name="T3" fmla="*/ 2147483647 h 164"/>
              <a:gd name="T4" fmla="*/ 0 60000 65536"/>
              <a:gd name="T5" fmla="*/ 0 60000 65536"/>
            </a:gdLst>
            <a:ahLst/>
            <a:cxnLst>
              <a:cxn ang="T4">
                <a:pos x="T0" y="T1"/>
              </a:cxn>
              <a:cxn ang="T5">
                <a:pos x="T2" y="T3"/>
              </a:cxn>
            </a:cxnLst>
            <a:rect l="0" t="0" r="r" b="b"/>
            <a:pathLst>
              <a:path w="1885" h="164">
                <a:moveTo>
                  <a:pt x="0" y="0"/>
                </a:moveTo>
                <a:cubicBezTo>
                  <a:pt x="314" y="27"/>
                  <a:pt x="1492" y="130"/>
                  <a:pt x="1885" y="164"/>
                </a:cubicBezTo>
              </a:path>
            </a:pathLst>
          </a:custGeom>
          <a:noFill/>
          <a:ln w="57150">
            <a:solidFill>
              <a:schemeClr val="tx1"/>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2047422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40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038" grpId="0" animBg="1"/>
      <p:bldP spid="25403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65" descr="coch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1576388"/>
            <a:ext cx="260350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66" descr="coche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1576388"/>
            <a:ext cx="260350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67" descr="coch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3150" y="1576388"/>
            <a:ext cx="260350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3.1. Filtros y convoluciones.</a:t>
            </a:r>
          </a:p>
        </p:txBody>
      </p:sp>
      <p:sp>
        <p:nvSpPr>
          <p:cNvPr id="11271" name="Rectangle 3"/>
          <p:cNvSpPr>
            <a:spLocks noGrp="1" noChangeArrowheads="1"/>
          </p:cNvSpPr>
          <p:nvPr>
            <p:ph type="body" sz="half" idx="1"/>
          </p:nvPr>
        </p:nvSpPr>
        <p:spPr>
          <a:xfrm>
            <a:off x="234950" y="4786313"/>
            <a:ext cx="8739188" cy="1446212"/>
          </a:xfrm>
        </p:spPr>
        <p:txBody>
          <a:bodyPr/>
          <a:lstStyle/>
          <a:p>
            <a:pPr>
              <a:spcBef>
                <a:spcPct val="10000"/>
              </a:spcBef>
            </a:pPr>
            <a:r>
              <a:rPr lang="es-ES_tradnl" altLang="es-ES" sz="2800" b="1" smtClean="0">
                <a:latin typeface="Arial" panose="020B0604020202020204" pitchFamily="34" charset="0"/>
                <a:sym typeface="Wingdings" panose="05000000000000000000" pitchFamily="2" charset="2"/>
              </a:rPr>
              <a:t>Ojo: </a:t>
            </a:r>
            <a:r>
              <a:rPr lang="es-ES_tradnl" altLang="es-ES" sz="2800" smtClean="0">
                <a:latin typeface="Arial" panose="020B0604020202020204" pitchFamily="34" charset="0"/>
                <a:sym typeface="Wingdings" panose="05000000000000000000" pitchFamily="2" charset="2"/>
              </a:rPr>
              <a:t>la </a:t>
            </a:r>
            <a:r>
              <a:rPr lang="es-ES_tradnl" altLang="es-ES" sz="2800" b="1" smtClean="0">
                <a:latin typeface="Arial" panose="020B0604020202020204" pitchFamily="34" charset="0"/>
                <a:sym typeface="Wingdings" panose="05000000000000000000" pitchFamily="2" charset="2"/>
              </a:rPr>
              <a:t>combinación de convoluciones</a:t>
            </a:r>
            <a:r>
              <a:rPr lang="es-ES_tradnl" altLang="es-ES" sz="2800" smtClean="0">
                <a:latin typeface="Arial" panose="020B0604020202020204" pitchFamily="34" charset="0"/>
                <a:sym typeface="Wingdings" panose="05000000000000000000" pitchFamily="2" charset="2"/>
              </a:rPr>
              <a:t> es equivalente a una sola convolución:</a:t>
            </a:r>
          </a:p>
          <a:p>
            <a:pPr algn="ctr">
              <a:spcBef>
                <a:spcPct val="10000"/>
              </a:spcBef>
              <a:buFontTx/>
              <a:buNone/>
            </a:pPr>
            <a:r>
              <a:rPr lang="es-ES_tradnl" altLang="es-ES" sz="2800" smtClean="0">
                <a:latin typeface="Arial" panose="020B0604020202020204" pitchFamily="34" charset="0"/>
                <a:sym typeface="Symbol" panose="05050102010706020507" pitchFamily="18" charset="2"/>
              </a:rPr>
              <a:t>M2(M1A) = MA</a:t>
            </a:r>
            <a:endParaRPr lang="es-ES_tradnl" altLang="es-ES" sz="2800" smtClean="0">
              <a:latin typeface="Arial" panose="020B0604020202020204" pitchFamily="34" charset="0"/>
              <a:sym typeface="Wingdings" panose="05000000000000000000" pitchFamily="2" charset="2"/>
            </a:endParaRPr>
          </a:p>
        </p:txBody>
      </p:sp>
      <p:sp>
        <p:nvSpPr>
          <p:cNvPr id="11272" name="Rectangle 4"/>
          <p:cNvSpPr>
            <a:spLocks noChangeArrowheads="1"/>
          </p:cNvSpPr>
          <p:nvPr/>
        </p:nvSpPr>
        <p:spPr bwMode="auto">
          <a:xfrm>
            <a:off x="233363" y="644525"/>
            <a:ext cx="847407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600">
                <a:latin typeface="Arial" panose="020B0604020202020204" pitchFamily="34" charset="0"/>
                <a:sym typeface="Wingdings" panose="05000000000000000000" pitchFamily="2" charset="2"/>
              </a:rPr>
              <a:t>Sobre una imagen se pueden aplicar </a:t>
            </a:r>
            <a:r>
              <a:rPr lang="es-ES_tradnl" altLang="es-ES" sz="2600" b="1">
                <a:latin typeface="Arial" panose="020B0604020202020204" pitchFamily="34" charset="0"/>
                <a:sym typeface="Wingdings" panose="05000000000000000000" pitchFamily="2" charset="2"/>
              </a:rPr>
              <a:t>sucesivas operaciones</a:t>
            </a:r>
            <a:r>
              <a:rPr lang="es-ES_tradnl" altLang="es-ES" sz="2600">
                <a:latin typeface="Arial" panose="020B0604020202020204" pitchFamily="34" charset="0"/>
                <a:sym typeface="Wingdings" panose="05000000000000000000" pitchFamily="2" charset="2"/>
              </a:rPr>
              <a:t> de convolución: ...</a:t>
            </a:r>
            <a:r>
              <a:rPr lang="es-ES_tradnl" altLang="es-ES" sz="2600">
                <a:latin typeface="Arial" panose="020B0604020202020204" pitchFamily="34" charset="0"/>
                <a:sym typeface="Symbol" panose="05050102010706020507" pitchFamily="18" charset="2"/>
              </a:rPr>
              <a:t>M3(M2(M1A))) </a:t>
            </a:r>
          </a:p>
        </p:txBody>
      </p:sp>
      <p:sp>
        <p:nvSpPr>
          <p:cNvPr id="11273" name="AutoShape 56"/>
          <p:cNvSpPr>
            <a:spLocks noChangeArrowheads="1"/>
          </p:cNvSpPr>
          <p:nvPr/>
        </p:nvSpPr>
        <p:spPr bwMode="auto">
          <a:xfrm>
            <a:off x="2927350" y="2587625"/>
            <a:ext cx="631825" cy="419100"/>
          </a:xfrm>
          <a:prstGeom prst="rightArrow">
            <a:avLst>
              <a:gd name="adj1" fmla="val 34852"/>
              <a:gd name="adj2" fmla="val 5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11274" name="Text Box 57"/>
          <p:cNvSpPr txBox="1">
            <a:spLocks noChangeArrowheads="1"/>
          </p:cNvSpPr>
          <p:nvPr/>
        </p:nvSpPr>
        <p:spPr bwMode="auto">
          <a:xfrm>
            <a:off x="3592513" y="4021138"/>
            <a:ext cx="2687637"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90000"/>
              </a:lnSpc>
              <a:spcBef>
                <a:spcPct val="0"/>
              </a:spcBef>
              <a:buFontTx/>
              <a:buNone/>
            </a:pPr>
            <a:r>
              <a:rPr lang="es-ES_tradnl" altLang="es-ES" sz="2200">
                <a:latin typeface="Arial" panose="020B0604020202020204" pitchFamily="34" charset="0"/>
              </a:rPr>
              <a:t>Máscara de media aplicada 4 veces</a:t>
            </a:r>
            <a:endParaRPr lang="es-ES" altLang="es-ES" sz="2200" b="1">
              <a:latin typeface="Arial" panose="020B0604020202020204" pitchFamily="34" charset="0"/>
            </a:endParaRPr>
          </a:p>
        </p:txBody>
      </p:sp>
      <p:sp>
        <p:nvSpPr>
          <p:cNvPr id="11275" name="Text Box 58"/>
          <p:cNvSpPr txBox="1">
            <a:spLocks noChangeArrowheads="1"/>
          </p:cNvSpPr>
          <p:nvPr/>
        </p:nvSpPr>
        <p:spPr bwMode="auto">
          <a:xfrm>
            <a:off x="6291263" y="4021138"/>
            <a:ext cx="2687637"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90000"/>
              </a:lnSpc>
              <a:spcBef>
                <a:spcPct val="0"/>
              </a:spcBef>
              <a:buFontTx/>
              <a:buNone/>
            </a:pPr>
            <a:r>
              <a:rPr lang="es-ES_tradnl" altLang="es-ES" sz="2200">
                <a:latin typeface="Arial" panose="020B0604020202020204" pitchFamily="34" charset="0"/>
              </a:rPr>
              <a:t>Máscara de media + máscara de resta</a:t>
            </a:r>
            <a:endParaRPr lang="es-ES" altLang="es-ES" sz="2200" b="1">
              <a:latin typeface="Arial" panose="020B0604020202020204" pitchFamily="34" charset="0"/>
            </a:endParaRPr>
          </a:p>
        </p:txBody>
      </p:sp>
      <p:sp>
        <p:nvSpPr>
          <p:cNvPr id="11276" name="Rectangle 59"/>
          <p:cNvSpPr>
            <a:spLocks noChangeArrowheads="1"/>
          </p:cNvSpPr>
          <p:nvPr/>
        </p:nvSpPr>
        <p:spPr bwMode="auto">
          <a:xfrm>
            <a:off x="282575" y="1576388"/>
            <a:ext cx="404813"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A</a:t>
            </a:r>
            <a:endParaRPr lang="es-ES" altLang="es-ES" sz="2400" b="1">
              <a:latin typeface="Arial" panose="020B0604020202020204" pitchFamily="34" charset="0"/>
              <a:sym typeface="Wingdings" panose="05000000000000000000" pitchFamily="2" charset="2"/>
            </a:endParaRPr>
          </a:p>
        </p:txBody>
      </p:sp>
      <p:sp>
        <p:nvSpPr>
          <p:cNvPr id="11277" name="Rectangle 60"/>
          <p:cNvSpPr>
            <a:spLocks noChangeArrowheads="1"/>
          </p:cNvSpPr>
          <p:nvPr/>
        </p:nvSpPr>
        <p:spPr bwMode="auto">
          <a:xfrm>
            <a:off x="3608388" y="1576388"/>
            <a:ext cx="404812"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R</a:t>
            </a:r>
            <a:endParaRPr lang="es-ES" altLang="es-ES" sz="2400" b="1">
              <a:latin typeface="Arial" panose="020B0604020202020204" pitchFamily="34" charset="0"/>
              <a:sym typeface="Wingdings" panose="05000000000000000000" pitchFamily="2" charset="2"/>
            </a:endParaRPr>
          </a:p>
        </p:txBody>
      </p:sp>
      <p:sp>
        <p:nvSpPr>
          <p:cNvPr id="11278" name="Rectangle 61"/>
          <p:cNvSpPr>
            <a:spLocks noChangeArrowheads="1"/>
          </p:cNvSpPr>
          <p:nvPr/>
        </p:nvSpPr>
        <p:spPr bwMode="auto">
          <a:xfrm>
            <a:off x="6315075" y="1576388"/>
            <a:ext cx="404813"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R</a:t>
            </a:r>
            <a:endParaRPr lang="es-ES" altLang="es-ES" sz="2400" b="1">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420166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xfrm>
            <a:off x="1239665" y="682291"/>
            <a:ext cx="6932735" cy="1431499"/>
          </a:xfrm>
          <a:prstGeom prst="rect">
            <a:avLst/>
          </a:prstGeom>
        </p:spPr>
        <p:txBody>
          <a:bodyPr/>
          <a:lstStyle/>
          <a:p>
            <a:r>
              <a:rPr dirty="0" err="1"/>
              <a:t>Introducción</a:t>
            </a:r>
            <a:endParaRPr dirty="0"/>
          </a:p>
        </p:txBody>
      </p:sp>
      <p:pic>
        <p:nvPicPr>
          <p:cNvPr id="149" name="image5.png"/>
          <p:cNvPicPr>
            <a:picLocks noChangeAspect="1"/>
          </p:cNvPicPr>
          <p:nvPr/>
        </p:nvPicPr>
        <p:blipFill>
          <a:blip r:embed="rId2">
            <a:extLst/>
          </a:blip>
          <a:stretch>
            <a:fillRect/>
          </a:stretch>
        </p:blipFill>
        <p:spPr>
          <a:xfrm>
            <a:off x="866104" y="1978331"/>
            <a:ext cx="7245010" cy="3811519"/>
          </a:xfrm>
          <a:prstGeom prst="rect">
            <a:avLst/>
          </a:prstGeom>
          <a:ln w="12700">
            <a:miter lim="400000"/>
          </a:ln>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12</a:t>
            </a:fld>
            <a:endParaRPr lang="es-PE"/>
          </a:p>
        </p:txBody>
      </p:sp>
    </p:spTree>
    <p:extLst>
      <p:ext uri="{BB962C8B-B14F-4D97-AF65-F5344CB8AC3E}">
        <p14:creationId xmlns:p14="http://schemas.microsoft.com/office/powerpoint/2010/main" val="2998009995"/>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316" name="Rectangle 268"/>
          <p:cNvSpPr>
            <a:spLocks noChangeArrowheads="1"/>
          </p:cNvSpPr>
          <p:nvPr/>
        </p:nvSpPr>
        <p:spPr bwMode="auto">
          <a:xfrm>
            <a:off x="6283325" y="4625975"/>
            <a:ext cx="1933575" cy="1241425"/>
          </a:xfrm>
          <a:prstGeom prst="rect">
            <a:avLst/>
          </a:prstGeom>
          <a:solidFill>
            <a:srgbClr val="C4FF89"/>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58318" name="Rectangle 270"/>
          <p:cNvSpPr>
            <a:spLocks noChangeArrowheads="1"/>
          </p:cNvSpPr>
          <p:nvPr/>
        </p:nvSpPr>
        <p:spPr bwMode="auto">
          <a:xfrm>
            <a:off x="6765925" y="5045075"/>
            <a:ext cx="484188" cy="404813"/>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12293"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3.1. Filtros y convoluciones.</a:t>
            </a:r>
          </a:p>
        </p:txBody>
      </p:sp>
      <p:sp>
        <p:nvSpPr>
          <p:cNvPr id="12294" name="Rectangle 4"/>
          <p:cNvSpPr>
            <a:spLocks noChangeArrowheads="1"/>
          </p:cNvSpPr>
          <p:nvPr/>
        </p:nvSpPr>
        <p:spPr bwMode="auto">
          <a:xfrm>
            <a:off x="233363" y="579438"/>
            <a:ext cx="8474075"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400">
                <a:latin typeface="Arial" panose="020B0604020202020204" pitchFamily="34" charset="0"/>
                <a:sym typeface="Wingdings" panose="05000000000000000000" pitchFamily="2" charset="2"/>
              </a:rPr>
              <a:t>¿Cómo calcular el resultado de la combinación?</a:t>
            </a:r>
          </a:p>
          <a:p>
            <a:r>
              <a:rPr lang="es-ES_tradnl" altLang="es-ES" sz="2400" b="1">
                <a:latin typeface="Arial" panose="020B0604020202020204" pitchFamily="34" charset="0"/>
                <a:sym typeface="Wingdings" panose="05000000000000000000" pitchFamily="2" charset="2"/>
              </a:rPr>
              <a:t>Respuesta:</a:t>
            </a:r>
            <a:r>
              <a:rPr lang="es-ES_tradnl" altLang="es-ES" sz="2400">
                <a:latin typeface="Arial" panose="020B0604020202020204" pitchFamily="34" charset="0"/>
                <a:sym typeface="Wingdings" panose="05000000000000000000" pitchFamily="2" charset="2"/>
              </a:rPr>
              <a:t> comprobar el efecto sobre una imagen sólo con el píxel central a UNO (“señal impulso”).</a:t>
            </a:r>
          </a:p>
        </p:txBody>
      </p:sp>
      <p:graphicFrame>
        <p:nvGraphicFramePr>
          <p:cNvPr id="258177" name="Group 129"/>
          <p:cNvGraphicFramePr>
            <a:graphicFrameLocks noGrp="1"/>
          </p:cNvGraphicFramePr>
          <p:nvPr/>
        </p:nvGraphicFramePr>
        <p:xfrm>
          <a:off x="4725988" y="1898650"/>
          <a:ext cx="2149475" cy="2057400"/>
        </p:xfrm>
        <a:graphic>
          <a:graphicData uri="http://schemas.openxmlformats.org/drawingml/2006/table">
            <a:tbl>
              <a:tblPr/>
              <a:tblGrid>
                <a:gridCol w="428625"/>
                <a:gridCol w="428625"/>
                <a:gridCol w="433387"/>
                <a:gridCol w="428625"/>
                <a:gridCol w="430213"/>
              </a:tblGrid>
              <a:tr h="3825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825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810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825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825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12333" name="Text Box 63"/>
          <p:cNvSpPr txBox="1">
            <a:spLocks noChangeArrowheads="1"/>
          </p:cNvSpPr>
          <p:nvPr/>
        </p:nvSpPr>
        <p:spPr bwMode="auto">
          <a:xfrm>
            <a:off x="4189413" y="2646363"/>
            <a:ext cx="59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400">
                <a:latin typeface="Arial" panose="020B0604020202020204" pitchFamily="34" charset="0"/>
                <a:sym typeface="Symbol" panose="05050102010706020507" pitchFamily="18" charset="2"/>
              </a:rPr>
              <a:t></a:t>
            </a:r>
            <a:endParaRPr lang="es-ES" altLang="es-ES" sz="2200">
              <a:latin typeface="Arial" panose="020B0604020202020204" pitchFamily="34" charset="0"/>
            </a:endParaRPr>
          </a:p>
        </p:txBody>
      </p:sp>
      <p:sp>
        <p:nvSpPr>
          <p:cNvPr id="12334" name="Text Box 85"/>
          <p:cNvSpPr txBox="1">
            <a:spLocks noChangeArrowheads="1"/>
          </p:cNvSpPr>
          <p:nvPr/>
        </p:nvSpPr>
        <p:spPr bwMode="auto">
          <a:xfrm>
            <a:off x="1670050" y="2608263"/>
            <a:ext cx="10525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600">
                <a:latin typeface="Arial" panose="020B0604020202020204" pitchFamily="34" charset="0"/>
                <a:sym typeface="Symbol" panose="05050102010706020507" pitchFamily="18" charset="2"/>
              </a:rPr>
              <a:t></a:t>
            </a:r>
            <a:r>
              <a:rPr lang="es-ES_tradnl" altLang="es-ES" sz="2200">
                <a:latin typeface="Arial" panose="020B0604020202020204" pitchFamily="34" charset="0"/>
                <a:sym typeface="Symbol" panose="05050102010706020507" pitchFamily="18" charset="2"/>
              </a:rPr>
              <a:t> </a:t>
            </a:r>
            <a:r>
              <a:rPr lang="es-ES_tradnl" altLang="es-ES" sz="2200">
                <a:latin typeface="Arial" panose="020B0604020202020204" pitchFamily="34" charset="0"/>
              </a:rPr>
              <a:t>1/9·</a:t>
            </a:r>
            <a:endParaRPr lang="es-ES" altLang="es-ES" sz="2200">
              <a:latin typeface="Arial" panose="020B0604020202020204" pitchFamily="34" charset="0"/>
            </a:endParaRPr>
          </a:p>
        </p:txBody>
      </p:sp>
      <p:sp>
        <p:nvSpPr>
          <p:cNvPr id="12335" name="Text Box 140"/>
          <p:cNvSpPr txBox="1">
            <a:spLocks noChangeArrowheads="1"/>
          </p:cNvSpPr>
          <p:nvPr/>
        </p:nvSpPr>
        <p:spPr bwMode="auto">
          <a:xfrm>
            <a:off x="6692900" y="2714625"/>
            <a:ext cx="7143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a:t>
            </a:r>
            <a:endParaRPr lang="es-ES" altLang="es-ES" sz="2200" b="1">
              <a:latin typeface="Arial" panose="020B0604020202020204" pitchFamily="34" charset="0"/>
            </a:endParaRPr>
          </a:p>
        </p:txBody>
      </p:sp>
      <p:graphicFrame>
        <p:nvGraphicFramePr>
          <p:cNvPr id="258191" name="Group 143"/>
          <p:cNvGraphicFramePr>
            <a:graphicFrameLocks noGrp="1"/>
          </p:cNvGraphicFramePr>
          <p:nvPr/>
        </p:nvGraphicFramePr>
        <p:xfrm>
          <a:off x="2836863" y="4217988"/>
          <a:ext cx="2084387" cy="2057400"/>
        </p:xfrm>
        <a:graphic>
          <a:graphicData uri="http://schemas.openxmlformats.org/drawingml/2006/table">
            <a:tbl>
              <a:tblPr/>
              <a:tblGrid>
                <a:gridCol w="415925"/>
                <a:gridCol w="415925"/>
                <a:gridCol w="419100"/>
                <a:gridCol w="415925"/>
                <a:gridCol w="417512"/>
              </a:tblGrid>
              <a:tr h="3825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825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810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825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825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258229" name="Text Box 181"/>
          <p:cNvSpPr txBox="1">
            <a:spLocks noChangeArrowheads="1"/>
          </p:cNvSpPr>
          <p:nvPr/>
        </p:nvSpPr>
        <p:spPr bwMode="auto">
          <a:xfrm>
            <a:off x="1855788" y="4992688"/>
            <a:ext cx="98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400">
                <a:latin typeface="Arial" panose="020B0604020202020204" pitchFamily="34" charset="0"/>
                <a:sym typeface="Symbol" panose="05050102010706020507" pitchFamily="18" charset="2"/>
              </a:rPr>
              <a:t> </a:t>
            </a:r>
            <a:r>
              <a:rPr lang="es-ES_tradnl" altLang="es-ES" sz="2200">
                <a:latin typeface="Arial" panose="020B0604020202020204" pitchFamily="34" charset="0"/>
                <a:sym typeface="Symbol" panose="05050102010706020507" pitchFamily="18" charset="2"/>
              </a:rPr>
              <a:t>1/9·</a:t>
            </a:r>
            <a:endParaRPr lang="es-ES" altLang="es-ES" sz="2200">
              <a:latin typeface="Arial" panose="020B0604020202020204" pitchFamily="34" charset="0"/>
            </a:endParaRPr>
          </a:p>
        </p:txBody>
      </p:sp>
      <p:sp>
        <p:nvSpPr>
          <p:cNvPr id="258241" name="Text Box 193"/>
          <p:cNvSpPr txBox="1">
            <a:spLocks noChangeArrowheads="1"/>
          </p:cNvSpPr>
          <p:nvPr/>
        </p:nvSpPr>
        <p:spPr bwMode="auto">
          <a:xfrm>
            <a:off x="4872038" y="5006975"/>
            <a:ext cx="10017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 1/9·</a:t>
            </a:r>
            <a:endParaRPr lang="es-ES" altLang="es-ES" sz="2200" b="1">
              <a:latin typeface="Arial" panose="020B0604020202020204" pitchFamily="34" charset="0"/>
            </a:endParaRPr>
          </a:p>
        </p:txBody>
      </p:sp>
      <p:graphicFrame>
        <p:nvGraphicFramePr>
          <p:cNvPr id="258330" name="Group 282"/>
          <p:cNvGraphicFramePr>
            <a:graphicFrameLocks noGrp="1"/>
          </p:cNvGraphicFramePr>
          <p:nvPr/>
        </p:nvGraphicFramePr>
        <p:xfrm>
          <a:off x="5808663" y="4211638"/>
          <a:ext cx="2409825" cy="2065336"/>
        </p:xfrm>
        <a:graphic>
          <a:graphicData uri="http://schemas.openxmlformats.org/drawingml/2006/table">
            <a:tbl>
              <a:tblPr/>
              <a:tblGrid>
                <a:gridCol w="481012"/>
                <a:gridCol w="481013"/>
                <a:gridCol w="484187"/>
                <a:gridCol w="481013"/>
                <a:gridCol w="482600"/>
              </a:tblGrid>
              <a:tr h="41916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54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54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54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154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1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258324" name="Group 276"/>
          <p:cNvGraphicFramePr>
            <a:graphicFrameLocks noGrp="1"/>
          </p:cNvGraphicFramePr>
          <p:nvPr/>
        </p:nvGraphicFramePr>
        <p:xfrm>
          <a:off x="2679700" y="2133600"/>
          <a:ext cx="1574800" cy="1528763"/>
        </p:xfrm>
        <a:graphic>
          <a:graphicData uri="http://schemas.openxmlformats.org/drawingml/2006/table">
            <a:tbl>
              <a:tblPr/>
              <a:tblGrid>
                <a:gridCol w="523875"/>
                <a:gridCol w="525463"/>
                <a:gridCol w="525462"/>
              </a:tblGrid>
              <a:tr h="4937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58322" name="Group 274"/>
          <p:cNvGraphicFramePr>
            <a:graphicFrameLocks noGrp="1"/>
          </p:cNvGraphicFramePr>
          <p:nvPr/>
        </p:nvGraphicFramePr>
        <p:xfrm>
          <a:off x="530225" y="2613025"/>
          <a:ext cx="1154113" cy="517525"/>
        </p:xfrm>
        <a:graphic>
          <a:graphicData uri="http://schemas.openxmlformats.org/drawingml/2006/table">
            <a:tbl>
              <a:tblPr/>
              <a:tblGrid>
                <a:gridCol w="576263"/>
                <a:gridCol w="577850"/>
              </a:tblGrid>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graphicFrame>
        <p:nvGraphicFramePr>
          <p:cNvPr id="258323" name="Group 275"/>
          <p:cNvGraphicFramePr>
            <a:graphicFrameLocks noGrp="1"/>
          </p:cNvGraphicFramePr>
          <p:nvPr/>
        </p:nvGraphicFramePr>
        <p:xfrm>
          <a:off x="679450" y="4983163"/>
          <a:ext cx="1154113" cy="517525"/>
        </p:xfrm>
        <a:graphic>
          <a:graphicData uri="http://schemas.openxmlformats.org/drawingml/2006/table">
            <a:tbl>
              <a:tblPr/>
              <a:tblGrid>
                <a:gridCol w="576263"/>
                <a:gridCol w="577850"/>
              </a:tblGrid>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sp>
        <p:nvSpPr>
          <p:cNvPr id="258319" name="Text Box 271"/>
          <p:cNvSpPr txBox="1">
            <a:spLocks noChangeArrowheads="1"/>
          </p:cNvSpPr>
          <p:nvPr/>
        </p:nvSpPr>
        <p:spPr bwMode="auto">
          <a:xfrm>
            <a:off x="7154863" y="3022600"/>
            <a:ext cx="1743075" cy="762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Máscara equivalente</a:t>
            </a:r>
            <a:endParaRPr lang="es-ES" altLang="es-ES" sz="2200">
              <a:latin typeface="Arial" panose="020B0604020202020204" pitchFamily="34" charset="0"/>
            </a:endParaRPr>
          </a:p>
        </p:txBody>
      </p:sp>
      <p:sp>
        <p:nvSpPr>
          <p:cNvPr id="258320" name="Freeform 272"/>
          <p:cNvSpPr>
            <a:spLocks/>
          </p:cNvSpPr>
          <p:nvPr/>
        </p:nvSpPr>
        <p:spPr bwMode="auto">
          <a:xfrm flipV="1">
            <a:off x="7189788" y="3744913"/>
            <a:ext cx="173037" cy="860425"/>
          </a:xfrm>
          <a:custGeom>
            <a:avLst/>
            <a:gdLst>
              <a:gd name="T0" fmla="*/ 0 w 1885"/>
              <a:gd name="T1" fmla="*/ 0 h 164"/>
              <a:gd name="T2" fmla="*/ 2147483647 w 1885"/>
              <a:gd name="T3" fmla="*/ 2147483647 h 164"/>
              <a:gd name="T4" fmla="*/ 0 60000 65536"/>
              <a:gd name="T5" fmla="*/ 0 60000 65536"/>
            </a:gdLst>
            <a:ahLst/>
            <a:cxnLst>
              <a:cxn ang="T4">
                <a:pos x="T0" y="T1"/>
              </a:cxn>
              <a:cxn ang="T5">
                <a:pos x="T2" y="T3"/>
              </a:cxn>
            </a:cxnLst>
            <a:rect l="0" t="0" r="r" b="b"/>
            <a:pathLst>
              <a:path w="1885" h="164">
                <a:moveTo>
                  <a:pt x="0" y="0"/>
                </a:moveTo>
                <a:cubicBezTo>
                  <a:pt x="314" y="27"/>
                  <a:pt x="1492" y="130"/>
                  <a:pt x="1885" y="164"/>
                </a:cubicBezTo>
              </a:path>
            </a:pathLst>
          </a:custGeom>
          <a:noFill/>
          <a:ln w="57150">
            <a:solidFill>
              <a:schemeClr val="tx1"/>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91708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81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82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3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83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824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83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83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83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8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316" grpId="0" animBg="1"/>
      <p:bldP spid="258318" grpId="0" animBg="1"/>
      <p:bldP spid="258229" grpId="0"/>
      <p:bldP spid="258241" grpId="0"/>
      <p:bldP spid="258319" grpId="0" animBg="1"/>
      <p:bldP spid="25832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3.1. Filtros y convoluciones.</a:t>
            </a:r>
          </a:p>
        </p:txBody>
      </p:sp>
      <p:sp>
        <p:nvSpPr>
          <p:cNvPr id="13316" name="Rectangle 3"/>
          <p:cNvSpPr>
            <a:spLocks noGrp="1" noChangeArrowheads="1"/>
          </p:cNvSpPr>
          <p:nvPr>
            <p:ph type="body" sz="half" idx="1"/>
          </p:nvPr>
        </p:nvSpPr>
        <p:spPr>
          <a:xfrm>
            <a:off x="290513" y="4006850"/>
            <a:ext cx="8356600" cy="2293938"/>
          </a:xfrm>
        </p:spPr>
        <p:txBody>
          <a:bodyPr/>
          <a:lstStyle/>
          <a:p>
            <a:r>
              <a:rPr lang="es-ES_tradnl" altLang="es-ES" sz="2600" b="1" smtClean="0">
                <a:latin typeface="Arial" panose="020B0604020202020204" pitchFamily="34" charset="0"/>
                <a:sym typeface="Wingdings" panose="05000000000000000000" pitchFamily="2" charset="2"/>
              </a:rPr>
              <a:t>Resultado:</a:t>
            </a:r>
            <a:r>
              <a:rPr lang="es-ES_tradnl" altLang="es-ES" sz="2600" smtClean="0">
                <a:latin typeface="Arial" panose="020B0604020202020204" pitchFamily="34" charset="0"/>
                <a:sym typeface="Wingdings" panose="05000000000000000000" pitchFamily="2" charset="2"/>
              </a:rPr>
              <a:t> el filtro de la media es separable.</a:t>
            </a:r>
            <a:endParaRPr lang="es-ES_tradnl" altLang="es-ES" sz="2800" smtClean="0">
              <a:latin typeface="Arial" panose="020B0604020202020204" pitchFamily="34" charset="0"/>
              <a:sym typeface="Wingdings" panose="05000000000000000000" pitchFamily="2" charset="2"/>
            </a:endParaRPr>
          </a:p>
          <a:p>
            <a:pPr lvl="1"/>
            <a:r>
              <a:rPr lang="es-ES_tradnl" altLang="es-ES" sz="2400" smtClean="0">
                <a:latin typeface="Arial" panose="020B0604020202020204" pitchFamily="34" charset="0"/>
                <a:sym typeface="Wingdings" panose="05000000000000000000" pitchFamily="2" charset="2"/>
              </a:rPr>
              <a:t>En lugar de aplicar una máscara de 3x3 se pueden aplicar dos máscaras de 1x3 y 3x1 (</a:t>
            </a:r>
            <a:r>
              <a:rPr lang="es-ES_tradnl" altLang="es-ES" sz="2400" b="1" smtClean="0">
                <a:latin typeface="Arial" panose="020B0604020202020204" pitchFamily="34" charset="0"/>
                <a:sym typeface="Wingdings" panose="05000000000000000000" pitchFamily="2" charset="2"/>
              </a:rPr>
              <a:t>máscaras</a:t>
            </a:r>
            <a:r>
              <a:rPr lang="es-ES_tradnl" altLang="es-ES" sz="2400" smtClean="0">
                <a:latin typeface="Arial" panose="020B0604020202020204" pitchFamily="34" charset="0"/>
                <a:sym typeface="Wingdings" panose="05000000000000000000" pitchFamily="2" charset="2"/>
              </a:rPr>
              <a:t> </a:t>
            </a:r>
            <a:r>
              <a:rPr lang="es-ES_tradnl" altLang="es-ES" sz="2400" b="1" smtClean="0">
                <a:latin typeface="Arial" panose="020B0604020202020204" pitchFamily="34" charset="0"/>
                <a:sym typeface="Wingdings" panose="05000000000000000000" pitchFamily="2" charset="2"/>
              </a:rPr>
              <a:t>unidimensionales</a:t>
            </a:r>
            <a:r>
              <a:rPr lang="es-ES_tradnl" altLang="es-ES" sz="2400" smtClean="0">
                <a:latin typeface="Arial" panose="020B0604020202020204" pitchFamily="34" charset="0"/>
                <a:sym typeface="Wingdings" panose="05000000000000000000" pitchFamily="2" charset="2"/>
              </a:rPr>
              <a:t>).</a:t>
            </a:r>
          </a:p>
          <a:p>
            <a:pPr lvl="1"/>
            <a:r>
              <a:rPr lang="es-ES_tradnl" altLang="es-ES" sz="2400" smtClean="0">
                <a:latin typeface="Arial" panose="020B0604020202020204" pitchFamily="34" charset="0"/>
                <a:sym typeface="Wingdings" panose="05000000000000000000" pitchFamily="2" charset="2"/>
              </a:rPr>
              <a:t>Puede ser útil para hacer los cálculos más </a:t>
            </a:r>
            <a:r>
              <a:rPr lang="es-ES_tradnl" altLang="es-ES" sz="2400" b="1" smtClean="0">
                <a:latin typeface="Arial" panose="020B0604020202020204" pitchFamily="34" charset="0"/>
                <a:sym typeface="Wingdings" panose="05000000000000000000" pitchFamily="2" charset="2"/>
              </a:rPr>
              <a:t>eficientes</a:t>
            </a:r>
            <a:r>
              <a:rPr lang="es-ES_tradnl" altLang="es-ES" sz="2400" smtClean="0">
                <a:latin typeface="Arial" panose="020B0604020202020204" pitchFamily="34" charset="0"/>
                <a:sym typeface="Wingdings" panose="05000000000000000000" pitchFamily="2" charset="2"/>
              </a:rPr>
              <a:t>.</a:t>
            </a:r>
          </a:p>
        </p:txBody>
      </p:sp>
      <p:sp>
        <p:nvSpPr>
          <p:cNvPr id="13317" name="Rectangle 4"/>
          <p:cNvSpPr>
            <a:spLocks noChangeArrowheads="1"/>
          </p:cNvSpPr>
          <p:nvPr/>
        </p:nvSpPr>
        <p:spPr bwMode="auto">
          <a:xfrm>
            <a:off x="166688" y="646113"/>
            <a:ext cx="8786812"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10000"/>
              </a:spcBef>
            </a:pPr>
            <a:r>
              <a:rPr lang="es-ES_tradnl" altLang="es-ES" sz="2400">
                <a:latin typeface="Arial" panose="020B0604020202020204" pitchFamily="34" charset="0"/>
                <a:sym typeface="Wingdings" panose="05000000000000000000" pitchFamily="2" charset="2"/>
              </a:rPr>
              <a:t>Análogamente, algunas convoluciones se pueden obtener combinando otras más simples:</a:t>
            </a:r>
            <a:r>
              <a:rPr lang="es-ES_tradnl" altLang="es-ES" sz="2600">
                <a:latin typeface="Arial" panose="020B0604020202020204" pitchFamily="34" charset="0"/>
                <a:sym typeface="Wingdings" panose="05000000000000000000" pitchFamily="2" charset="2"/>
              </a:rPr>
              <a:t> </a:t>
            </a:r>
            <a:r>
              <a:rPr lang="es-ES_tradnl" altLang="es-ES" sz="2600" b="1">
                <a:latin typeface="Arial" panose="020B0604020202020204" pitchFamily="34" charset="0"/>
                <a:sym typeface="Wingdings" panose="05000000000000000000" pitchFamily="2" charset="2"/>
              </a:rPr>
              <a:t>núcleos separables</a:t>
            </a:r>
            <a:r>
              <a:rPr lang="es-ES_tradnl" altLang="es-ES" sz="2600">
                <a:latin typeface="Arial" panose="020B0604020202020204" pitchFamily="34" charset="0"/>
                <a:sym typeface="Wingdings" panose="05000000000000000000" pitchFamily="2" charset="2"/>
              </a:rPr>
              <a:t>.</a:t>
            </a:r>
            <a:endParaRPr lang="es-ES_tradnl" altLang="es-ES" sz="2600" b="1">
              <a:latin typeface="Arial" panose="020B0604020202020204" pitchFamily="34" charset="0"/>
              <a:sym typeface="Wingdings" panose="05000000000000000000" pitchFamily="2" charset="2"/>
            </a:endParaRPr>
          </a:p>
          <a:p>
            <a:r>
              <a:rPr lang="es-ES_tradnl" altLang="es-ES" sz="2600" b="1">
                <a:latin typeface="Arial" panose="020B0604020202020204" pitchFamily="34" charset="0"/>
                <a:sym typeface="Wingdings" panose="05000000000000000000" pitchFamily="2" charset="2"/>
              </a:rPr>
              <a:t>Ejemplo.</a:t>
            </a:r>
          </a:p>
        </p:txBody>
      </p:sp>
      <p:graphicFrame>
        <p:nvGraphicFramePr>
          <p:cNvPr id="257150" name="Group 126"/>
          <p:cNvGraphicFramePr>
            <a:graphicFrameLocks noGrp="1"/>
          </p:cNvGraphicFramePr>
          <p:nvPr/>
        </p:nvGraphicFramePr>
        <p:xfrm>
          <a:off x="6181725" y="2292350"/>
          <a:ext cx="1954213" cy="1536700"/>
        </p:xfrm>
        <a:graphic>
          <a:graphicData uri="http://schemas.openxmlformats.org/drawingml/2006/table">
            <a:tbl>
              <a:tblPr/>
              <a:tblGrid>
                <a:gridCol w="649288"/>
                <a:gridCol w="652462"/>
                <a:gridCol w="652463"/>
              </a:tblGrid>
              <a:tr h="5016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13336" name="Text Box 24"/>
          <p:cNvSpPr txBox="1">
            <a:spLocks noChangeArrowheads="1"/>
          </p:cNvSpPr>
          <p:nvPr/>
        </p:nvSpPr>
        <p:spPr bwMode="auto">
          <a:xfrm>
            <a:off x="4651375" y="2828925"/>
            <a:ext cx="161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400">
                <a:latin typeface="Arial" panose="020B0604020202020204" pitchFamily="34" charset="0"/>
                <a:sym typeface="Symbol" panose="05050102010706020507" pitchFamily="18" charset="2"/>
              </a:rPr>
              <a:t></a:t>
            </a:r>
            <a:r>
              <a:rPr lang="es-ES_tradnl" altLang="es-ES" sz="2200">
                <a:latin typeface="Arial" panose="020B0604020202020204" pitchFamily="34" charset="0"/>
              </a:rPr>
              <a:t>A =  1/9·</a:t>
            </a:r>
            <a:endParaRPr lang="es-ES" altLang="es-ES" sz="2200">
              <a:latin typeface="Arial" panose="020B0604020202020204" pitchFamily="34" charset="0"/>
            </a:endParaRPr>
          </a:p>
        </p:txBody>
      </p:sp>
      <p:graphicFrame>
        <p:nvGraphicFramePr>
          <p:cNvPr id="257148" name="Group 124"/>
          <p:cNvGraphicFramePr>
            <a:graphicFrameLocks noGrp="1"/>
          </p:cNvGraphicFramePr>
          <p:nvPr/>
        </p:nvGraphicFramePr>
        <p:xfrm>
          <a:off x="1009650" y="2301875"/>
          <a:ext cx="630238" cy="1536700"/>
        </p:xfrm>
        <a:graphic>
          <a:graphicData uri="http://schemas.openxmlformats.org/drawingml/2006/table">
            <a:tbl>
              <a:tblPr/>
              <a:tblGrid>
                <a:gridCol w="630238"/>
              </a:tblGrid>
              <a:tr h="5016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13347" name="Text Box 63"/>
          <p:cNvSpPr txBox="1">
            <a:spLocks noChangeArrowheads="1"/>
          </p:cNvSpPr>
          <p:nvPr/>
        </p:nvSpPr>
        <p:spPr bwMode="auto">
          <a:xfrm>
            <a:off x="368300" y="2830513"/>
            <a:ext cx="7143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1/3·</a:t>
            </a:r>
            <a:endParaRPr lang="es-ES" altLang="es-ES" sz="2200" b="1">
              <a:latin typeface="Arial" panose="020B0604020202020204" pitchFamily="34" charset="0"/>
            </a:endParaRPr>
          </a:p>
        </p:txBody>
      </p:sp>
      <p:graphicFrame>
        <p:nvGraphicFramePr>
          <p:cNvPr id="257149" name="Group 125"/>
          <p:cNvGraphicFramePr>
            <a:graphicFrameLocks noGrp="1"/>
          </p:cNvGraphicFramePr>
          <p:nvPr/>
        </p:nvGraphicFramePr>
        <p:xfrm>
          <a:off x="2652713" y="2797175"/>
          <a:ext cx="2060575" cy="517525"/>
        </p:xfrm>
        <a:graphic>
          <a:graphicData uri="http://schemas.openxmlformats.org/drawingml/2006/table">
            <a:tbl>
              <a:tblPr/>
              <a:tblGrid>
                <a:gridCol w="684212"/>
                <a:gridCol w="688975"/>
                <a:gridCol w="687388"/>
              </a:tblGrid>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13358" name="Text Box 91"/>
          <p:cNvSpPr txBox="1">
            <a:spLocks noChangeArrowheads="1"/>
          </p:cNvSpPr>
          <p:nvPr/>
        </p:nvSpPr>
        <p:spPr bwMode="auto">
          <a:xfrm>
            <a:off x="1622425" y="2805113"/>
            <a:ext cx="1052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400">
                <a:latin typeface="Arial" panose="020B0604020202020204" pitchFamily="34" charset="0"/>
                <a:sym typeface="Symbol" panose="05050102010706020507" pitchFamily="18" charset="2"/>
              </a:rPr>
              <a:t></a:t>
            </a:r>
            <a:r>
              <a:rPr lang="es-ES_tradnl" altLang="es-ES" sz="2200">
                <a:latin typeface="Arial" panose="020B0604020202020204" pitchFamily="34" charset="0"/>
                <a:sym typeface="Symbol" panose="05050102010706020507" pitchFamily="18" charset="2"/>
              </a:rPr>
              <a:t> </a:t>
            </a:r>
            <a:r>
              <a:rPr lang="es-ES_tradnl" altLang="es-ES" sz="2200">
                <a:latin typeface="Arial" panose="020B0604020202020204" pitchFamily="34" charset="0"/>
              </a:rPr>
              <a:t>1/3·</a:t>
            </a:r>
            <a:endParaRPr lang="es-ES" altLang="es-ES" sz="2200">
              <a:latin typeface="Arial" panose="020B0604020202020204" pitchFamily="34" charset="0"/>
            </a:endParaRPr>
          </a:p>
        </p:txBody>
      </p:sp>
      <p:sp>
        <p:nvSpPr>
          <p:cNvPr id="13359" name="Text Box 95"/>
          <p:cNvSpPr txBox="1">
            <a:spLocks noChangeArrowheads="1"/>
          </p:cNvSpPr>
          <p:nvPr/>
        </p:nvSpPr>
        <p:spPr bwMode="auto">
          <a:xfrm>
            <a:off x="8128000" y="2836863"/>
            <a:ext cx="754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400">
                <a:latin typeface="Arial" panose="020B0604020202020204" pitchFamily="34" charset="0"/>
                <a:sym typeface="Symbol" panose="05050102010706020507" pitchFamily="18" charset="2"/>
              </a:rPr>
              <a:t></a:t>
            </a:r>
            <a:r>
              <a:rPr lang="es-ES_tradnl" altLang="es-ES" sz="2200">
                <a:latin typeface="Arial" panose="020B0604020202020204" pitchFamily="34" charset="0"/>
              </a:rPr>
              <a:t>A</a:t>
            </a:r>
            <a:endParaRPr lang="es-ES" altLang="es-ES" sz="2200">
              <a:latin typeface="Arial" panose="020B0604020202020204" pitchFamily="34" charset="0"/>
            </a:endParaRPr>
          </a:p>
        </p:txBody>
      </p:sp>
    </p:spTree>
    <p:extLst>
      <p:ext uri="{BB962C8B-B14F-4D97-AF65-F5344CB8AC3E}">
        <p14:creationId xmlns:p14="http://schemas.microsoft.com/office/powerpoint/2010/main" val="89176920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3.1. Filtros y convoluciones.</a:t>
            </a:r>
          </a:p>
        </p:txBody>
      </p:sp>
      <p:sp>
        <p:nvSpPr>
          <p:cNvPr id="254979" name="Rectangle 3"/>
          <p:cNvSpPr>
            <a:spLocks noGrp="1" noChangeArrowheads="1"/>
          </p:cNvSpPr>
          <p:nvPr>
            <p:ph type="body" sz="half" idx="1"/>
          </p:nvPr>
        </p:nvSpPr>
        <p:spPr>
          <a:xfrm>
            <a:off x="252413" y="723900"/>
            <a:ext cx="5691187" cy="5951538"/>
          </a:xfrm>
        </p:spPr>
        <p:txBody>
          <a:bodyPr/>
          <a:lstStyle/>
          <a:p>
            <a:pPr marL="352425" indent="-352425"/>
            <a:r>
              <a:rPr lang="es-ES_tradnl" altLang="es-ES" sz="2600" smtClean="0">
                <a:latin typeface="Arial" panose="020B0604020202020204" pitchFamily="34" charset="0"/>
                <a:sym typeface="Wingdings" panose="05000000000000000000" pitchFamily="2" charset="2"/>
              </a:rPr>
              <a:t>¿Qué hacer con los</a:t>
            </a:r>
            <a:br>
              <a:rPr lang="es-ES_tradnl" altLang="es-ES" sz="2600" smtClean="0">
                <a:latin typeface="Arial" panose="020B0604020202020204" pitchFamily="34" charset="0"/>
                <a:sym typeface="Wingdings" panose="05000000000000000000" pitchFamily="2" charset="2"/>
              </a:rPr>
            </a:br>
            <a:r>
              <a:rPr lang="es-ES_tradnl" altLang="es-ES" sz="2600" smtClean="0">
                <a:latin typeface="Arial" panose="020B0604020202020204" pitchFamily="34" charset="0"/>
                <a:sym typeface="Wingdings" panose="05000000000000000000" pitchFamily="2" charset="2"/>
              </a:rPr>
              <a:t>píxeles de los bordes?</a:t>
            </a:r>
          </a:p>
          <a:p>
            <a:pPr marL="352425" indent="-352425"/>
            <a:endParaRPr lang="es-ES_tradnl" altLang="es-ES" sz="1600" smtClean="0">
              <a:latin typeface="Arial" panose="020B0604020202020204" pitchFamily="34" charset="0"/>
              <a:sym typeface="Wingdings" panose="05000000000000000000" pitchFamily="2" charset="2"/>
            </a:endParaRPr>
          </a:p>
          <a:p>
            <a:pPr marL="352425" indent="-352425"/>
            <a:r>
              <a:rPr lang="es-ES_tradnl" altLang="es-ES" sz="2600" b="1" smtClean="0">
                <a:latin typeface="Arial" panose="020B0604020202020204" pitchFamily="34" charset="0"/>
                <a:sym typeface="Wingdings" panose="05000000000000000000" pitchFamily="2" charset="2"/>
              </a:rPr>
              <a:t>Posibilidades:</a:t>
            </a:r>
          </a:p>
          <a:p>
            <a:pPr marL="352425" indent="-352425">
              <a:buFontTx/>
              <a:buAutoNum type="arabicPeriod"/>
            </a:pPr>
            <a:r>
              <a:rPr lang="es-ES_tradnl" altLang="es-ES" sz="2400" smtClean="0">
                <a:latin typeface="Arial" panose="020B0604020202020204" pitchFamily="34" charset="0"/>
                <a:sym typeface="Wingdings" panose="05000000000000000000" pitchFamily="2" charset="2"/>
              </a:rPr>
              <a:t>Asignar un 0 en el resultado a los píxeles donde no cabe la máscara.</a:t>
            </a:r>
          </a:p>
          <a:p>
            <a:pPr marL="352425" indent="-352425">
              <a:spcBef>
                <a:spcPct val="70000"/>
              </a:spcBef>
              <a:buFontTx/>
              <a:buAutoNum type="arabicPeriod"/>
            </a:pPr>
            <a:r>
              <a:rPr lang="es-ES_tradnl" altLang="es-ES" sz="2400" smtClean="0">
                <a:latin typeface="Arial" panose="020B0604020202020204" pitchFamily="34" charset="0"/>
                <a:sym typeface="Wingdings" panose="05000000000000000000" pitchFamily="2" charset="2"/>
              </a:rPr>
              <a:t>Suponer que los píxeles que se salen tienen valor 0 (u otra constante).</a:t>
            </a:r>
          </a:p>
          <a:p>
            <a:pPr marL="352425" indent="-352425">
              <a:spcBef>
                <a:spcPct val="70000"/>
              </a:spcBef>
              <a:buFontTx/>
              <a:buAutoNum type="arabicPeriod"/>
            </a:pPr>
            <a:r>
              <a:rPr lang="es-ES_tradnl" altLang="es-ES" sz="2400" smtClean="0">
                <a:latin typeface="Arial" panose="020B0604020202020204" pitchFamily="34" charset="0"/>
                <a:sym typeface="Wingdings" panose="05000000000000000000" pitchFamily="2" charset="2"/>
              </a:rPr>
              <a:t>Modificar la operación en los píxeles que no caben (variar el multiplicador).</a:t>
            </a:r>
          </a:p>
          <a:p>
            <a:pPr marL="352425" indent="-352425">
              <a:spcBef>
                <a:spcPct val="70000"/>
              </a:spcBef>
              <a:buFontTx/>
              <a:buAutoNum type="arabicPeriod"/>
            </a:pPr>
            <a:r>
              <a:rPr lang="es-ES_tradnl" altLang="es-ES" sz="2400" smtClean="0">
                <a:latin typeface="Arial" panose="020B0604020202020204" pitchFamily="34" charset="0"/>
                <a:sym typeface="Wingdings" panose="05000000000000000000" pitchFamily="2" charset="2"/>
              </a:rPr>
              <a:t>Suponer que la imagen se extiende por los extremos (p.ej. como un espejo).</a:t>
            </a:r>
          </a:p>
        </p:txBody>
      </p:sp>
      <p:graphicFrame>
        <p:nvGraphicFramePr>
          <p:cNvPr id="255338" name="Group 362"/>
          <p:cNvGraphicFramePr>
            <a:graphicFrameLocks noGrp="1"/>
          </p:cNvGraphicFramePr>
          <p:nvPr/>
        </p:nvGraphicFramePr>
        <p:xfrm>
          <a:off x="4497388" y="920750"/>
          <a:ext cx="1546225" cy="920750"/>
        </p:xfrm>
        <a:graphic>
          <a:graphicData uri="http://schemas.openxmlformats.org/drawingml/2006/table">
            <a:tbl>
              <a:tblPr/>
              <a:tblGrid>
                <a:gridCol w="771525"/>
                <a:gridCol w="774700"/>
              </a:tblGrid>
              <a:tr h="45085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·1/4</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·1/4</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990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·1/4</a:t>
                      </a:r>
                      <a:endParaRPr kumimoji="0" lang="es-ES_tradnl"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s-ES_tradnl" sz="1600" b="0" i="0" u="none" strike="noStrike" cap="none" normalizeH="0" baseline="0" smtClean="0">
                          <a:ln>
                            <a:noFill/>
                          </a:ln>
                          <a:solidFill>
                            <a:schemeClr val="tx1"/>
                          </a:solidFill>
                          <a:effectLst/>
                          <a:latin typeface="Arial" charset="0"/>
                          <a:ea typeface="Times New Roman" pitchFamily="18" charset="0"/>
                          <a:cs typeface="Arial" charset="0"/>
                        </a:rPr>
                        <a:t>·1/4</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graphicFrame>
        <p:nvGraphicFramePr>
          <p:cNvPr id="255073" name="Group 97"/>
          <p:cNvGraphicFramePr>
            <a:graphicFrameLocks noGrp="1"/>
          </p:cNvGraphicFramePr>
          <p:nvPr/>
        </p:nvGraphicFramePr>
        <p:xfrm>
          <a:off x="6456363" y="785813"/>
          <a:ext cx="2187575" cy="1258888"/>
        </p:xfrm>
        <a:graphic>
          <a:graphicData uri="http://schemas.openxmlformats.org/drawingml/2006/table">
            <a:tbl>
              <a:tblPr/>
              <a:tblGrid>
                <a:gridCol w="728662"/>
                <a:gridCol w="728663"/>
                <a:gridCol w="730250"/>
              </a:tblGrid>
              <a:tr h="4064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9</a:t>
                      </a:r>
                      <a:endParaRPr kumimoji="0" lang="es-ES_tradnl" sz="18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4</a:t>
                      </a:r>
                      <a:endParaRPr kumimoji="0" lang="es-ES_tradnl" sz="18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8</a:t>
                      </a:r>
                      <a:endParaRPr kumimoji="0" lang="es-ES_tradnl" sz="18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270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7</a:t>
                      </a:r>
                      <a:endParaRPr kumimoji="0" lang="es-ES_tradnl" sz="18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254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3</a:t>
                      </a:r>
                      <a:endParaRPr kumimoji="0" lang="es-ES_tradnl" sz="18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55194" name="Group 218"/>
          <p:cNvGraphicFramePr>
            <a:graphicFrameLocks noGrp="1"/>
          </p:cNvGraphicFramePr>
          <p:nvPr/>
        </p:nvGraphicFramePr>
        <p:xfrm>
          <a:off x="5837238" y="2282825"/>
          <a:ext cx="1403350" cy="1097064"/>
        </p:xfrm>
        <a:graphic>
          <a:graphicData uri="http://schemas.openxmlformats.org/drawingml/2006/table">
            <a:tbl>
              <a:tblPr/>
              <a:tblGrid>
                <a:gridCol w="468312"/>
                <a:gridCol w="466725"/>
                <a:gridCol w="468313"/>
              </a:tblGrid>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0</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0</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0</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0</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7</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6</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0</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5</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4</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55241" name="Group 265"/>
          <p:cNvGraphicFramePr>
            <a:graphicFrameLocks noGrp="1"/>
          </p:cNvGraphicFramePr>
          <p:nvPr/>
        </p:nvGraphicFramePr>
        <p:xfrm>
          <a:off x="7450138" y="3217863"/>
          <a:ext cx="1403350" cy="1097064"/>
        </p:xfrm>
        <a:graphic>
          <a:graphicData uri="http://schemas.openxmlformats.org/drawingml/2006/table">
            <a:tbl>
              <a:tblPr/>
              <a:tblGrid>
                <a:gridCol w="468312"/>
                <a:gridCol w="466725"/>
                <a:gridCol w="468313"/>
              </a:tblGrid>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2</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3</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3</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4</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7</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6</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2</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5</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4</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55337" name="Group 361"/>
          <p:cNvGraphicFramePr>
            <a:graphicFrameLocks noGrp="1"/>
          </p:cNvGraphicFramePr>
          <p:nvPr/>
        </p:nvGraphicFramePr>
        <p:xfrm>
          <a:off x="5888038" y="4265613"/>
          <a:ext cx="1403350" cy="1097064"/>
        </p:xfrm>
        <a:graphic>
          <a:graphicData uri="http://schemas.openxmlformats.org/drawingml/2006/table">
            <a:tbl>
              <a:tblPr/>
              <a:tblGrid>
                <a:gridCol w="468312"/>
                <a:gridCol w="466725"/>
                <a:gridCol w="468313"/>
              </a:tblGrid>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9</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6</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6</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8</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7</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6</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5</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5</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4</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55335" name="Group 359"/>
          <p:cNvGraphicFramePr>
            <a:graphicFrameLocks noGrp="1"/>
          </p:cNvGraphicFramePr>
          <p:nvPr/>
        </p:nvGraphicFramePr>
        <p:xfrm>
          <a:off x="7423150" y="5122863"/>
          <a:ext cx="1403350" cy="1097064"/>
        </p:xfrm>
        <a:graphic>
          <a:graphicData uri="http://schemas.openxmlformats.org/drawingml/2006/table">
            <a:tbl>
              <a:tblPr/>
              <a:tblGrid>
                <a:gridCol w="468313"/>
                <a:gridCol w="466725"/>
                <a:gridCol w="468312"/>
              </a:tblGrid>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5</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4</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4</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7</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7</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6</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8</a:t>
                      </a:r>
                      <a:endParaRPr kumimoji="0" lang="es-ES_tradnl" sz="18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5</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4</a:t>
                      </a:r>
                    </a:p>
                  </a:txBody>
                  <a:tcPr marT="45684" marB="456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5336" name="Text Box 360"/>
          <p:cNvSpPr txBox="1">
            <a:spLocks noChangeArrowheads="1"/>
          </p:cNvSpPr>
          <p:nvPr/>
        </p:nvSpPr>
        <p:spPr bwMode="auto">
          <a:xfrm>
            <a:off x="5868988" y="1166813"/>
            <a:ext cx="754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400">
                <a:latin typeface="Arial" panose="020B0604020202020204" pitchFamily="34" charset="0"/>
                <a:sym typeface="Symbol" panose="05050102010706020507" pitchFamily="18" charset="2"/>
              </a:rPr>
              <a:t></a:t>
            </a:r>
            <a:endParaRPr lang="es-ES" altLang="es-ES" sz="2200">
              <a:latin typeface="Arial" panose="020B0604020202020204" pitchFamily="34" charset="0"/>
            </a:endParaRPr>
          </a:p>
        </p:txBody>
      </p:sp>
    </p:spTree>
    <p:extLst>
      <p:ext uri="{BB962C8B-B14F-4D97-AF65-F5344CB8AC3E}">
        <p14:creationId xmlns:p14="http://schemas.microsoft.com/office/powerpoint/2010/main" val="11916793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11111E-6 L 0.12864 -0.02662 " pathEditMode="relative" rAng="0" ptsTypes="AA">
                                      <p:cBhvr>
                                        <p:cTn id="6" dur="500" fill="hold"/>
                                        <p:tgtEl>
                                          <p:spTgt spid="255338"/>
                                        </p:tgtEl>
                                        <p:attrNameLst>
                                          <p:attrName>ppt_x</p:attrName>
                                          <p:attrName>ppt_y</p:attrName>
                                        </p:attrNameLst>
                                      </p:cBhvr>
                                      <p:rCtr x="6424" y="-1343"/>
                                    </p:animMotion>
                                  </p:childTnLst>
                                </p:cTn>
                              </p:par>
                              <p:par>
                                <p:cTn id="7" presetID="10" presetClass="exit" presetSubtype="0" fill="hold" grpId="0" nodeType="withEffect">
                                  <p:stCondLst>
                                    <p:cond delay="0"/>
                                  </p:stCondLst>
                                  <p:childTnLst>
                                    <p:animEffect transition="out" filter="fade">
                                      <p:cBhvr>
                                        <p:cTn id="8" dur="500"/>
                                        <p:tgtEl>
                                          <p:spTgt spid="255336"/>
                                        </p:tgtEl>
                                      </p:cBhvr>
                                    </p:animEffect>
                                    <p:set>
                                      <p:cBhvr>
                                        <p:cTn id="9" dur="1" fill="hold">
                                          <p:stCondLst>
                                            <p:cond delay="499"/>
                                          </p:stCondLst>
                                        </p:cTn>
                                        <p:tgtEl>
                                          <p:spTgt spid="25533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254979">
                                            <p:txEl>
                                              <p:pRg st="2" end="2"/>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54979">
                                            <p:txEl>
                                              <p:pRg st="3" end="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5519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54979">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5524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54979">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5533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54979">
                                            <p:txEl>
                                              <p:pRg st="6" end="6"/>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55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33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3.1. Filtros y convoluciones.</a:t>
            </a:r>
          </a:p>
        </p:txBody>
      </p:sp>
      <p:sp>
        <p:nvSpPr>
          <p:cNvPr id="15364" name="Rectangle 3"/>
          <p:cNvSpPr>
            <a:spLocks noGrp="1" noChangeArrowheads="1"/>
          </p:cNvSpPr>
          <p:nvPr>
            <p:ph type="body" sz="half" idx="1"/>
          </p:nvPr>
        </p:nvSpPr>
        <p:spPr>
          <a:xfrm>
            <a:off x="252413" y="658813"/>
            <a:ext cx="8669337" cy="5546725"/>
          </a:xfrm>
        </p:spPr>
        <p:txBody>
          <a:bodyPr/>
          <a:lstStyle/>
          <a:p>
            <a:pPr>
              <a:lnSpc>
                <a:spcPct val="90000"/>
              </a:lnSpc>
            </a:pPr>
            <a:r>
              <a:rPr lang="es-ES_tradnl" altLang="es-ES" sz="2600" smtClean="0">
                <a:latin typeface="Arial" panose="020B0604020202020204" pitchFamily="34" charset="0"/>
                <a:sym typeface="Wingdings" panose="05000000000000000000" pitchFamily="2" charset="2"/>
              </a:rPr>
              <a:t>Las convoluciones son una discretización de la idea de convolución usada en señales. (Repasar teoría de señales...)</a:t>
            </a:r>
          </a:p>
          <a:p>
            <a:pPr>
              <a:lnSpc>
                <a:spcPct val="90000"/>
              </a:lnSpc>
            </a:pPr>
            <a:r>
              <a:rPr lang="es-ES_tradnl" altLang="es-ES" sz="2600" b="1" smtClean="0">
                <a:latin typeface="Arial" panose="020B0604020202020204" pitchFamily="34" charset="0"/>
                <a:sym typeface="Wingdings" panose="05000000000000000000" pitchFamily="2" charset="2"/>
              </a:rPr>
              <a:t>Diferencias:</a:t>
            </a:r>
            <a:r>
              <a:rPr lang="es-ES_tradnl" altLang="es-ES" sz="2600" smtClean="0">
                <a:latin typeface="Arial" panose="020B0604020202020204" pitchFamily="34" charset="0"/>
                <a:sym typeface="Wingdings" panose="05000000000000000000" pitchFamily="2" charset="2"/>
              </a:rPr>
              <a:t> las convoluciones usadas aquí son discretas y bidimensionales. </a:t>
            </a:r>
          </a:p>
          <a:p>
            <a:pPr>
              <a:lnSpc>
                <a:spcPct val="90000"/>
              </a:lnSpc>
            </a:pPr>
            <a:r>
              <a:rPr lang="es-ES_tradnl" altLang="es-ES" sz="2600" b="1" smtClean="0">
                <a:latin typeface="Arial" panose="020B0604020202020204" pitchFamily="34" charset="0"/>
                <a:sym typeface="Wingdings" panose="05000000000000000000" pitchFamily="2" charset="2"/>
              </a:rPr>
              <a:t>Idea:</a:t>
            </a:r>
            <a:r>
              <a:rPr lang="es-ES_tradnl" altLang="es-ES" sz="2600" smtClean="0">
                <a:latin typeface="Arial" panose="020B0604020202020204" pitchFamily="34" charset="0"/>
                <a:sym typeface="Wingdings" panose="05000000000000000000" pitchFamily="2" charset="2"/>
              </a:rPr>
              <a:t> las máscaras de convolución son matrices de números  se pueden considerar, a su vez, como imágenes.</a:t>
            </a:r>
          </a:p>
          <a:p>
            <a:pPr>
              <a:lnSpc>
                <a:spcPct val="90000"/>
              </a:lnSpc>
            </a:pPr>
            <a:r>
              <a:rPr lang="es-ES_tradnl" altLang="es-ES" sz="2600" b="1" smtClean="0">
                <a:latin typeface="Arial" panose="020B0604020202020204" pitchFamily="34" charset="0"/>
                <a:sym typeface="Wingdings" panose="05000000000000000000" pitchFamily="2" charset="2"/>
              </a:rPr>
              <a:t>Propiedades:</a:t>
            </a:r>
          </a:p>
          <a:p>
            <a:pPr lvl="1">
              <a:lnSpc>
                <a:spcPct val="90000"/>
              </a:lnSpc>
            </a:pPr>
            <a:r>
              <a:rPr lang="es-ES_tradnl" altLang="es-ES" sz="2400" b="1" smtClean="0">
                <a:latin typeface="Arial" panose="020B0604020202020204" pitchFamily="34" charset="0"/>
                <a:sym typeface="Wingdings" panose="05000000000000000000" pitchFamily="2" charset="2"/>
              </a:rPr>
              <a:t>Asociativa:</a:t>
            </a:r>
            <a:r>
              <a:rPr lang="es-ES_tradnl" altLang="es-ES" sz="2400" smtClean="0">
                <a:latin typeface="Arial" panose="020B0604020202020204" pitchFamily="34" charset="0"/>
                <a:sym typeface="Wingdings" panose="05000000000000000000" pitchFamily="2" charset="2"/>
              </a:rPr>
              <a:t> </a:t>
            </a:r>
            <a:r>
              <a:rPr lang="es-ES_tradnl" altLang="es-ES" sz="2400" smtClean="0">
                <a:latin typeface="Arial" panose="020B0604020202020204" pitchFamily="34" charset="0"/>
                <a:sym typeface="Symbol" panose="05050102010706020507" pitchFamily="18" charset="2"/>
              </a:rPr>
              <a:t>M2(M1A) = </a:t>
            </a:r>
            <a:r>
              <a:rPr lang="es-ES_tradnl" altLang="es-ES" sz="2400" smtClean="0">
                <a:latin typeface="Arial" panose="020B0604020202020204" pitchFamily="34" charset="0"/>
                <a:sym typeface="Wingdings" panose="05000000000000000000" pitchFamily="2" charset="2"/>
              </a:rPr>
              <a:t>(</a:t>
            </a:r>
            <a:r>
              <a:rPr lang="es-ES_tradnl" altLang="es-ES" sz="2400" smtClean="0">
                <a:latin typeface="Arial" panose="020B0604020202020204" pitchFamily="34" charset="0"/>
                <a:sym typeface="Symbol" panose="05050102010706020507" pitchFamily="18" charset="2"/>
              </a:rPr>
              <a:t>M2M1)A</a:t>
            </a:r>
          </a:p>
          <a:p>
            <a:pPr lvl="1">
              <a:lnSpc>
                <a:spcPct val="90000"/>
              </a:lnSpc>
            </a:pPr>
            <a:r>
              <a:rPr lang="es-ES_tradnl" altLang="es-ES" sz="2400" b="1" smtClean="0">
                <a:latin typeface="Arial" panose="020B0604020202020204" pitchFamily="34" charset="0"/>
                <a:sym typeface="Wingdings" panose="05000000000000000000" pitchFamily="2" charset="2"/>
              </a:rPr>
              <a:t>Conmutativa:</a:t>
            </a:r>
            <a:r>
              <a:rPr lang="es-ES_tradnl" altLang="es-ES" sz="2400" smtClean="0">
                <a:latin typeface="Arial" panose="020B0604020202020204" pitchFamily="34" charset="0"/>
                <a:sym typeface="Wingdings" panose="05000000000000000000" pitchFamily="2" charset="2"/>
              </a:rPr>
              <a:t> </a:t>
            </a:r>
            <a:r>
              <a:rPr lang="es-ES_tradnl" altLang="es-ES" sz="2400" smtClean="0">
                <a:latin typeface="Arial" panose="020B0604020202020204" pitchFamily="34" charset="0"/>
                <a:sym typeface="Symbol" panose="05050102010706020507" pitchFamily="18" charset="2"/>
              </a:rPr>
              <a:t>M2M1A = M1M2A</a:t>
            </a:r>
            <a:endParaRPr lang="es-ES_tradnl" altLang="es-ES" sz="2400" smtClean="0">
              <a:latin typeface="Arial" panose="020B0604020202020204" pitchFamily="34" charset="0"/>
              <a:sym typeface="Wingdings" panose="05000000000000000000" pitchFamily="2" charset="2"/>
            </a:endParaRPr>
          </a:p>
          <a:p>
            <a:pPr lvl="1">
              <a:lnSpc>
                <a:spcPct val="90000"/>
              </a:lnSpc>
            </a:pPr>
            <a:r>
              <a:rPr lang="es-ES_tradnl" altLang="es-ES" sz="2400" b="1" smtClean="0">
                <a:latin typeface="Arial" panose="020B0604020202020204" pitchFamily="34" charset="0"/>
                <a:sym typeface="Wingdings" panose="05000000000000000000" pitchFamily="2" charset="2"/>
              </a:rPr>
              <a:t>Ojo:</a:t>
            </a:r>
            <a:r>
              <a:rPr lang="es-ES_tradnl" altLang="es-ES" sz="2400" smtClean="0">
                <a:latin typeface="Arial" panose="020B0604020202020204" pitchFamily="34" charset="0"/>
                <a:sym typeface="Wingdings" panose="05000000000000000000" pitchFamily="2" charset="2"/>
              </a:rPr>
              <a:t> al aplicar una convolución puede ocurrir </a:t>
            </a:r>
            <a:r>
              <a:rPr lang="es-ES_tradnl" altLang="es-ES" sz="2400" b="1" smtClean="0">
                <a:latin typeface="Arial" panose="020B0604020202020204" pitchFamily="34" charset="0"/>
                <a:sym typeface="Wingdings" panose="05000000000000000000" pitchFamily="2" charset="2"/>
              </a:rPr>
              <a:t>saturación</a:t>
            </a:r>
            <a:r>
              <a:rPr lang="es-ES_tradnl" altLang="es-ES" sz="2400" smtClean="0">
                <a:latin typeface="Arial" panose="020B0604020202020204" pitchFamily="34" charset="0"/>
                <a:sym typeface="Wingdings" panose="05000000000000000000" pitchFamily="2" charset="2"/>
              </a:rPr>
              <a:t> de píxeles. Si ocurre esto, el orden sí que puede ser importante.</a:t>
            </a:r>
          </a:p>
        </p:txBody>
      </p:sp>
    </p:spTree>
    <p:extLst>
      <p:ext uri="{BB962C8B-B14F-4D97-AF65-F5344CB8AC3E}">
        <p14:creationId xmlns:p14="http://schemas.microsoft.com/office/powerpoint/2010/main" val="57724409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 Suavizado, perfilado y bordes.</a:t>
            </a:r>
          </a:p>
        </p:txBody>
      </p:sp>
      <p:sp>
        <p:nvSpPr>
          <p:cNvPr id="16388" name="Rectangle 3"/>
          <p:cNvSpPr>
            <a:spLocks noGrp="1" noChangeArrowheads="1"/>
          </p:cNvSpPr>
          <p:nvPr>
            <p:ph type="body" sz="half" idx="1"/>
          </p:nvPr>
        </p:nvSpPr>
        <p:spPr>
          <a:xfrm>
            <a:off x="252413" y="774700"/>
            <a:ext cx="8604250" cy="5449888"/>
          </a:xfrm>
        </p:spPr>
        <p:txBody>
          <a:bodyPr>
            <a:normAutofit lnSpcReduction="10000"/>
          </a:bodyPr>
          <a:lstStyle/>
          <a:p>
            <a:r>
              <a:rPr lang="es-ES_tradnl" altLang="es-ES" sz="2600" smtClean="0">
                <a:latin typeface="Arial" panose="020B0604020202020204" pitchFamily="34" charset="0"/>
                <a:sym typeface="Wingdings" panose="05000000000000000000" pitchFamily="2" charset="2"/>
              </a:rPr>
              <a:t>Aplicando distintos operadores de convolución es posible obtener </a:t>
            </a:r>
            <a:r>
              <a:rPr lang="es-ES_tradnl" altLang="es-ES" sz="2600" b="1" smtClean="0">
                <a:latin typeface="Arial" panose="020B0604020202020204" pitchFamily="34" charset="0"/>
                <a:sym typeface="Wingdings" panose="05000000000000000000" pitchFamily="2" charset="2"/>
              </a:rPr>
              <a:t>diferentes efectos</a:t>
            </a:r>
            <a:r>
              <a:rPr lang="es-ES_tradnl" altLang="es-ES" sz="2600" smtClean="0">
                <a:latin typeface="Arial" panose="020B0604020202020204" pitchFamily="34" charset="0"/>
                <a:sym typeface="Wingdings" panose="05000000000000000000" pitchFamily="2" charset="2"/>
              </a:rPr>
              <a:t>:</a:t>
            </a:r>
          </a:p>
          <a:p>
            <a:pPr lvl="1"/>
            <a:r>
              <a:rPr lang="es-ES_tradnl" altLang="es-ES" sz="2400" b="1" smtClean="0">
                <a:latin typeface="Arial" panose="020B0604020202020204" pitchFamily="34" charset="0"/>
                <a:sym typeface="Wingdings" panose="05000000000000000000" pitchFamily="2" charset="2"/>
              </a:rPr>
              <a:t>Suavizado</a:t>
            </a:r>
            <a:r>
              <a:rPr lang="es-ES_tradnl" altLang="es-ES" sz="2400" smtClean="0">
                <a:latin typeface="Arial" panose="020B0604020202020204" pitchFamily="34" charset="0"/>
                <a:sym typeface="Wingdings" panose="05000000000000000000" pitchFamily="2" charset="2"/>
              </a:rPr>
              <a:t>: o difuminación de la imagen, reducir contrastes abruptos en la imagen.</a:t>
            </a:r>
          </a:p>
          <a:p>
            <a:pPr lvl="1"/>
            <a:r>
              <a:rPr lang="es-ES_tradnl" altLang="es-ES" sz="2400" b="1" smtClean="0">
                <a:latin typeface="Arial" panose="020B0604020202020204" pitchFamily="34" charset="0"/>
                <a:sym typeface="Wingdings" panose="05000000000000000000" pitchFamily="2" charset="2"/>
              </a:rPr>
              <a:t>Perfilado</a:t>
            </a:r>
            <a:r>
              <a:rPr lang="es-ES_tradnl" altLang="es-ES" sz="2400" smtClean="0">
                <a:latin typeface="Arial" panose="020B0604020202020204" pitchFamily="34" charset="0"/>
                <a:sym typeface="Wingdings" panose="05000000000000000000" pitchFamily="2" charset="2"/>
              </a:rPr>
              <a:t>: resaltar los contrastes, lo contrario al suavizado.</a:t>
            </a:r>
          </a:p>
          <a:p>
            <a:pPr lvl="1"/>
            <a:r>
              <a:rPr lang="es-ES_tradnl" altLang="es-ES" sz="2400" b="1" smtClean="0">
                <a:latin typeface="Arial" panose="020B0604020202020204" pitchFamily="34" charset="0"/>
                <a:sym typeface="Wingdings" panose="05000000000000000000" pitchFamily="2" charset="2"/>
              </a:rPr>
              <a:t>Bordes</a:t>
            </a:r>
            <a:r>
              <a:rPr lang="es-ES_tradnl" altLang="es-ES" sz="2400" smtClean="0">
                <a:latin typeface="Arial" panose="020B0604020202020204" pitchFamily="34" charset="0"/>
                <a:sym typeface="Wingdings" panose="05000000000000000000" pitchFamily="2" charset="2"/>
              </a:rPr>
              <a:t>: detectar zonas de variación en la imagen.</a:t>
            </a:r>
          </a:p>
          <a:p>
            <a:pPr lvl="1"/>
            <a:r>
              <a:rPr lang="es-ES_tradnl" altLang="es-ES" sz="2400" b="1" smtClean="0">
                <a:latin typeface="Arial" panose="020B0604020202020204" pitchFamily="34" charset="0"/>
                <a:sym typeface="Wingdings" panose="05000000000000000000" pitchFamily="2" charset="2"/>
              </a:rPr>
              <a:t>Detección</a:t>
            </a:r>
            <a:r>
              <a:rPr lang="es-ES_tradnl" altLang="es-ES" sz="2400" smtClean="0">
                <a:latin typeface="Arial" panose="020B0604020202020204" pitchFamily="34" charset="0"/>
                <a:sym typeface="Wingdings" panose="05000000000000000000" pitchFamily="2" charset="2"/>
              </a:rPr>
              <a:t> de cierto tipo de características, como esquinas, segmentos, etc.</a:t>
            </a:r>
          </a:p>
          <a:p>
            <a:pPr lvl="1"/>
            <a:endParaRPr lang="es-ES_tradnl" altLang="es-ES" sz="1000" smtClean="0">
              <a:latin typeface="Arial" panose="020B0604020202020204" pitchFamily="34" charset="0"/>
              <a:sym typeface="Wingdings" panose="05000000000000000000" pitchFamily="2" charset="2"/>
            </a:endParaRPr>
          </a:p>
          <a:p>
            <a:r>
              <a:rPr lang="es-ES_tradnl" altLang="es-ES" sz="2400" smtClean="0">
                <a:latin typeface="Arial" panose="020B0604020202020204" pitchFamily="34" charset="0"/>
                <a:sym typeface="Wingdings" panose="05000000000000000000" pitchFamily="2" charset="2"/>
              </a:rPr>
              <a:t>Suavizado y perfilado son más habituales en </a:t>
            </a:r>
            <a:r>
              <a:rPr lang="es-ES_tradnl" altLang="es-ES" sz="2400" b="1" smtClean="0">
                <a:latin typeface="Arial" panose="020B0604020202020204" pitchFamily="34" charset="0"/>
                <a:sym typeface="Wingdings" panose="05000000000000000000" pitchFamily="2" charset="2"/>
              </a:rPr>
              <a:t>restauración y mejora</a:t>
            </a:r>
            <a:r>
              <a:rPr lang="es-ES_tradnl" altLang="es-ES" sz="2400" smtClean="0">
                <a:latin typeface="Arial" panose="020B0604020202020204" pitchFamily="34" charset="0"/>
                <a:sym typeface="Wingdings" panose="05000000000000000000" pitchFamily="2" charset="2"/>
              </a:rPr>
              <a:t> de imágenes.</a:t>
            </a:r>
          </a:p>
          <a:p>
            <a:r>
              <a:rPr lang="es-ES_tradnl" altLang="es-ES" sz="2400" smtClean="0">
                <a:latin typeface="Arial" panose="020B0604020202020204" pitchFamily="34" charset="0"/>
                <a:sym typeface="Wingdings" panose="05000000000000000000" pitchFamily="2" charset="2"/>
              </a:rPr>
              <a:t>Bordes y detección de características suelen usarse más en </a:t>
            </a:r>
            <a:r>
              <a:rPr lang="es-ES_tradnl" altLang="es-ES" sz="2400" b="1" smtClean="0">
                <a:latin typeface="Arial" panose="020B0604020202020204" pitchFamily="34" charset="0"/>
                <a:sym typeface="Wingdings" panose="05000000000000000000" pitchFamily="2" charset="2"/>
              </a:rPr>
              <a:t>análisis de imágenes</a:t>
            </a:r>
            <a:r>
              <a:rPr lang="es-ES_tradnl" altLang="es-ES" sz="2400" smtClean="0">
                <a:latin typeface="Arial" panose="020B0604020202020204" pitchFamily="34" charset="0"/>
                <a:sym typeface="Wingdings" panose="05000000000000000000" pitchFamily="2" charset="2"/>
              </a:rPr>
              <a:t>.</a:t>
            </a:r>
          </a:p>
        </p:txBody>
      </p:sp>
    </p:spTree>
    <p:extLst>
      <p:ext uri="{BB962C8B-B14F-4D97-AF65-F5344CB8AC3E}">
        <p14:creationId xmlns:p14="http://schemas.microsoft.com/office/powerpoint/2010/main" val="276300147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17412" name="Rectangle 3"/>
          <p:cNvSpPr>
            <a:spLocks noGrp="1" noChangeArrowheads="1"/>
          </p:cNvSpPr>
          <p:nvPr>
            <p:ph type="body" sz="half" idx="1"/>
          </p:nvPr>
        </p:nvSpPr>
        <p:spPr>
          <a:xfrm>
            <a:off x="225425" y="774700"/>
            <a:ext cx="8631238" cy="5332413"/>
          </a:xfrm>
        </p:spPr>
        <p:txBody>
          <a:bodyPr/>
          <a:lstStyle/>
          <a:p>
            <a:r>
              <a:rPr lang="es-ES_tradnl" altLang="es-ES" sz="2600" smtClean="0">
                <a:latin typeface="Arial" panose="020B0604020202020204" pitchFamily="34" charset="0"/>
                <a:sym typeface="Wingdings" panose="05000000000000000000" pitchFamily="2" charset="2"/>
              </a:rPr>
              <a:t>El operador de suavizado más simple es la </a:t>
            </a:r>
            <a:r>
              <a:rPr lang="es-ES_tradnl" altLang="es-ES" sz="2600" b="1" smtClean="0">
                <a:latin typeface="Arial" panose="020B0604020202020204" pitchFamily="34" charset="0"/>
                <a:sym typeface="Wingdings" panose="05000000000000000000" pitchFamily="2" charset="2"/>
              </a:rPr>
              <a:t>convolución de media</a:t>
            </a:r>
            <a:r>
              <a:rPr lang="es-ES_tradnl" altLang="es-ES" sz="2600" smtClean="0">
                <a:latin typeface="Arial" panose="020B0604020202020204" pitchFamily="34" charset="0"/>
                <a:sym typeface="Wingdings" panose="05000000000000000000" pitchFamily="2" charset="2"/>
              </a:rPr>
              <a:t> (media aritmética).</a:t>
            </a:r>
          </a:p>
          <a:p>
            <a:r>
              <a:rPr lang="es-ES_tradnl" altLang="es-ES" sz="2600" b="1" smtClean="0">
                <a:latin typeface="Arial" panose="020B0604020202020204" pitchFamily="34" charset="0"/>
                <a:sym typeface="Wingdings" panose="05000000000000000000" pitchFamily="2" charset="2"/>
              </a:rPr>
              <a:t>Parámetros</a:t>
            </a:r>
            <a:r>
              <a:rPr lang="es-ES_tradnl" altLang="es-ES" sz="2600" smtClean="0">
                <a:latin typeface="Arial" panose="020B0604020202020204" pitchFamily="34" charset="0"/>
                <a:sym typeface="Wingdings" panose="05000000000000000000" pitchFamily="2" charset="2"/>
              </a:rPr>
              <a:t> del operador:</a:t>
            </a:r>
          </a:p>
          <a:p>
            <a:pPr lvl="1"/>
            <a:r>
              <a:rPr lang="es-ES_tradnl" altLang="es-ES" sz="2200" smtClean="0">
                <a:latin typeface="Arial" panose="020B0604020202020204" pitchFamily="34" charset="0"/>
                <a:sym typeface="Wingdings" panose="05000000000000000000" pitchFamily="2" charset="2"/>
              </a:rPr>
              <a:t>Ancho y alto de la región en la que se aplica: </a:t>
            </a:r>
            <a:r>
              <a:rPr lang="es-ES_tradnl" altLang="es-ES" sz="2200" i="1" smtClean="0">
                <a:latin typeface="Arial" panose="020B0604020202020204" pitchFamily="34" charset="0"/>
                <a:sym typeface="Wingdings" panose="05000000000000000000" pitchFamily="2" charset="2"/>
              </a:rPr>
              <a:t>w</a:t>
            </a:r>
            <a:r>
              <a:rPr lang="es-ES_tradnl" altLang="es-ES" sz="2200" smtClean="0">
                <a:latin typeface="Arial" panose="020B0604020202020204" pitchFamily="34" charset="0"/>
                <a:sym typeface="Wingdings" panose="05000000000000000000" pitchFamily="2" charset="2"/>
              </a:rPr>
              <a:t> x </a:t>
            </a:r>
            <a:r>
              <a:rPr lang="es-ES_tradnl" altLang="es-ES" sz="2200" i="1" smtClean="0">
                <a:latin typeface="Arial" panose="020B0604020202020204" pitchFamily="34" charset="0"/>
                <a:sym typeface="Wingdings" panose="05000000000000000000" pitchFamily="2" charset="2"/>
              </a:rPr>
              <a:t>h</a:t>
            </a:r>
            <a:r>
              <a:rPr lang="es-ES_tradnl" altLang="es-ES" sz="2200" smtClean="0">
                <a:latin typeface="Arial" panose="020B0604020202020204" pitchFamily="34" charset="0"/>
                <a:sym typeface="Wingdings" panose="05000000000000000000" pitchFamily="2" charset="2"/>
              </a:rPr>
              <a:t>.</a:t>
            </a:r>
          </a:p>
          <a:p>
            <a:pPr lvl="1"/>
            <a:r>
              <a:rPr lang="es-ES_tradnl" altLang="es-ES" sz="2200" smtClean="0">
                <a:latin typeface="Arial" panose="020B0604020202020204" pitchFamily="34" charset="0"/>
                <a:sym typeface="Wingdings" panose="05000000000000000000" pitchFamily="2" charset="2"/>
              </a:rPr>
              <a:t>Posición del ancla.</a:t>
            </a:r>
          </a:p>
          <a:p>
            <a:r>
              <a:rPr lang="es-ES_tradnl" altLang="es-ES" sz="2600" smtClean="0">
                <a:latin typeface="Arial" panose="020B0604020202020204" pitchFamily="34" charset="0"/>
                <a:sym typeface="Wingdings" panose="05000000000000000000" pitchFamily="2" charset="2"/>
              </a:rPr>
              <a:t>Normalmente, </a:t>
            </a:r>
            <a:r>
              <a:rPr lang="es-ES_tradnl" altLang="es-ES" sz="2600" i="1" smtClean="0">
                <a:latin typeface="Arial" panose="020B0604020202020204" pitchFamily="34" charset="0"/>
                <a:sym typeface="Wingdings" panose="05000000000000000000" pitchFamily="2" charset="2"/>
              </a:rPr>
              <a:t>w</a:t>
            </a:r>
            <a:r>
              <a:rPr lang="es-ES_tradnl" altLang="es-ES" sz="2600" smtClean="0">
                <a:latin typeface="Arial" panose="020B0604020202020204" pitchFamily="34" charset="0"/>
                <a:sym typeface="Wingdings" panose="05000000000000000000" pitchFamily="2" charset="2"/>
              </a:rPr>
              <a:t> y </a:t>
            </a:r>
            <a:r>
              <a:rPr lang="es-ES_tradnl" altLang="es-ES" sz="2600" i="1" smtClean="0">
                <a:latin typeface="Arial" panose="020B0604020202020204" pitchFamily="34" charset="0"/>
                <a:sym typeface="Wingdings" panose="05000000000000000000" pitchFamily="2" charset="2"/>
              </a:rPr>
              <a:t>h</a:t>
            </a:r>
            <a:r>
              <a:rPr lang="es-ES_tradnl" altLang="es-ES" sz="2600" smtClean="0">
                <a:latin typeface="Arial" panose="020B0604020202020204" pitchFamily="34" charset="0"/>
                <a:sym typeface="Wingdings" panose="05000000000000000000" pitchFamily="2" charset="2"/>
              </a:rPr>
              <a:t> son impares y el ancla es el píxel central.</a:t>
            </a:r>
          </a:p>
          <a:p>
            <a:r>
              <a:rPr lang="es-ES_tradnl" altLang="es-ES" sz="2600" smtClean="0">
                <a:latin typeface="Arial" panose="020B0604020202020204" pitchFamily="34" charset="0"/>
                <a:sym typeface="Wingdings" panose="05000000000000000000" pitchFamily="2" charset="2"/>
              </a:rPr>
              <a:t>La máscara es</a:t>
            </a:r>
            <a:br>
              <a:rPr lang="es-ES_tradnl" altLang="es-ES" sz="2600" smtClean="0">
                <a:latin typeface="Arial" panose="020B0604020202020204" pitchFamily="34" charset="0"/>
                <a:sym typeface="Wingdings" panose="05000000000000000000" pitchFamily="2" charset="2"/>
              </a:rPr>
            </a:br>
            <a:r>
              <a:rPr lang="es-ES_tradnl" altLang="es-ES" sz="2600" smtClean="0">
                <a:latin typeface="Arial" panose="020B0604020202020204" pitchFamily="34" charset="0"/>
                <a:sym typeface="Wingdings" panose="05000000000000000000" pitchFamily="2" charset="2"/>
              </a:rPr>
              <a:t>un simple array</a:t>
            </a:r>
            <a:br>
              <a:rPr lang="es-ES_tradnl" altLang="es-ES" sz="2600" smtClean="0">
                <a:latin typeface="Arial" panose="020B0604020202020204" pitchFamily="34" charset="0"/>
                <a:sym typeface="Wingdings" panose="05000000000000000000" pitchFamily="2" charset="2"/>
              </a:rPr>
            </a:br>
            <a:r>
              <a:rPr lang="es-ES_tradnl" altLang="es-ES" sz="2600" smtClean="0">
                <a:latin typeface="Arial" panose="020B0604020202020204" pitchFamily="34" charset="0"/>
                <a:sym typeface="Wingdings" panose="05000000000000000000" pitchFamily="2" charset="2"/>
              </a:rPr>
              <a:t>de unos de</a:t>
            </a:r>
            <a:br>
              <a:rPr lang="es-ES_tradnl" altLang="es-ES" sz="2600" smtClean="0">
                <a:latin typeface="Arial" panose="020B0604020202020204" pitchFamily="34" charset="0"/>
                <a:sym typeface="Wingdings" panose="05000000000000000000" pitchFamily="2" charset="2"/>
              </a:rPr>
            </a:br>
            <a:r>
              <a:rPr lang="es-ES_tradnl" altLang="es-ES" sz="2600" smtClean="0">
                <a:latin typeface="Arial" panose="020B0604020202020204" pitchFamily="34" charset="0"/>
                <a:sym typeface="Wingdings" panose="05000000000000000000" pitchFamily="2" charset="2"/>
              </a:rPr>
              <a:t>tamaño </a:t>
            </a:r>
            <a:r>
              <a:rPr lang="es-ES_tradnl" altLang="es-ES" sz="2600" i="1" smtClean="0">
                <a:latin typeface="Arial" panose="020B0604020202020204" pitchFamily="34" charset="0"/>
                <a:sym typeface="Wingdings" panose="05000000000000000000" pitchFamily="2" charset="2"/>
              </a:rPr>
              <a:t>w</a:t>
            </a:r>
            <a:r>
              <a:rPr lang="es-ES_tradnl" altLang="es-ES" sz="2600" smtClean="0">
                <a:latin typeface="Arial" panose="020B0604020202020204" pitchFamily="34" charset="0"/>
                <a:sym typeface="Wingdings" panose="05000000000000000000" pitchFamily="2" charset="2"/>
              </a:rPr>
              <a:t>x</a:t>
            </a:r>
            <a:r>
              <a:rPr lang="es-ES_tradnl" altLang="es-ES" sz="2600" i="1" smtClean="0">
                <a:latin typeface="Arial" panose="020B0604020202020204" pitchFamily="34" charset="0"/>
                <a:sym typeface="Wingdings" panose="05000000000000000000" pitchFamily="2" charset="2"/>
              </a:rPr>
              <a:t>h</a:t>
            </a:r>
            <a:r>
              <a:rPr lang="es-ES_tradnl" altLang="es-ES" sz="2600" smtClean="0">
                <a:latin typeface="Arial" panose="020B0604020202020204" pitchFamily="34" charset="0"/>
                <a:sym typeface="Wingdings" panose="05000000000000000000" pitchFamily="2" charset="2"/>
              </a:rPr>
              <a:t>.</a:t>
            </a:r>
          </a:p>
        </p:txBody>
      </p:sp>
      <p:graphicFrame>
        <p:nvGraphicFramePr>
          <p:cNvPr id="261200" name="Group 80"/>
          <p:cNvGraphicFramePr>
            <a:graphicFrameLocks noGrp="1"/>
          </p:cNvGraphicFramePr>
          <p:nvPr/>
        </p:nvGraphicFramePr>
        <p:xfrm>
          <a:off x="3308350" y="3940175"/>
          <a:ext cx="2058988" cy="1393826"/>
        </p:xfrm>
        <a:graphic>
          <a:graphicData uri="http://schemas.openxmlformats.org/drawingml/2006/table">
            <a:tbl>
              <a:tblPr/>
              <a:tblGrid>
                <a:gridCol w="684213"/>
                <a:gridCol w="687387"/>
                <a:gridCol w="687388"/>
              </a:tblGrid>
              <a:tr h="4556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83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99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61201" name="Group 81"/>
          <p:cNvGraphicFramePr>
            <a:graphicFrameLocks noGrp="1"/>
          </p:cNvGraphicFramePr>
          <p:nvPr/>
        </p:nvGraphicFramePr>
        <p:xfrm>
          <a:off x="5835650" y="3529013"/>
          <a:ext cx="2698750" cy="2271714"/>
        </p:xfrm>
        <a:graphic>
          <a:graphicData uri="http://schemas.openxmlformats.org/drawingml/2006/table">
            <a:tbl>
              <a:tblPr/>
              <a:tblGrid>
                <a:gridCol w="538163"/>
                <a:gridCol w="539750"/>
                <a:gridCol w="541337"/>
                <a:gridCol w="539750"/>
                <a:gridCol w="539750"/>
              </a:tblGrid>
              <a:tr h="4460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476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17469" name="Text Box 78"/>
          <p:cNvSpPr txBox="1">
            <a:spLocks noChangeArrowheads="1"/>
          </p:cNvSpPr>
          <p:nvPr/>
        </p:nvSpPr>
        <p:spPr bwMode="auto">
          <a:xfrm>
            <a:off x="3259138" y="5453063"/>
            <a:ext cx="21653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Máscara de media de 3x3</a:t>
            </a:r>
            <a:endParaRPr lang="es-ES" altLang="es-ES" sz="2200" b="1">
              <a:latin typeface="Arial" panose="020B0604020202020204" pitchFamily="34" charset="0"/>
            </a:endParaRPr>
          </a:p>
        </p:txBody>
      </p:sp>
      <p:sp>
        <p:nvSpPr>
          <p:cNvPr id="17470" name="Text Box 79"/>
          <p:cNvSpPr txBox="1">
            <a:spLocks noChangeArrowheads="1"/>
          </p:cNvSpPr>
          <p:nvPr/>
        </p:nvSpPr>
        <p:spPr bwMode="auto">
          <a:xfrm>
            <a:off x="5838825" y="5788025"/>
            <a:ext cx="26876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 de 5x5</a:t>
            </a:r>
            <a:endParaRPr lang="es-ES" altLang="es-ES" sz="2200" b="1">
              <a:latin typeface="Arial" panose="020B0604020202020204" pitchFamily="34" charset="0"/>
            </a:endParaRPr>
          </a:p>
        </p:txBody>
      </p:sp>
    </p:spTree>
    <p:extLst>
      <p:ext uri="{BB962C8B-B14F-4D97-AF65-F5344CB8AC3E}">
        <p14:creationId xmlns:p14="http://schemas.microsoft.com/office/powerpoint/2010/main" val="166949621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18436" name="Rectangle 3"/>
          <p:cNvSpPr>
            <a:spLocks noGrp="1" noChangeArrowheads="1"/>
          </p:cNvSpPr>
          <p:nvPr>
            <p:ph type="body" sz="half" idx="1"/>
          </p:nvPr>
        </p:nvSpPr>
        <p:spPr>
          <a:xfrm>
            <a:off x="211138" y="696913"/>
            <a:ext cx="8631237" cy="812800"/>
          </a:xfrm>
        </p:spPr>
        <p:txBody>
          <a:bodyPr/>
          <a:lstStyle/>
          <a:p>
            <a:pPr>
              <a:lnSpc>
                <a:spcPct val="90000"/>
              </a:lnSpc>
            </a:pPr>
            <a:r>
              <a:rPr lang="es-ES_tradnl" altLang="es-ES" sz="2600" smtClean="0">
                <a:latin typeface="Arial" panose="020B0604020202020204" pitchFamily="34" charset="0"/>
                <a:sym typeface="Wingdings" panose="05000000000000000000" pitchFamily="2" charset="2"/>
              </a:rPr>
              <a:t>Cuanto mayor es la máscara, mayor es el efecto de </a:t>
            </a:r>
            <a:r>
              <a:rPr lang="es-ES_tradnl" altLang="es-ES" sz="2600" b="1" smtClean="0">
                <a:latin typeface="Arial" panose="020B0604020202020204" pitchFamily="34" charset="0"/>
                <a:sym typeface="Wingdings" panose="05000000000000000000" pitchFamily="2" charset="2"/>
              </a:rPr>
              <a:t>difuminación</a:t>
            </a:r>
            <a:r>
              <a:rPr lang="es-ES_tradnl" altLang="es-ES" sz="2600" smtClean="0">
                <a:latin typeface="Arial" panose="020B0604020202020204" pitchFamily="34" charset="0"/>
                <a:sym typeface="Wingdings" panose="05000000000000000000" pitchFamily="2" charset="2"/>
              </a:rPr>
              <a:t> de la imagen.</a:t>
            </a:r>
          </a:p>
        </p:txBody>
      </p:sp>
      <p:sp>
        <p:nvSpPr>
          <p:cNvPr id="18437" name="Text Box 60"/>
          <p:cNvSpPr txBox="1">
            <a:spLocks noChangeArrowheads="1"/>
          </p:cNvSpPr>
          <p:nvPr/>
        </p:nvSpPr>
        <p:spPr bwMode="auto">
          <a:xfrm rot="-5400000">
            <a:off x="7268369" y="2450306"/>
            <a:ext cx="21653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 de 5x5</a:t>
            </a:r>
            <a:endParaRPr lang="es-ES" altLang="es-ES" sz="2200" b="1">
              <a:latin typeface="Arial" panose="020B0604020202020204" pitchFamily="34" charset="0"/>
            </a:endParaRPr>
          </a:p>
        </p:txBody>
      </p:sp>
      <p:pic>
        <p:nvPicPr>
          <p:cNvPr id="18438" name="Picture 69" descr="medi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0" y="1524000"/>
            <a:ext cx="3405188"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70" descr="media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 y="3952875"/>
            <a:ext cx="3405188"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71" descr="media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338" y="3938588"/>
            <a:ext cx="3405187"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72" descr="ceniz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5" y="1504950"/>
            <a:ext cx="339725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Text Box 73"/>
          <p:cNvSpPr txBox="1">
            <a:spLocks noChangeArrowheads="1"/>
          </p:cNvSpPr>
          <p:nvPr/>
        </p:nvSpPr>
        <p:spPr bwMode="auto">
          <a:xfrm rot="-5400000">
            <a:off x="2849562" y="4897438"/>
            <a:ext cx="23733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 de 11x11</a:t>
            </a:r>
            <a:endParaRPr lang="es-ES" altLang="es-ES" sz="2200" b="1">
              <a:latin typeface="Arial" panose="020B0604020202020204" pitchFamily="34" charset="0"/>
            </a:endParaRPr>
          </a:p>
        </p:txBody>
      </p:sp>
      <p:sp>
        <p:nvSpPr>
          <p:cNvPr id="18443" name="Text Box 74"/>
          <p:cNvSpPr txBox="1">
            <a:spLocks noChangeArrowheads="1"/>
          </p:cNvSpPr>
          <p:nvPr/>
        </p:nvSpPr>
        <p:spPr bwMode="auto">
          <a:xfrm rot="-5400000">
            <a:off x="7167562" y="4891088"/>
            <a:ext cx="23733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 de 21x21</a:t>
            </a:r>
            <a:endParaRPr lang="es-ES" altLang="es-ES" sz="2200" b="1">
              <a:latin typeface="Arial" panose="020B0604020202020204" pitchFamily="34" charset="0"/>
            </a:endParaRPr>
          </a:p>
        </p:txBody>
      </p:sp>
      <p:sp>
        <p:nvSpPr>
          <p:cNvPr id="18444" name="Text Box 75"/>
          <p:cNvSpPr txBox="1">
            <a:spLocks noChangeArrowheads="1"/>
          </p:cNvSpPr>
          <p:nvPr/>
        </p:nvSpPr>
        <p:spPr bwMode="auto">
          <a:xfrm rot="-5400000">
            <a:off x="2914650" y="2309813"/>
            <a:ext cx="25431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de entrada (340x230)</a:t>
            </a:r>
            <a:endParaRPr lang="es-ES" altLang="es-ES" sz="2200" b="1">
              <a:latin typeface="Arial" panose="020B0604020202020204" pitchFamily="34" charset="0"/>
            </a:endParaRPr>
          </a:p>
        </p:txBody>
      </p:sp>
      <p:sp>
        <p:nvSpPr>
          <p:cNvPr id="18445" name="Rectangle 76"/>
          <p:cNvSpPr>
            <a:spLocks noChangeArrowheads="1"/>
          </p:cNvSpPr>
          <p:nvPr/>
        </p:nvSpPr>
        <p:spPr bwMode="auto">
          <a:xfrm>
            <a:off x="8789988" y="64008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a:latin typeface="Arial" panose="020B0604020202020204" pitchFamily="34" charset="0"/>
                <a:sym typeface="Wingdings" panose="05000000000000000000" pitchFamily="2" charset="2"/>
                <a:hlinkClick r:id="rId7" action="ppaction://hlinkpres?slideindex=25&amp;slidetitle=3.2.1. Operadores de suavizado."/>
              </a:rPr>
              <a:t>+</a:t>
            </a:r>
            <a:endParaRPr lang="es-ES_tradnl" altLang="es-ES" sz="240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26720581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19460" name="Rectangle 3"/>
          <p:cNvSpPr>
            <a:spLocks noGrp="1" noChangeArrowheads="1"/>
          </p:cNvSpPr>
          <p:nvPr>
            <p:ph type="body" sz="half" idx="1"/>
          </p:nvPr>
        </p:nvSpPr>
        <p:spPr>
          <a:xfrm>
            <a:off x="252413" y="774700"/>
            <a:ext cx="8604250" cy="5449888"/>
          </a:xfrm>
        </p:spPr>
        <p:txBody>
          <a:bodyPr/>
          <a:lstStyle/>
          <a:p>
            <a:r>
              <a:rPr lang="es-ES_tradnl" altLang="es-ES" sz="2600" b="1" smtClean="0">
                <a:latin typeface="Arial" panose="020B0604020202020204" pitchFamily="34" charset="0"/>
                <a:sym typeface="Wingdings" panose="05000000000000000000" pitchFamily="2" charset="2"/>
              </a:rPr>
              <a:t>Ventajas</a:t>
            </a:r>
            <a:r>
              <a:rPr lang="es-ES_tradnl" altLang="es-ES" sz="2600" smtClean="0">
                <a:latin typeface="Arial" panose="020B0604020202020204" pitchFamily="34" charset="0"/>
                <a:sym typeface="Wingdings" panose="05000000000000000000" pitchFamily="2" charset="2"/>
              </a:rPr>
              <a:t> (respecto a otros suavizados):</a:t>
            </a:r>
          </a:p>
          <a:p>
            <a:pPr lvl="1"/>
            <a:r>
              <a:rPr lang="es-ES_tradnl" altLang="es-ES" sz="2400" smtClean="0">
                <a:latin typeface="Arial" panose="020B0604020202020204" pitchFamily="34" charset="0"/>
                <a:sym typeface="Wingdings" panose="05000000000000000000" pitchFamily="2" charset="2"/>
              </a:rPr>
              <a:t>Sencillo y rápido de aplicar.</a:t>
            </a:r>
          </a:p>
          <a:p>
            <a:pPr lvl="1"/>
            <a:r>
              <a:rPr lang="es-ES_tradnl" altLang="es-ES" sz="2400" smtClean="0">
                <a:latin typeface="Arial" panose="020B0604020202020204" pitchFamily="34" charset="0"/>
                <a:sym typeface="Wingdings" panose="05000000000000000000" pitchFamily="2" charset="2"/>
              </a:rPr>
              <a:t>Fácil definir un comportamiento para los </a:t>
            </a:r>
            <a:r>
              <a:rPr lang="es-ES_tradnl" altLang="es-ES" sz="2400" b="1" smtClean="0">
                <a:latin typeface="Arial" panose="020B0604020202020204" pitchFamily="34" charset="0"/>
                <a:sym typeface="Wingdings" panose="05000000000000000000" pitchFamily="2" charset="2"/>
              </a:rPr>
              <a:t>píxeles de los bordes</a:t>
            </a:r>
            <a:r>
              <a:rPr lang="es-ES_tradnl" altLang="es-ES" sz="2400" smtClean="0">
                <a:latin typeface="Arial" panose="020B0604020202020204" pitchFamily="34" charset="0"/>
                <a:sym typeface="Wingdings" panose="05000000000000000000" pitchFamily="2" charset="2"/>
              </a:rPr>
              <a:t>: tomar la media de los píxeles que quepan.</a:t>
            </a:r>
          </a:p>
          <a:p>
            <a:pPr lvl="1"/>
            <a:r>
              <a:rPr lang="es-ES_tradnl" altLang="es-ES" sz="2400" smtClean="0">
                <a:latin typeface="Arial" panose="020B0604020202020204" pitchFamily="34" charset="0"/>
                <a:sym typeface="Wingdings" panose="05000000000000000000" pitchFamily="2" charset="2"/>
              </a:rPr>
              <a:t>Recordatorio: el operador de media es </a:t>
            </a:r>
            <a:r>
              <a:rPr lang="es-ES_tradnl" altLang="es-ES" sz="2400" b="1" smtClean="0">
                <a:latin typeface="Arial" panose="020B0604020202020204" pitchFamily="34" charset="0"/>
                <a:sym typeface="Wingdings" panose="05000000000000000000" pitchFamily="2" charset="2"/>
              </a:rPr>
              <a:t>separable</a:t>
            </a:r>
            <a:r>
              <a:rPr lang="es-ES_tradnl" altLang="es-ES" sz="2400" smtClean="0">
                <a:latin typeface="Arial" panose="020B0604020202020204" pitchFamily="34" charset="0"/>
                <a:sym typeface="Wingdings" panose="05000000000000000000" pitchFamily="2" charset="2"/>
              </a:rPr>
              <a:t>.</a:t>
            </a:r>
            <a:endParaRPr lang="es-ES_tradnl" altLang="es-ES" sz="1600" smtClean="0">
              <a:latin typeface="Arial" panose="020B0604020202020204" pitchFamily="34" charset="0"/>
              <a:sym typeface="Wingdings" panose="05000000000000000000" pitchFamily="2" charset="2"/>
            </a:endParaRPr>
          </a:p>
        </p:txBody>
      </p:sp>
      <p:graphicFrame>
        <p:nvGraphicFramePr>
          <p:cNvPr id="262270" name="Group 126"/>
          <p:cNvGraphicFramePr>
            <a:graphicFrameLocks noGrp="1"/>
          </p:cNvGraphicFramePr>
          <p:nvPr/>
        </p:nvGraphicFramePr>
        <p:xfrm>
          <a:off x="760413" y="3097213"/>
          <a:ext cx="2698750" cy="2271714"/>
        </p:xfrm>
        <a:graphic>
          <a:graphicData uri="http://schemas.openxmlformats.org/drawingml/2006/table">
            <a:tbl>
              <a:tblPr/>
              <a:tblGrid>
                <a:gridCol w="538162"/>
                <a:gridCol w="539750"/>
                <a:gridCol w="541338"/>
                <a:gridCol w="539750"/>
                <a:gridCol w="539750"/>
              </a:tblGrid>
              <a:tr h="4460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476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19499" name="Text Box 42"/>
          <p:cNvSpPr txBox="1">
            <a:spLocks noChangeArrowheads="1"/>
          </p:cNvSpPr>
          <p:nvPr/>
        </p:nvSpPr>
        <p:spPr bwMode="auto">
          <a:xfrm>
            <a:off x="279400" y="5395913"/>
            <a:ext cx="35099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b="1">
                <a:latin typeface="Arial" panose="020B0604020202020204" pitchFamily="34" charset="0"/>
              </a:rPr>
              <a:t>Media de 5x5</a:t>
            </a:r>
          </a:p>
          <a:p>
            <a:pPr algn="ctr">
              <a:spcBef>
                <a:spcPct val="0"/>
              </a:spcBef>
              <a:buFontTx/>
              <a:buNone/>
            </a:pPr>
            <a:r>
              <a:rPr lang="es-ES_tradnl" altLang="es-ES" sz="2400">
                <a:latin typeface="Arial" panose="020B0604020202020204" pitchFamily="34" charset="0"/>
              </a:rPr>
              <a:t>Total: 25 sumas </a:t>
            </a:r>
            <a:r>
              <a:rPr lang="es-ES_tradnl" altLang="es-ES" sz="2400">
                <a:latin typeface="Arial" panose="020B0604020202020204" pitchFamily="34" charset="0"/>
                <a:cs typeface="Arial" panose="020B0604020202020204" pitchFamily="34" charset="0"/>
                <a:sym typeface="Symbol" panose="05050102010706020507" pitchFamily="18" charset="2"/>
              </a:rPr>
              <a:t></a:t>
            </a:r>
            <a:r>
              <a:rPr lang="es-ES_tradnl" altLang="es-ES" sz="2400">
                <a:latin typeface="Arial" panose="020B0604020202020204" pitchFamily="34" charset="0"/>
              </a:rPr>
              <a:t>o(n</a:t>
            </a:r>
            <a:r>
              <a:rPr lang="es-ES_tradnl" altLang="es-ES" sz="2400" baseline="30000">
                <a:latin typeface="Arial" panose="020B0604020202020204" pitchFamily="34" charset="0"/>
              </a:rPr>
              <a:t>2</a:t>
            </a:r>
            <a:r>
              <a:rPr lang="es-ES_tradnl" altLang="es-ES" sz="2400">
                <a:latin typeface="Arial" panose="020B0604020202020204" pitchFamily="34" charset="0"/>
              </a:rPr>
              <a:t>)</a:t>
            </a:r>
            <a:endParaRPr lang="es-ES" altLang="es-ES" sz="2400" b="1">
              <a:latin typeface="Arial" panose="020B0604020202020204" pitchFamily="34" charset="0"/>
            </a:endParaRPr>
          </a:p>
        </p:txBody>
      </p:sp>
      <p:graphicFrame>
        <p:nvGraphicFramePr>
          <p:cNvPr id="262271" name="Group 127"/>
          <p:cNvGraphicFramePr>
            <a:graphicFrameLocks noGrp="1"/>
          </p:cNvGraphicFramePr>
          <p:nvPr/>
        </p:nvGraphicFramePr>
        <p:xfrm>
          <a:off x="4652963" y="4003675"/>
          <a:ext cx="2698750" cy="458788"/>
        </p:xfrm>
        <a:graphic>
          <a:graphicData uri="http://schemas.openxmlformats.org/drawingml/2006/table">
            <a:tbl>
              <a:tblPr/>
              <a:tblGrid>
                <a:gridCol w="538162"/>
                <a:gridCol w="539750"/>
                <a:gridCol w="541338"/>
                <a:gridCol w="539750"/>
                <a:gridCol w="539750"/>
              </a:tblGrid>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62272" name="Group 128"/>
          <p:cNvGraphicFramePr>
            <a:graphicFrameLocks noGrp="1"/>
          </p:cNvGraphicFramePr>
          <p:nvPr/>
        </p:nvGraphicFramePr>
        <p:xfrm>
          <a:off x="7891463" y="3130550"/>
          <a:ext cx="541337" cy="2271714"/>
        </p:xfrm>
        <a:graphic>
          <a:graphicData uri="http://schemas.openxmlformats.org/drawingml/2006/table">
            <a:tbl>
              <a:tblPr/>
              <a:tblGrid>
                <a:gridCol w="541337"/>
              </a:tblGrid>
              <a:tr h="4460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476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19528" name="Text Box 123"/>
          <p:cNvSpPr txBox="1">
            <a:spLocks noChangeArrowheads="1"/>
          </p:cNvSpPr>
          <p:nvPr/>
        </p:nvSpPr>
        <p:spPr bwMode="auto">
          <a:xfrm>
            <a:off x="7250113" y="3975100"/>
            <a:ext cx="7540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800">
                <a:latin typeface="Arial" panose="020B0604020202020204" pitchFamily="34" charset="0"/>
                <a:sym typeface="Symbol" panose="05050102010706020507" pitchFamily="18" charset="2"/>
              </a:rPr>
              <a:t></a:t>
            </a:r>
            <a:endParaRPr lang="es-ES" altLang="es-ES" sz="2800">
              <a:latin typeface="Arial" panose="020B0604020202020204" pitchFamily="34" charset="0"/>
            </a:endParaRPr>
          </a:p>
        </p:txBody>
      </p:sp>
      <p:sp>
        <p:nvSpPr>
          <p:cNvPr id="19529" name="Text Box 124"/>
          <p:cNvSpPr txBox="1">
            <a:spLocks noChangeArrowheads="1"/>
          </p:cNvSpPr>
          <p:nvPr/>
        </p:nvSpPr>
        <p:spPr bwMode="auto">
          <a:xfrm>
            <a:off x="4459288" y="5395913"/>
            <a:ext cx="41370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b="1">
                <a:latin typeface="Arial" panose="020B0604020202020204" pitchFamily="34" charset="0"/>
              </a:rPr>
              <a:t>Media de 5x1 y de 1x5</a:t>
            </a:r>
          </a:p>
          <a:p>
            <a:pPr algn="ctr">
              <a:spcBef>
                <a:spcPct val="0"/>
              </a:spcBef>
              <a:buFontTx/>
              <a:buNone/>
            </a:pPr>
            <a:r>
              <a:rPr lang="es-ES_tradnl" altLang="es-ES" sz="2400">
                <a:latin typeface="Arial" panose="020B0604020202020204" pitchFamily="34" charset="0"/>
              </a:rPr>
              <a:t>Total: 10 sumas </a:t>
            </a:r>
            <a:r>
              <a:rPr lang="es-ES_tradnl" altLang="es-ES" sz="2400">
                <a:latin typeface="Arial" panose="020B0604020202020204" pitchFamily="34" charset="0"/>
                <a:sym typeface="Symbol" panose="05050102010706020507" pitchFamily="18" charset="2"/>
              </a:rPr>
              <a:t></a:t>
            </a:r>
            <a:r>
              <a:rPr lang="es-ES_tradnl" altLang="es-ES" sz="2400">
                <a:latin typeface="Arial" panose="020B0604020202020204" pitchFamily="34" charset="0"/>
              </a:rPr>
              <a:t>o(2n)</a:t>
            </a:r>
            <a:endParaRPr lang="es-ES" altLang="es-ES" sz="2400">
              <a:latin typeface="Arial" panose="020B0604020202020204" pitchFamily="34" charset="0"/>
            </a:endParaRPr>
          </a:p>
        </p:txBody>
      </p:sp>
      <p:sp>
        <p:nvSpPr>
          <p:cNvPr id="19530" name="AutoShape 125"/>
          <p:cNvSpPr>
            <a:spLocks noChangeArrowheads="1"/>
          </p:cNvSpPr>
          <p:nvPr/>
        </p:nvSpPr>
        <p:spPr bwMode="auto">
          <a:xfrm>
            <a:off x="3619500" y="3984625"/>
            <a:ext cx="874713" cy="509588"/>
          </a:xfrm>
          <a:prstGeom prst="leftRightArrow">
            <a:avLst>
              <a:gd name="adj1" fmla="val 39296"/>
              <a:gd name="adj2" fmla="val 51821"/>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Tree>
    <p:extLst>
      <p:ext uri="{BB962C8B-B14F-4D97-AF65-F5344CB8AC3E}">
        <p14:creationId xmlns:p14="http://schemas.microsoft.com/office/powerpoint/2010/main" val="16281981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79388" y="0"/>
            <a:ext cx="8785225" cy="738188"/>
          </a:xfrm>
        </p:spPr>
        <p:txBody>
          <a:bodyPr/>
          <a:lstStyle/>
          <a:p>
            <a:r>
              <a:rPr lang="es-ES_tradnl" altLang="es-ES" sz="3200" smtClean="0">
                <a:latin typeface="Arial Black" panose="020B0A04020102020204" pitchFamily="34" charset="0"/>
              </a:rPr>
              <a:t>3.2.1. Operadores de suavizado.</a:t>
            </a:r>
          </a:p>
        </p:txBody>
      </p:sp>
      <p:sp>
        <p:nvSpPr>
          <p:cNvPr id="20484" name="Rectangle 3"/>
          <p:cNvSpPr>
            <a:spLocks noGrp="1" noChangeArrowheads="1"/>
          </p:cNvSpPr>
          <p:nvPr>
            <p:ph type="body" sz="half" idx="1"/>
          </p:nvPr>
        </p:nvSpPr>
        <p:spPr>
          <a:xfrm>
            <a:off x="252413" y="596900"/>
            <a:ext cx="8604250" cy="1204913"/>
          </a:xfrm>
        </p:spPr>
        <p:txBody>
          <a:bodyPr/>
          <a:lstStyle/>
          <a:p>
            <a:pPr>
              <a:lnSpc>
                <a:spcPct val="90000"/>
              </a:lnSpc>
            </a:pPr>
            <a:r>
              <a:rPr lang="es-ES_tradnl" altLang="es-ES" sz="2600" smtClean="0">
                <a:latin typeface="Arial" panose="020B0604020202020204" pitchFamily="34" charset="0"/>
                <a:sym typeface="Wingdings" panose="05000000000000000000" pitchFamily="2" charset="2"/>
              </a:rPr>
              <a:t>En algunos casos puede ser interesante aplicar </a:t>
            </a:r>
            <a:r>
              <a:rPr lang="es-ES_tradnl" altLang="es-ES" sz="2600" b="1" smtClean="0">
                <a:latin typeface="Arial" panose="020B0604020202020204" pitchFamily="34" charset="0"/>
                <a:sym typeface="Wingdings" panose="05000000000000000000" pitchFamily="2" charset="2"/>
              </a:rPr>
              <a:t>suavizados direccionales</a:t>
            </a:r>
            <a:r>
              <a:rPr lang="es-ES_tradnl" altLang="es-ES" sz="2600" smtClean="0">
                <a:latin typeface="Arial" panose="020B0604020202020204" pitchFamily="34" charset="0"/>
                <a:sym typeface="Wingdings" panose="05000000000000000000" pitchFamily="2" charset="2"/>
              </a:rPr>
              <a:t>: horizontales, verticales o en cualquier dirección.</a:t>
            </a:r>
          </a:p>
        </p:txBody>
      </p:sp>
      <p:graphicFrame>
        <p:nvGraphicFramePr>
          <p:cNvPr id="265303" name="Group 87"/>
          <p:cNvGraphicFramePr>
            <a:graphicFrameLocks noGrp="1"/>
          </p:cNvGraphicFramePr>
          <p:nvPr/>
        </p:nvGraphicFramePr>
        <p:xfrm>
          <a:off x="6675438" y="1809750"/>
          <a:ext cx="1620837" cy="1365251"/>
        </p:xfrm>
        <a:graphic>
          <a:graphicData uri="http://schemas.openxmlformats.org/drawingml/2006/table">
            <a:tbl>
              <a:tblPr/>
              <a:tblGrid>
                <a:gridCol w="539750"/>
                <a:gridCol w="541337"/>
                <a:gridCol w="539750"/>
              </a:tblGrid>
              <a:tr h="4476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20503" name="Text Box 42"/>
          <p:cNvSpPr txBox="1">
            <a:spLocks noChangeArrowheads="1"/>
          </p:cNvSpPr>
          <p:nvPr/>
        </p:nvSpPr>
        <p:spPr bwMode="auto">
          <a:xfrm>
            <a:off x="314325" y="2827338"/>
            <a:ext cx="35099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Media horizontal 5 píxeles</a:t>
            </a:r>
            <a:endParaRPr lang="es-ES" altLang="es-ES" sz="2200">
              <a:latin typeface="Arial" panose="020B0604020202020204" pitchFamily="34" charset="0"/>
            </a:endParaRPr>
          </a:p>
        </p:txBody>
      </p:sp>
      <p:graphicFrame>
        <p:nvGraphicFramePr>
          <p:cNvPr id="265301" name="Group 85"/>
          <p:cNvGraphicFramePr>
            <a:graphicFrameLocks noGrp="1"/>
          </p:cNvGraphicFramePr>
          <p:nvPr/>
        </p:nvGraphicFramePr>
        <p:xfrm>
          <a:off x="723900" y="2376488"/>
          <a:ext cx="2698750" cy="458787"/>
        </p:xfrm>
        <a:graphic>
          <a:graphicData uri="http://schemas.openxmlformats.org/drawingml/2006/table">
            <a:tbl>
              <a:tblPr/>
              <a:tblGrid>
                <a:gridCol w="538163"/>
                <a:gridCol w="539750"/>
                <a:gridCol w="541337"/>
                <a:gridCol w="539750"/>
                <a:gridCol w="539750"/>
              </a:tblGrid>
              <a:tr h="45878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65302" name="Group 86"/>
          <p:cNvGraphicFramePr>
            <a:graphicFrameLocks noGrp="1"/>
          </p:cNvGraphicFramePr>
          <p:nvPr/>
        </p:nvGraphicFramePr>
        <p:xfrm>
          <a:off x="4641850" y="1827213"/>
          <a:ext cx="541338" cy="1365251"/>
        </p:xfrm>
        <a:graphic>
          <a:graphicData uri="http://schemas.openxmlformats.org/drawingml/2006/table">
            <a:tbl>
              <a:tblPr/>
              <a:tblGrid>
                <a:gridCol w="541338"/>
              </a:tblGrid>
              <a:tr h="4476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20528" name="Text Box 79"/>
          <p:cNvSpPr txBox="1">
            <a:spLocks noChangeArrowheads="1"/>
          </p:cNvSpPr>
          <p:nvPr/>
        </p:nvSpPr>
        <p:spPr bwMode="auto">
          <a:xfrm>
            <a:off x="3443288" y="3200400"/>
            <a:ext cx="28178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Media vertical 3p</a:t>
            </a:r>
            <a:endParaRPr lang="es-ES" altLang="es-ES" sz="2200">
              <a:latin typeface="Arial" panose="020B0604020202020204" pitchFamily="34" charset="0"/>
            </a:endParaRPr>
          </a:p>
        </p:txBody>
      </p:sp>
      <p:sp>
        <p:nvSpPr>
          <p:cNvPr id="20529" name="Text Box 80"/>
          <p:cNvSpPr txBox="1">
            <a:spLocks noChangeArrowheads="1"/>
          </p:cNvSpPr>
          <p:nvPr/>
        </p:nvSpPr>
        <p:spPr bwMode="auto">
          <a:xfrm>
            <a:off x="6102350" y="3206750"/>
            <a:ext cx="28178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Media diagonal 3p</a:t>
            </a:r>
            <a:endParaRPr lang="es-ES" altLang="es-ES" sz="2200">
              <a:latin typeface="Arial" panose="020B0604020202020204" pitchFamily="34" charset="0"/>
            </a:endParaRPr>
          </a:p>
        </p:txBody>
      </p:sp>
      <p:pic>
        <p:nvPicPr>
          <p:cNvPr id="20530" name="Picture 81" descr="mediaver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563" y="3825875"/>
            <a:ext cx="3656012"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1" name="Picture 82" descr="mediahor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0" y="3825875"/>
            <a:ext cx="365601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2" name="Text Box 83"/>
          <p:cNvSpPr txBox="1">
            <a:spLocks noChangeArrowheads="1"/>
          </p:cNvSpPr>
          <p:nvPr/>
        </p:nvSpPr>
        <p:spPr bwMode="auto">
          <a:xfrm rot="-5400000">
            <a:off x="2945606" y="4812507"/>
            <a:ext cx="25050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 horiz. 31p</a:t>
            </a:r>
            <a:endParaRPr lang="es-ES" altLang="es-ES" sz="2200" b="1">
              <a:latin typeface="Arial" panose="020B0604020202020204" pitchFamily="34" charset="0"/>
            </a:endParaRPr>
          </a:p>
        </p:txBody>
      </p:sp>
      <p:sp>
        <p:nvSpPr>
          <p:cNvPr id="20533" name="Text Box 84"/>
          <p:cNvSpPr txBox="1">
            <a:spLocks noChangeArrowheads="1"/>
          </p:cNvSpPr>
          <p:nvPr/>
        </p:nvSpPr>
        <p:spPr bwMode="auto">
          <a:xfrm rot="-5400000">
            <a:off x="7379494" y="4844257"/>
            <a:ext cx="25050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 vert. 31p</a:t>
            </a:r>
            <a:endParaRPr lang="es-ES" altLang="es-ES" sz="2200" b="1">
              <a:latin typeface="Arial" panose="020B0604020202020204" pitchFamily="34" charset="0"/>
            </a:endParaRPr>
          </a:p>
        </p:txBody>
      </p:sp>
    </p:spTree>
    <p:extLst>
      <p:ext uri="{BB962C8B-B14F-4D97-AF65-F5344CB8AC3E}">
        <p14:creationId xmlns:p14="http://schemas.microsoft.com/office/powerpoint/2010/main" val="275819808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21508" name="Rectangle 3"/>
          <p:cNvSpPr>
            <a:spLocks noGrp="1" noChangeArrowheads="1"/>
          </p:cNvSpPr>
          <p:nvPr>
            <p:ph type="body" sz="half" idx="1"/>
          </p:nvPr>
        </p:nvSpPr>
        <p:spPr>
          <a:xfrm>
            <a:off x="252413" y="774700"/>
            <a:ext cx="8604250" cy="1765300"/>
          </a:xfrm>
        </p:spPr>
        <p:txBody>
          <a:bodyPr/>
          <a:lstStyle/>
          <a:p>
            <a:r>
              <a:rPr lang="es-ES_tradnl" altLang="es-ES" sz="2400" b="1" smtClean="0">
                <a:latin typeface="Arial" panose="020B0604020202020204" pitchFamily="34" charset="0"/>
                <a:sym typeface="Wingdings" panose="05000000000000000000" pitchFamily="2" charset="2"/>
              </a:rPr>
              <a:t>Ejemplo 1.</a:t>
            </a:r>
            <a:r>
              <a:rPr lang="es-ES_tradnl" altLang="es-ES" sz="2400" smtClean="0">
                <a:latin typeface="Arial" panose="020B0604020202020204" pitchFamily="34" charset="0"/>
                <a:sym typeface="Wingdings" panose="05000000000000000000" pitchFamily="2" charset="2"/>
              </a:rPr>
              <a:t> En una aplicación trabajamos con imágenes capturadas de TV. El canal tiene muchas interferencias, que provocan una oscilación cada 7 píxeles horizontales.</a:t>
            </a:r>
          </a:p>
          <a:p>
            <a:pPr>
              <a:buFontTx/>
              <a:buNone/>
            </a:pPr>
            <a:r>
              <a:rPr lang="es-ES_tradnl" altLang="es-ES" sz="2400" smtClean="0">
                <a:latin typeface="Arial" panose="020B0604020202020204" pitchFamily="34" charset="0"/>
                <a:sym typeface="Wingdings" panose="05000000000000000000" pitchFamily="2" charset="2"/>
              </a:rPr>
              <a:t>	¿Cómo reducir el efecto de las interferencias?</a:t>
            </a:r>
          </a:p>
        </p:txBody>
      </p:sp>
      <p:pic>
        <p:nvPicPr>
          <p:cNvPr id="21509" name="Picture 5" descr="serena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2520950"/>
            <a:ext cx="4102100"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4222" name="Group 30"/>
          <p:cNvGrpSpPr>
            <a:grpSpLocks/>
          </p:cNvGrpSpPr>
          <p:nvPr/>
        </p:nvGrpSpPr>
        <p:grpSpPr bwMode="auto">
          <a:xfrm>
            <a:off x="1592263" y="2416175"/>
            <a:ext cx="5849937" cy="1944688"/>
            <a:chOff x="921" y="1522"/>
            <a:chExt cx="3685" cy="1225"/>
          </a:xfrm>
        </p:grpSpPr>
        <p:pic>
          <p:nvPicPr>
            <p:cNvPr id="21516" name="Picture 6" descr="serenaw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6" y="1522"/>
              <a:ext cx="1704" cy="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7"/>
            <p:cNvSpPr>
              <a:spLocks noChangeArrowheads="1"/>
            </p:cNvSpPr>
            <p:nvPr/>
          </p:nvSpPr>
          <p:spPr bwMode="auto">
            <a:xfrm>
              <a:off x="921" y="1802"/>
              <a:ext cx="569" cy="387"/>
            </a:xfrm>
            <a:prstGeom prst="rect">
              <a:avLst/>
            </a:prstGeom>
            <a:noFill/>
            <a:ln w="38100">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a:latin typeface="Arial" panose="020B0604020202020204" pitchFamily="34" charset="0"/>
              </a:endParaRPr>
            </a:p>
          </p:txBody>
        </p:sp>
        <p:sp>
          <p:nvSpPr>
            <p:cNvPr id="21518" name="Rectangle 8"/>
            <p:cNvSpPr>
              <a:spLocks noChangeArrowheads="1"/>
            </p:cNvSpPr>
            <p:nvPr/>
          </p:nvSpPr>
          <p:spPr bwMode="auto">
            <a:xfrm>
              <a:off x="2901" y="1526"/>
              <a:ext cx="1705" cy="1217"/>
            </a:xfrm>
            <a:prstGeom prst="rect">
              <a:avLst/>
            </a:prstGeom>
            <a:noFill/>
            <a:ln w="38100">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a:latin typeface="Arial" panose="020B0604020202020204" pitchFamily="34" charset="0"/>
              </a:endParaRPr>
            </a:p>
          </p:txBody>
        </p:sp>
        <p:sp>
          <p:nvSpPr>
            <p:cNvPr id="21519" name="Line 9"/>
            <p:cNvSpPr>
              <a:spLocks noChangeShapeType="1"/>
            </p:cNvSpPr>
            <p:nvPr/>
          </p:nvSpPr>
          <p:spPr bwMode="auto">
            <a:xfrm flipV="1">
              <a:off x="938" y="1546"/>
              <a:ext cx="1942" cy="239"/>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1520" name="Line 10"/>
            <p:cNvSpPr>
              <a:spLocks noChangeShapeType="1"/>
            </p:cNvSpPr>
            <p:nvPr/>
          </p:nvSpPr>
          <p:spPr bwMode="auto">
            <a:xfrm>
              <a:off x="938" y="2205"/>
              <a:ext cx="1950" cy="534"/>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
        <p:nvSpPr>
          <p:cNvPr id="264204" name="Rectangle 12"/>
          <p:cNvSpPr>
            <a:spLocks noChangeArrowheads="1"/>
          </p:cNvSpPr>
          <p:nvPr/>
        </p:nvSpPr>
        <p:spPr bwMode="auto">
          <a:xfrm>
            <a:off x="219075" y="5546725"/>
            <a:ext cx="4540250"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400" b="1">
                <a:latin typeface="Arial" panose="020B0604020202020204" pitchFamily="34" charset="0"/>
                <a:sym typeface="Wingdings" panose="05000000000000000000" pitchFamily="2" charset="2"/>
              </a:rPr>
              <a:t>Idea:</a:t>
            </a:r>
            <a:r>
              <a:rPr lang="es-ES_tradnl" altLang="es-ES" sz="2400">
                <a:latin typeface="Arial" panose="020B0604020202020204" pitchFamily="34" charset="0"/>
                <a:sym typeface="Wingdings" panose="05000000000000000000" pitchFamily="2" charset="2"/>
              </a:rPr>
              <a:t> Probar con una media horizontal de 7 píxeles...</a:t>
            </a:r>
          </a:p>
        </p:txBody>
      </p:sp>
      <p:grpSp>
        <p:nvGrpSpPr>
          <p:cNvPr id="264223" name="Group 31"/>
          <p:cNvGrpSpPr>
            <a:grpSpLocks/>
          </p:cNvGrpSpPr>
          <p:nvPr/>
        </p:nvGrpSpPr>
        <p:grpSpPr bwMode="auto">
          <a:xfrm>
            <a:off x="4741863" y="3460750"/>
            <a:ext cx="4043362" cy="2817813"/>
            <a:chOff x="2905" y="2180"/>
            <a:chExt cx="2547" cy="1775"/>
          </a:xfrm>
        </p:grpSpPr>
        <p:pic>
          <p:nvPicPr>
            <p:cNvPr id="21513" name="Picture 27" descr="grafmedi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6" y="2814"/>
              <a:ext cx="1856"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Rectangle 28"/>
            <p:cNvSpPr>
              <a:spLocks noChangeArrowheads="1"/>
            </p:cNvSpPr>
            <p:nvPr/>
          </p:nvSpPr>
          <p:spPr bwMode="auto">
            <a:xfrm>
              <a:off x="2905" y="2180"/>
              <a:ext cx="1705" cy="74"/>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a:latin typeface="Arial" panose="020B0604020202020204" pitchFamily="34" charset="0"/>
              </a:endParaRPr>
            </a:p>
          </p:txBody>
        </p:sp>
        <p:sp>
          <p:nvSpPr>
            <p:cNvPr id="21515" name="Freeform 29"/>
            <p:cNvSpPr>
              <a:spLocks/>
            </p:cNvSpPr>
            <p:nvPr/>
          </p:nvSpPr>
          <p:spPr bwMode="auto">
            <a:xfrm>
              <a:off x="4607" y="2197"/>
              <a:ext cx="264" cy="576"/>
            </a:xfrm>
            <a:custGeom>
              <a:avLst/>
              <a:gdLst>
                <a:gd name="T0" fmla="*/ 0 w 264"/>
                <a:gd name="T1" fmla="*/ 0 h 576"/>
                <a:gd name="T2" fmla="*/ 149 w 264"/>
                <a:gd name="T3" fmla="*/ 74 h 576"/>
                <a:gd name="T4" fmla="*/ 240 w 264"/>
                <a:gd name="T5" fmla="*/ 272 h 576"/>
                <a:gd name="T6" fmla="*/ 264 w 2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 h="576">
                  <a:moveTo>
                    <a:pt x="0" y="0"/>
                  </a:moveTo>
                  <a:cubicBezTo>
                    <a:pt x="25" y="12"/>
                    <a:pt x="109" y="29"/>
                    <a:pt x="149" y="74"/>
                  </a:cubicBezTo>
                  <a:cubicBezTo>
                    <a:pt x="189" y="119"/>
                    <a:pt x="221" y="188"/>
                    <a:pt x="240" y="272"/>
                  </a:cubicBezTo>
                  <a:cubicBezTo>
                    <a:pt x="259" y="356"/>
                    <a:pt x="259" y="513"/>
                    <a:pt x="264" y="576"/>
                  </a:cubicBezTo>
                </a:path>
              </a:pathLst>
            </a:custGeom>
            <a:noFill/>
            <a:ln w="57150" cmpd="sng">
              <a:solidFill>
                <a:srgbClr val="FF0000"/>
              </a:solidFill>
              <a:round/>
              <a:headEnd type="none" w="med" len="me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Tree>
    <p:extLst>
      <p:ext uri="{BB962C8B-B14F-4D97-AF65-F5344CB8AC3E}">
        <p14:creationId xmlns:p14="http://schemas.microsoft.com/office/powerpoint/2010/main" val="2818940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42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42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4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0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sz="quarter" idx="1"/>
          </p:nvPr>
        </p:nvSpPr>
        <p:spPr>
          <a:xfrm>
            <a:off x="911195" y="2220760"/>
            <a:ext cx="3868342" cy="823913"/>
          </a:xfrm>
          <a:prstGeom prst="rect">
            <a:avLst/>
          </a:prstGeom>
        </p:spPr>
        <p:txBody>
          <a:bodyPr/>
          <a:lstStyle/>
          <a:p>
            <a:endParaRPr/>
          </a:p>
        </p:txBody>
      </p:sp>
      <p:sp>
        <p:nvSpPr>
          <p:cNvPr id="152" name="Shape 152"/>
          <p:cNvSpPr>
            <a:spLocks noGrp="1"/>
          </p:cNvSpPr>
          <p:nvPr>
            <p:ph type="body" idx="13"/>
          </p:nvPr>
        </p:nvSpPr>
        <p:spPr>
          <a:prstGeom prst="rect">
            <a:avLst/>
          </a:prstGeom>
        </p:spPr>
        <p:txBody>
          <a:bodyPr/>
          <a:lstStyle/>
          <a:p>
            <a:pPr marL="0" indent="0">
              <a:buSzTx/>
              <a:buFontTx/>
              <a:buNone/>
              <a:defRPr sz="2400" b="1"/>
            </a:pPr>
            <a:endParaRPr/>
          </a:p>
        </p:txBody>
      </p:sp>
      <p:sp>
        <p:nvSpPr>
          <p:cNvPr id="153" name="Shape 153"/>
          <p:cNvSpPr>
            <a:spLocks noGrp="1"/>
          </p:cNvSpPr>
          <p:nvPr>
            <p:ph type="title"/>
          </p:nvPr>
        </p:nvSpPr>
        <p:spPr>
          <a:xfrm>
            <a:off x="4142589" y="42699"/>
            <a:ext cx="4086597" cy="1431499"/>
          </a:xfrm>
          <a:prstGeom prst="rect">
            <a:avLst/>
          </a:prstGeom>
        </p:spPr>
        <p:txBody>
          <a:bodyPr/>
          <a:lstStyle/>
          <a:p>
            <a:r>
              <a:t>Problema</a:t>
            </a:r>
          </a:p>
        </p:txBody>
      </p:sp>
      <p:pic>
        <p:nvPicPr>
          <p:cNvPr id="154" name="image6.jpeg" descr="G:\Imagenes\Puno2012\2012-05-04 11.33.45.jpg"/>
          <p:cNvPicPr>
            <a:picLocks noChangeAspect="1"/>
          </p:cNvPicPr>
          <p:nvPr/>
        </p:nvPicPr>
        <p:blipFill>
          <a:blip r:embed="rId2">
            <a:extLst/>
          </a:blip>
          <a:stretch>
            <a:fillRect/>
          </a:stretch>
        </p:blipFill>
        <p:spPr>
          <a:xfrm>
            <a:off x="1800534" y="1206053"/>
            <a:ext cx="5787341" cy="4641930"/>
          </a:xfrm>
          <a:prstGeom prst="rect">
            <a:avLst/>
          </a:prstGeom>
          <a:ln w="12700">
            <a:miter lim="400000"/>
          </a:ln>
        </p:spPr>
      </p:pic>
      <p:sp>
        <p:nvSpPr>
          <p:cNvPr id="2" name="1 Marcador de número de diapositiva"/>
          <p:cNvSpPr>
            <a:spLocks noGrp="1"/>
          </p:cNvSpPr>
          <p:nvPr>
            <p:ph type="sldNum" sz="quarter" idx="2"/>
          </p:nvPr>
        </p:nvSpPr>
        <p:spPr/>
        <p:txBody>
          <a:bodyPr/>
          <a:lstStyle/>
          <a:p>
            <a:fld id="{86CB4B4D-7CA3-9044-876B-883B54F8677D}" type="slidenum">
              <a:rPr lang="es-PE" smtClean="0"/>
              <a:t>13</a:t>
            </a:fld>
            <a:endParaRPr lang="es-PE"/>
          </a:p>
        </p:txBody>
      </p:sp>
    </p:spTree>
    <p:extLst>
      <p:ext uri="{BB962C8B-B14F-4D97-AF65-F5344CB8AC3E}">
        <p14:creationId xmlns:p14="http://schemas.microsoft.com/office/powerpoint/2010/main" val="2471397481"/>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22532" name="Rectangle 3"/>
          <p:cNvSpPr>
            <a:spLocks noGrp="1" noChangeArrowheads="1"/>
          </p:cNvSpPr>
          <p:nvPr>
            <p:ph type="body" sz="half" idx="1"/>
          </p:nvPr>
        </p:nvSpPr>
        <p:spPr>
          <a:xfrm>
            <a:off x="252413" y="735013"/>
            <a:ext cx="8604250" cy="446087"/>
          </a:xfrm>
        </p:spPr>
        <p:txBody>
          <a:bodyPr/>
          <a:lstStyle/>
          <a:p>
            <a:pPr>
              <a:lnSpc>
                <a:spcPct val="90000"/>
              </a:lnSpc>
            </a:pPr>
            <a:r>
              <a:rPr lang="es-ES_tradnl" altLang="es-ES" sz="2400" smtClean="0">
                <a:latin typeface="Arial" panose="020B0604020202020204" pitchFamily="34" charset="0"/>
                <a:sym typeface="Wingdings" panose="05000000000000000000" pitchFamily="2" charset="2"/>
              </a:rPr>
              <a:t>Aplicación de media horizontal de 7 píxeles.</a:t>
            </a:r>
          </a:p>
        </p:txBody>
      </p:sp>
      <p:pic>
        <p:nvPicPr>
          <p:cNvPr id="22533" name="Picture 4" descr="serena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190625"/>
            <a:ext cx="4257675"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2" descr="serenaw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888" y="1203325"/>
            <a:ext cx="4256087"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AutoShape 13"/>
          <p:cNvSpPr>
            <a:spLocks noChangeArrowheads="1"/>
          </p:cNvSpPr>
          <p:nvPr/>
        </p:nvSpPr>
        <p:spPr bwMode="auto">
          <a:xfrm>
            <a:off x="4237038" y="2460625"/>
            <a:ext cx="631825" cy="419100"/>
          </a:xfrm>
          <a:prstGeom prst="rightArrow">
            <a:avLst>
              <a:gd name="adj1" fmla="val 34852"/>
              <a:gd name="adj2" fmla="val 5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pic>
        <p:nvPicPr>
          <p:cNvPr id="22536" name="Picture 14" descr="serenaw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675" y="4260850"/>
            <a:ext cx="2535238"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15" descr="serenaw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8363" y="4252913"/>
            <a:ext cx="2570162"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8" name="AutoShape 16"/>
          <p:cNvSpPr>
            <a:spLocks noChangeArrowheads="1"/>
          </p:cNvSpPr>
          <p:nvPr/>
        </p:nvSpPr>
        <p:spPr bwMode="auto">
          <a:xfrm>
            <a:off x="2792413" y="5588000"/>
            <a:ext cx="566737" cy="404813"/>
          </a:xfrm>
          <a:prstGeom prst="rightArrow">
            <a:avLst>
              <a:gd name="adj1" fmla="val 28630"/>
              <a:gd name="adj2" fmla="val 50069"/>
            </a:avLst>
          </a:prstGeom>
          <a:solidFill>
            <a:srgbClr val="B4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graphicFrame>
        <p:nvGraphicFramePr>
          <p:cNvPr id="267307" name="Group 43"/>
          <p:cNvGraphicFramePr>
            <a:graphicFrameLocks noGrp="1"/>
          </p:cNvGraphicFramePr>
          <p:nvPr/>
        </p:nvGraphicFramePr>
        <p:xfrm>
          <a:off x="6838950" y="731838"/>
          <a:ext cx="2066925" cy="390525"/>
        </p:xfrm>
        <a:graphic>
          <a:graphicData uri="http://schemas.openxmlformats.org/drawingml/2006/table">
            <a:tbl>
              <a:tblPr/>
              <a:tblGrid>
                <a:gridCol w="295275"/>
                <a:gridCol w="295275"/>
                <a:gridCol w="295275"/>
                <a:gridCol w="295275"/>
                <a:gridCol w="295275"/>
                <a:gridCol w="295275"/>
                <a:gridCol w="295275"/>
              </a:tblGrid>
              <a:tr h="390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pic>
        <p:nvPicPr>
          <p:cNvPr id="22557" name="Picture 38" descr="grafmedia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2025" y="4292600"/>
            <a:ext cx="2933700"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8" name="Rectangle 41"/>
          <p:cNvSpPr>
            <a:spLocks noChangeArrowheads="1"/>
          </p:cNvSpPr>
          <p:nvPr/>
        </p:nvSpPr>
        <p:spPr bwMode="auto">
          <a:xfrm>
            <a:off x="3408363" y="5419725"/>
            <a:ext cx="2589212" cy="1174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a:latin typeface="Arial" panose="020B0604020202020204" pitchFamily="34" charset="0"/>
            </a:endParaRPr>
          </a:p>
        </p:txBody>
      </p:sp>
    </p:spTree>
    <p:extLst>
      <p:ext uri="{BB962C8B-B14F-4D97-AF65-F5344CB8AC3E}">
        <p14:creationId xmlns:p14="http://schemas.microsoft.com/office/powerpoint/2010/main" val="285954302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26" name="Picture 14" descr="entrel1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0" y="2651125"/>
            <a:ext cx="3443288"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12" descr="entre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2436813"/>
            <a:ext cx="4989512"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23558" name="Rectangle 3"/>
          <p:cNvSpPr>
            <a:spLocks noGrp="1" noChangeArrowheads="1"/>
          </p:cNvSpPr>
          <p:nvPr>
            <p:ph type="body" sz="half" idx="1"/>
          </p:nvPr>
        </p:nvSpPr>
        <p:spPr>
          <a:xfrm>
            <a:off x="225425" y="735013"/>
            <a:ext cx="8736013" cy="1660525"/>
          </a:xfrm>
        </p:spPr>
        <p:txBody>
          <a:bodyPr/>
          <a:lstStyle/>
          <a:p>
            <a:r>
              <a:rPr lang="es-ES_tradnl" altLang="es-ES" sz="2400" b="1" smtClean="0">
                <a:latin typeface="Arial" panose="020B0604020202020204" pitchFamily="34" charset="0"/>
                <a:sym typeface="Wingdings" panose="05000000000000000000" pitchFamily="2" charset="2"/>
              </a:rPr>
              <a:t>Ejemplo 2.</a:t>
            </a:r>
            <a:r>
              <a:rPr lang="es-ES_tradnl" altLang="es-ES" sz="2400" smtClean="0">
                <a:latin typeface="Arial" panose="020B0604020202020204" pitchFamily="34" charset="0"/>
                <a:sym typeface="Wingdings" panose="05000000000000000000" pitchFamily="2" charset="2"/>
              </a:rPr>
              <a:t> </a:t>
            </a:r>
            <a:r>
              <a:rPr lang="es-ES_tradnl" altLang="es-ES" sz="2400" b="1" smtClean="0">
                <a:latin typeface="Arial" panose="020B0604020202020204" pitchFamily="34" charset="0"/>
                <a:sym typeface="Wingdings" panose="05000000000000000000" pitchFamily="2" charset="2"/>
              </a:rPr>
              <a:t>Entrelazado de vídeo:</a:t>
            </a:r>
            <a:r>
              <a:rPr lang="es-ES_tradnl" altLang="es-ES" sz="2400" smtClean="0">
                <a:latin typeface="Arial" panose="020B0604020202020204" pitchFamily="34" charset="0"/>
                <a:sym typeface="Wingdings" panose="05000000000000000000" pitchFamily="2" charset="2"/>
              </a:rPr>
              <a:t> para aumentar la frecuencia de refresco del vídeo se separan las líneas pares y las impares (1 </a:t>
            </a:r>
            <a:r>
              <a:rPr lang="es-ES_tradnl" altLang="es-ES" sz="2400" b="1" smtClean="0">
                <a:latin typeface="Arial" panose="020B0604020202020204" pitchFamily="34" charset="0"/>
                <a:sym typeface="Wingdings" panose="05000000000000000000" pitchFamily="2" charset="2"/>
              </a:rPr>
              <a:t>campo</a:t>
            </a:r>
            <a:r>
              <a:rPr lang="es-ES_tradnl" altLang="es-ES" sz="2400" smtClean="0">
                <a:latin typeface="Arial" panose="020B0604020202020204" pitchFamily="34" charset="0"/>
                <a:sym typeface="Wingdings" panose="05000000000000000000" pitchFamily="2" charset="2"/>
              </a:rPr>
              <a:t> (</a:t>
            </a:r>
            <a:r>
              <a:rPr lang="es-ES_tradnl" altLang="es-ES" sz="2400" i="1" smtClean="0">
                <a:latin typeface="Arial" panose="020B0604020202020204" pitchFamily="34" charset="0"/>
                <a:sym typeface="Wingdings" panose="05000000000000000000" pitchFamily="2" charset="2"/>
              </a:rPr>
              <a:t>field</a:t>
            </a:r>
            <a:r>
              <a:rPr lang="es-ES_tradnl" altLang="es-ES" sz="2400" smtClean="0">
                <a:latin typeface="Arial" panose="020B0604020202020204" pitchFamily="34" charset="0"/>
                <a:sym typeface="Wingdings" panose="05000000000000000000" pitchFamily="2" charset="2"/>
              </a:rPr>
              <a:t>)=1/2 imagen). Al capturar una imagen, se mezclan los campos produciendo efectos raros.</a:t>
            </a:r>
          </a:p>
        </p:txBody>
      </p:sp>
      <p:sp>
        <p:nvSpPr>
          <p:cNvPr id="269318" name="Rectangle 6"/>
          <p:cNvSpPr>
            <a:spLocks noChangeArrowheads="1"/>
          </p:cNvSpPr>
          <p:nvPr/>
        </p:nvSpPr>
        <p:spPr bwMode="auto">
          <a:xfrm>
            <a:off x="2228850" y="3213100"/>
            <a:ext cx="1296988" cy="922338"/>
          </a:xfrm>
          <a:prstGeom prst="rect">
            <a:avLst/>
          </a:prstGeom>
          <a:noFill/>
          <a:ln w="381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a:latin typeface="Arial" panose="020B0604020202020204" pitchFamily="34" charset="0"/>
            </a:endParaRPr>
          </a:p>
        </p:txBody>
      </p:sp>
      <p:sp>
        <p:nvSpPr>
          <p:cNvPr id="269319" name="Rectangle 7"/>
          <p:cNvSpPr>
            <a:spLocks noChangeArrowheads="1"/>
          </p:cNvSpPr>
          <p:nvPr/>
        </p:nvSpPr>
        <p:spPr bwMode="auto">
          <a:xfrm>
            <a:off x="5492750" y="2633663"/>
            <a:ext cx="3463925" cy="2379662"/>
          </a:xfrm>
          <a:prstGeom prst="rect">
            <a:avLst/>
          </a:prstGeom>
          <a:noFill/>
          <a:ln w="381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a:latin typeface="Arial" panose="020B0604020202020204" pitchFamily="34" charset="0"/>
            </a:endParaRPr>
          </a:p>
        </p:txBody>
      </p:sp>
      <p:sp>
        <p:nvSpPr>
          <p:cNvPr id="269320" name="Line 8"/>
          <p:cNvSpPr>
            <a:spLocks noChangeShapeType="1"/>
          </p:cNvSpPr>
          <p:nvPr/>
        </p:nvSpPr>
        <p:spPr bwMode="auto">
          <a:xfrm flipV="1">
            <a:off x="2255838" y="2630488"/>
            <a:ext cx="3251200" cy="56991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69321" name="Line 9"/>
          <p:cNvSpPr>
            <a:spLocks noChangeShapeType="1"/>
          </p:cNvSpPr>
          <p:nvPr/>
        </p:nvSpPr>
        <p:spPr bwMode="auto">
          <a:xfrm>
            <a:off x="2230438" y="4137025"/>
            <a:ext cx="3241675" cy="86995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69322" name="Text Box 10"/>
          <p:cNvSpPr txBox="1">
            <a:spLocks noChangeArrowheads="1"/>
          </p:cNvSpPr>
          <p:nvPr/>
        </p:nvSpPr>
        <p:spPr bwMode="auto">
          <a:xfrm>
            <a:off x="5481638" y="5229225"/>
            <a:ext cx="3402012" cy="10969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25 imágenes/seg. </a:t>
            </a:r>
            <a:r>
              <a:rPr lang="es-ES_tradnl" altLang="es-ES" sz="2200">
                <a:latin typeface="Arial" panose="020B0604020202020204" pitchFamily="34" charset="0"/>
                <a:sym typeface="Symbol" panose="05050102010706020507" pitchFamily="18" charset="2"/>
              </a:rPr>
              <a:t> 50 campos/seg.  20 mseg. entre campos</a:t>
            </a:r>
          </a:p>
        </p:txBody>
      </p:sp>
      <p:sp>
        <p:nvSpPr>
          <p:cNvPr id="269323" name="Freeform 11"/>
          <p:cNvSpPr>
            <a:spLocks/>
          </p:cNvSpPr>
          <p:nvPr/>
        </p:nvSpPr>
        <p:spPr bwMode="auto">
          <a:xfrm flipH="1">
            <a:off x="7011988" y="4478338"/>
            <a:ext cx="87312" cy="796925"/>
          </a:xfrm>
          <a:custGeom>
            <a:avLst/>
            <a:gdLst>
              <a:gd name="T0" fmla="*/ 0 w 1885"/>
              <a:gd name="T1" fmla="*/ 0 h 164"/>
              <a:gd name="T2" fmla="*/ 2147483647 w 1885"/>
              <a:gd name="T3" fmla="*/ 2147483647 h 164"/>
              <a:gd name="T4" fmla="*/ 0 60000 65536"/>
              <a:gd name="T5" fmla="*/ 0 60000 65536"/>
            </a:gdLst>
            <a:ahLst/>
            <a:cxnLst>
              <a:cxn ang="T4">
                <a:pos x="T0" y="T1"/>
              </a:cxn>
              <a:cxn ang="T5">
                <a:pos x="T2" y="T3"/>
              </a:cxn>
            </a:cxnLst>
            <a:rect l="0" t="0" r="r" b="b"/>
            <a:pathLst>
              <a:path w="1885" h="164">
                <a:moveTo>
                  <a:pt x="0" y="0"/>
                </a:moveTo>
                <a:cubicBezTo>
                  <a:pt x="314" y="27"/>
                  <a:pt x="1492" y="130"/>
                  <a:pt x="1885" y="164"/>
                </a:cubicBezTo>
              </a:path>
            </a:pathLst>
          </a:custGeom>
          <a:noFill/>
          <a:ln w="57150">
            <a:solidFill>
              <a:schemeClr val="tx1"/>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168472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3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93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93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93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932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93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9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8" grpId="0" animBg="1"/>
      <p:bldP spid="269319" grpId="0" animBg="1"/>
      <p:bldP spid="269320" grpId="0" animBg="1"/>
      <p:bldP spid="269321" grpId="0" animBg="1"/>
      <p:bldP spid="269322" grpId="0" animBg="1"/>
      <p:bldP spid="26932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24580" name="Rectangle 3"/>
          <p:cNvSpPr>
            <a:spLocks noGrp="1" noChangeArrowheads="1"/>
          </p:cNvSpPr>
          <p:nvPr>
            <p:ph type="body" sz="half" idx="1"/>
          </p:nvPr>
        </p:nvSpPr>
        <p:spPr>
          <a:xfrm>
            <a:off x="177800" y="735013"/>
            <a:ext cx="7810500" cy="588962"/>
          </a:xfrm>
        </p:spPr>
        <p:txBody>
          <a:bodyPr>
            <a:normAutofit fontScale="85000" lnSpcReduction="20000"/>
          </a:bodyPr>
          <a:lstStyle/>
          <a:p>
            <a:r>
              <a:rPr lang="es-ES_tradnl" altLang="es-ES" sz="2400" smtClean="0">
                <a:latin typeface="Arial" panose="020B0604020202020204" pitchFamily="34" charset="0"/>
                <a:sym typeface="Wingdings" panose="05000000000000000000" pitchFamily="2" charset="2"/>
              </a:rPr>
              <a:t>Duplicar las filas pares (o las impares) y luego aplicar una media vertical de 2 píxeles (para interpolar).</a:t>
            </a:r>
          </a:p>
        </p:txBody>
      </p:sp>
      <p:sp>
        <p:nvSpPr>
          <p:cNvPr id="24581" name="AutoShape 29"/>
          <p:cNvSpPr>
            <a:spLocks noChangeArrowheads="1"/>
          </p:cNvSpPr>
          <p:nvPr/>
        </p:nvSpPr>
        <p:spPr bwMode="auto">
          <a:xfrm>
            <a:off x="4197350" y="2460625"/>
            <a:ext cx="631825" cy="419100"/>
          </a:xfrm>
          <a:prstGeom prst="rightArrow">
            <a:avLst>
              <a:gd name="adj1" fmla="val 34852"/>
              <a:gd name="adj2" fmla="val 5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4582" name="AutoShape 30"/>
          <p:cNvSpPr>
            <a:spLocks noChangeArrowheads="1"/>
          </p:cNvSpPr>
          <p:nvPr/>
        </p:nvSpPr>
        <p:spPr bwMode="auto">
          <a:xfrm>
            <a:off x="3929063" y="5013325"/>
            <a:ext cx="1219200" cy="457200"/>
          </a:xfrm>
          <a:prstGeom prst="rightArrow">
            <a:avLst>
              <a:gd name="adj1" fmla="val 28472"/>
              <a:gd name="adj2" fmla="val 64235"/>
            </a:avLst>
          </a:prstGeom>
          <a:solidFill>
            <a:srgbClr val="B4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graphicFrame>
        <p:nvGraphicFramePr>
          <p:cNvPr id="268344" name="Group 56"/>
          <p:cNvGraphicFramePr>
            <a:graphicFrameLocks noGrp="1"/>
          </p:cNvGraphicFramePr>
          <p:nvPr/>
        </p:nvGraphicFramePr>
        <p:xfrm>
          <a:off x="8131175" y="727075"/>
          <a:ext cx="568325" cy="731838"/>
        </p:xfrm>
        <a:graphic>
          <a:graphicData uri="http://schemas.openxmlformats.org/drawingml/2006/table">
            <a:tbl>
              <a:tblPr/>
              <a:tblGrid>
                <a:gridCol w="568325"/>
              </a:tblGrid>
              <a:tr h="36591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40" marB="4574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36591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40" marB="4574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pic>
        <p:nvPicPr>
          <p:cNvPr id="24591" name="Picture 47" descr="duplic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25" y="1603375"/>
            <a:ext cx="29210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Picture 48" descr="entre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3" y="1603375"/>
            <a:ext cx="2917825"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49" descr="duplic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3088" y="1603375"/>
            <a:ext cx="29210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4" name="Picture 50" descr="duplic1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4281488"/>
            <a:ext cx="2862263"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Picture 51" descr="entrel1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988" y="4281488"/>
            <a:ext cx="2862262"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52" descr="duplic2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7750" y="4281488"/>
            <a:ext cx="2862263"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7" name="Rectangle 53"/>
          <p:cNvSpPr>
            <a:spLocks noChangeArrowheads="1"/>
          </p:cNvSpPr>
          <p:nvPr/>
        </p:nvSpPr>
        <p:spPr bwMode="auto">
          <a:xfrm>
            <a:off x="3138488" y="3863975"/>
            <a:ext cx="28463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000">
                <a:latin typeface="Arial" panose="020B0604020202020204" pitchFamily="34" charset="0"/>
                <a:sym typeface="Wingdings" panose="05000000000000000000" pitchFamily="2" charset="2"/>
              </a:rPr>
              <a:t>Duplicadas filas pares</a:t>
            </a:r>
            <a:endParaRPr lang="es-ES" altLang="es-ES" sz="2000">
              <a:latin typeface="Arial" panose="020B0604020202020204" pitchFamily="34" charset="0"/>
              <a:sym typeface="Wingdings" panose="05000000000000000000" pitchFamily="2" charset="2"/>
            </a:endParaRPr>
          </a:p>
        </p:txBody>
      </p:sp>
      <p:sp>
        <p:nvSpPr>
          <p:cNvPr id="24598" name="Rectangle 54"/>
          <p:cNvSpPr>
            <a:spLocks noChangeArrowheads="1"/>
          </p:cNvSpPr>
          <p:nvPr/>
        </p:nvSpPr>
        <p:spPr bwMode="auto">
          <a:xfrm>
            <a:off x="158750" y="3867150"/>
            <a:ext cx="2846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000">
                <a:latin typeface="Arial" panose="020B0604020202020204" pitchFamily="34" charset="0"/>
                <a:sym typeface="Wingdings" panose="05000000000000000000" pitchFamily="2" charset="2"/>
              </a:rPr>
              <a:t>Imagen entrelazada</a:t>
            </a:r>
            <a:endParaRPr lang="es-ES" altLang="es-ES" sz="2000">
              <a:latin typeface="Arial" panose="020B0604020202020204" pitchFamily="34" charset="0"/>
              <a:sym typeface="Wingdings" panose="05000000000000000000" pitchFamily="2" charset="2"/>
            </a:endParaRPr>
          </a:p>
        </p:txBody>
      </p:sp>
      <p:sp>
        <p:nvSpPr>
          <p:cNvPr id="24599" name="Rectangle 55"/>
          <p:cNvSpPr>
            <a:spLocks noChangeArrowheads="1"/>
          </p:cNvSpPr>
          <p:nvPr/>
        </p:nvSpPr>
        <p:spPr bwMode="auto">
          <a:xfrm>
            <a:off x="5918200" y="3878263"/>
            <a:ext cx="322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000">
                <a:latin typeface="Arial" panose="020B0604020202020204" pitchFamily="34" charset="0"/>
                <a:sym typeface="Wingdings" panose="05000000000000000000" pitchFamily="2" charset="2"/>
              </a:rPr>
              <a:t>Suavizado vertical (interp.)</a:t>
            </a:r>
            <a:endParaRPr lang="es-ES" altLang="es-ES" sz="200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68606320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25604" name="Rectangle 5"/>
          <p:cNvSpPr>
            <a:spLocks noGrp="1" noChangeArrowheads="1"/>
          </p:cNvSpPr>
          <p:nvPr>
            <p:ph type="body" sz="half" idx="1"/>
          </p:nvPr>
        </p:nvSpPr>
        <p:spPr>
          <a:xfrm>
            <a:off x="188913" y="735013"/>
            <a:ext cx="8772525" cy="1649412"/>
          </a:xfrm>
        </p:spPr>
        <p:txBody>
          <a:bodyPr/>
          <a:lstStyle/>
          <a:p>
            <a:r>
              <a:rPr lang="es-ES_tradnl" altLang="es-ES" sz="2400" b="1" smtClean="0">
                <a:latin typeface="Arial" panose="020B0604020202020204" pitchFamily="34" charset="0"/>
                <a:sym typeface="Wingdings" panose="05000000000000000000" pitchFamily="2" charset="2"/>
              </a:rPr>
              <a:t>Ejemplo 3.</a:t>
            </a:r>
            <a:r>
              <a:rPr lang="es-ES_tradnl" altLang="es-ES" sz="2400" smtClean="0">
                <a:latin typeface="Arial" panose="020B0604020202020204" pitchFamily="34" charset="0"/>
                <a:sym typeface="Wingdings" panose="05000000000000000000" pitchFamily="2" charset="2"/>
              </a:rPr>
              <a:t> </a:t>
            </a:r>
            <a:r>
              <a:rPr lang="es-ES_tradnl" altLang="es-ES" sz="2400" b="1" smtClean="0">
                <a:latin typeface="Arial" panose="020B0604020202020204" pitchFamily="34" charset="0"/>
                <a:sym typeface="Wingdings" panose="05000000000000000000" pitchFamily="2" charset="2"/>
              </a:rPr>
              <a:t>Efecto de niebla.</a:t>
            </a:r>
            <a:r>
              <a:rPr lang="es-ES_tradnl" altLang="es-ES" sz="2400" smtClean="0">
                <a:latin typeface="Arial" panose="020B0604020202020204" pitchFamily="34" charset="0"/>
                <a:sym typeface="Wingdings" panose="05000000000000000000" pitchFamily="2" charset="2"/>
              </a:rPr>
              <a:t> Dada una imagen bien definida, queremos simular una niebla (objetivo </a:t>
            </a:r>
            <a:r>
              <a:rPr lang="es-ES_tradnl" altLang="es-ES" sz="2400" i="1" smtClean="0">
                <a:latin typeface="Arial" panose="020B0604020202020204" pitchFamily="34" charset="0"/>
                <a:sym typeface="Wingdings" panose="05000000000000000000" pitchFamily="2" charset="2"/>
              </a:rPr>
              <a:t>empañado</a:t>
            </a:r>
            <a:r>
              <a:rPr lang="es-ES_tradnl" altLang="es-ES" sz="2400" smtClean="0">
                <a:latin typeface="Arial" panose="020B0604020202020204" pitchFamily="34" charset="0"/>
                <a:sym typeface="Wingdings" panose="05000000000000000000" pitchFamily="2" charset="2"/>
              </a:rPr>
              <a:t>).</a:t>
            </a:r>
          </a:p>
          <a:p>
            <a:r>
              <a:rPr lang="es-ES_tradnl" altLang="es-ES" sz="2400" b="1" smtClean="0">
                <a:latin typeface="Arial" panose="020B0604020202020204" pitchFamily="34" charset="0"/>
                <a:sym typeface="Wingdings" panose="05000000000000000000" pitchFamily="2" charset="2"/>
              </a:rPr>
              <a:t>Idea:</a:t>
            </a:r>
            <a:r>
              <a:rPr lang="es-ES_tradnl" altLang="es-ES" sz="2400" smtClean="0">
                <a:latin typeface="Arial" panose="020B0604020202020204" pitchFamily="34" charset="0"/>
                <a:sym typeface="Wingdings" panose="05000000000000000000" pitchFamily="2" charset="2"/>
              </a:rPr>
              <a:t> calcular una media ponderada entre la imagen original y un suavizado gaussiano de la imagen.</a:t>
            </a:r>
          </a:p>
        </p:txBody>
      </p:sp>
      <p:pic>
        <p:nvPicPr>
          <p:cNvPr id="25605" name="Picture 12" descr="niebla4"/>
          <p:cNvPicPr>
            <a:picLocks noChangeAspect="1" noChangeArrowheads="1"/>
          </p:cNvPicPr>
          <p:nvPr/>
        </p:nvPicPr>
        <p:blipFill>
          <a:blip r:embed="rId3">
            <a:extLst>
              <a:ext uri="{28A0092B-C50C-407E-A947-70E740481C1C}">
                <a14:useLocalDpi xmlns:a14="http://schemas.microsoft.com/office/drawing/2010/main" val="0"/>
              </a:ext>
            </a:extLst>
          </a:blip>
          <a:srcRect l="12599" r="12599"/>
          <a:stretch>
            <a:fillRect/>
          </a:stretch>
        </p:blipFill>
        <p:spPr bwMode="auto">
          <a:xfrm>
            <a:off x="242888" y="2886075"/>
            <a:ext cx="2860675"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13" descr="niebla5"/>
          <p:cNvPicPr>
            <a:picLocks noChangeAspect="1" noChangeArrowheads="1"/>
          </p:cNvPicPr>
          <p:nvPr/>
        </p:nvPicPr>
        <p:blipFill>
          <a:blip r:embed="rId4">
            <a:extLst>
              <a:ext uri="{28A0092B-C50C-407E-A947-70E740481C1C}">
                <a14:useLocalDpi xmlns:a14="http://schemas.microsoft.com/office/drawing/2010/main" val="0"/>
              </a:ext>
            </a:extLst>
          </a:blip>
          <a:srcRect l="12599" r="12599"/>
          <a:stretch>
            <a:fillRect/>
          </a:stretch>
        </p:blipFill>
        <p:spPr bwMode="auto">
          <a:xfrm>
            <a:off x="6072188" y="2886075"/>
            <a:ext cx="2860675"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4" descr="niebla6"/>
          <p:cNvPicPr>
            <a:picLocks noChangeAspect="1" noChangeArrowheads="1"/>
          </p:cNvPicPr>
          <p:nvPr/>
        </p:nvPicPr>
        <p:blipFill>
          <a:blip r:embed="rId5">
            <a:extLst>
              <a:ext uri="{28A0092B-C50C-407E-A947-70E740481C1C}">
                <a14:useLocalDpi xmlns:a14="http://schemas.microsoft.com/office/drawing/2010/main" val="0"/>
              </a:ext>
            </a:extLst>
          </a:blip>
          <a:srcRect l="12599" r="12599"/>
          <a:stretch>
            <a:fillRect/>
          </a:stretch>
        </p:blipFill>
        <p:spPr bwMode="auto">
          <a:xfrm>
            <a:off x="3157538" y="2886075"/>
            <a:ext cx="2860675"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Rectangle 15"/>
          <p:cNvSpPr>
            <a:spLocks noChangeArrowheads="1"/>
          </p:cNvSpPr>
          <p:nvPr/>
        </p:nvSpPr>
        <p:spPr bwMode="auto">
          <a:xfrm>
            <a:off x="3043238" y="2474913"/>
            <a:ext cx="303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000" b="1">
                <a:latin typeface="Arial" panose="020B0604020202020204" pitchFamily="34" charset="0"/>
                <a:sym typeface="Wingdings" panose="05000000000000000000" pitchFamily="2" charset="2"/>
              </a:rPr>
              <a:t>B</a:t>
            </a:r>
            <a:r>
              <a:rPr lang="es-ES_tradnl" altLang="es-ES" sz="2000">
                <a:latin typeface="Arial" panose="020B0604020202020204" pitchFamily="34" charset="0"/>
                <a:sym typeface="Wingdings" panose="05000000000000000000" pitchFamily="2" charset="2"/>
              </a:rPr>
              <a:t>. Suaviz. gauss. 40x40</a:t>
            </a:r>
            <a:endParaRPr lang="es-ES" altLang="es-ES" sz="2000">
              <a:latin typeface="Arial" panose="020B0604020202020204" pitchFamily="34" charset="0"/>
              <a:sym typeface="Wingdings" panose="05000000000000000000" pitchFamily="2" charset="2"/>
            </a:endParaRPr>
          </a:p>
        </p:txBody>
      </p:sp>
      <p:sp>
        <p:nvSpPr>
          <p:cNvPr id="25609" name="Rectangle 16"/>
          <p:cNvSpPr>
            <a:spLocks noChangeArrowheads="1"/>
          </p:cNvSpPr>
          <p:nvPr/>
        </p:nvSpPr>
        <p:spPr bwMode="auto">
          <a:xfrm>
            <a:off x="241300" y="2478088"/>
            <a:ext cx="2846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000" b="1">
                <a:latin typeface="Arial" panose="020B0604020202020204" pitchFamily="34" charset="0"/>
                <a:sym typeface="Wingdings" panose="05000000000000000000" pitchFamily="2" charset="2"/>
              </a:rPr>
              <a:t>A</a:t>
            </a:r>
            <a:r>
              <a:rPr lang="es-ES_tradnl" altLang="es-ES" sz="2000">
                <a:latin typeface="Arial" panose="020B0604020202020204" pitchFamily="34" charset="0"/>
                <a:sym typeface="Wingdings" panose="05000000000000000000" pitchFamily="2" charset="2"/>
              </a:rPr>
              <a:t>. Imagen original</a:t>
            </a:r>
            <a:endParaRPr lang="es-ES" altLang="es-ES" sz="2000">
              <a:latin typeface="Arial" panose="020B0604020202020204" pitchFamily="34" charset="0"/>
              <a:sym typeface="Wingdings" panose="05000000000000000000" pitchFamily="2" charset="2"/>
            </a:endParaRPr>
          </a:p>
        </p:txBody>
      </p:sp>
      <p:sp>
        <p:nvSpPr>
          <p:cNvPr id="25610" name="Rectangle 17"/>
          <p:cNvSpPr>
            <a:spLocks noChangeArrowheads="1"/>
          </p:cNvSpPr>
          <p:nvPr/>
        </p:nvSpPr>
        <p:spPr bwMode="auto">
          <a:xfrm>
            <a:off x="6049963" y="2489200"/>
            <a:ext cx="2867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000">
                <a:latin typeface="Arial" panose="020B0604020202020204" pitchFamily="34" charset="0"/>
                <a:sym typeface="Wingdings" panose="05000000000000000000" pitchFamily="2" charset="2"/>
              </a:rPr>
              <a:t>Suma: 0,3</a:t>
            </a:r>
            <a:r>
              <a:rPr lang="es-ES_tradnl" altLang="es-ES" sz="2000" b="1">
                <a:latin typeface="Arial" panose="020B0604020202020204" pitchFamily="34" charset="0"/>
                <a:sym typeface="Wingdings" panose="05000000000000000000" pitchFamily="2" charset="2"/>
              </a:rPr>
              <a:t>A</a:t>
            </a:r>
            <a:r>
              <a:rPr lang="es-ES_tradnl" altLang="es-ES" sz="2000">
                <a:latin typeface="Arial" panose="020B0604020202020204" pitchFamily="34" charset="0"/>
                <a:sym typeface="Wingdings" panose="05000000000000000000" pitchFamily="2" charset="2"/>
              </a:rPr>
              <a:t>+0,7</a:t>
            </a:r>
            <a:r>
              <a:rPr lang="es-ES_tradnl" altLang="es-ES" sz="2000" b="1">
                <a:latin typeface="Arial" panose="020B0604020202020204" pitchFamily="34" charset="0"/>
                <a:sym typeface="Wingdings" panose="05000000000000000000" pitchFamily="2" charset="2"/>
              </a:rPr>
              <a:t>B</a:t>
            </a:r>
            <a:endParaRPr lang="es-ES" altLang="es-ES" sz="2000" b="1">
              <a:latin typeface="Arial" panose="020B0604020202020204" pitchFamily="34" charset="0"/>
              <a:sym typeface="Wingdings" panose="05000000000000000000" pitchFamily="2" charset="2"/>
            </a:endParaRPr>
          </a:p>
        </p:txBody>
      </p:sp>
      <p:sp>
        <p:nvSpPr>
          <p:cNvPr id="463890" name="Rectangle 18"/>
          <p:cNvSpPr>
            <a:spLocks noChangeArrowheads="1"/>
          </p:cNvSpPr>
          <p:nvPr/>
        </p:nvSpPr>
        <p:spPr bwMode="auto">
          <a:xfrm>
            <a:off x="166688" y="5676900"/>
            <a:ext cx="877252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5000"/>
              </a:lnSpc>
              <a:spcBef>
                <a:spcPct val="0"/>
              </a:spcBef>
            </a:pPr>
            <a:r>
              <a:rPr lang="es-ES_tradnl" altLang="es-ES" sz="2400">
                <a:latin typeface="Arial" panose="020B0604020202020204" pitchFamily="34" charset="0"/>
                <a:sym typeface="Wingdings" panose="05000000000000000000" pitchFamily="2" charset="2"/>
              </a:rPr>
              <a:t>Se puede conseguir el mismo resultado con una sola convolución. ¿Cuál sería la máscara equivalente?</a:t>
            </a:r>
          </a:p>
        </p:txBody>
      </p:sp>
    </p:spTree>
    <p:extLst>
      <p:ext uri="{BB962C8B-B14F-4D97-AF65-F5344CB8AC3E}">
        <p14:creationId xmlns:p14="http://schemas.microsoft.com/office/powerpoint/2010/main" val="2277162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38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9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26628" name="Rectangle 3"/>
          <p:cNvSpPr>
            <a:spLocks noGrp="1" noChangeArrowheads="1"/>
          </p:cNvSpPr>
          <p:nvPr>
            <p:ph type="body" sz="half" idx="1"/>
          </p:nvPr>
        </p:nvSpPr>
        <p:spPr>
          <a:xfrm>
            <a:off x="184150" y="714375"/>
            <a:ext cx="8783638" cy="915988"/>
          </a:xfrm>
        </p:spPr>
        <p:txBody>
          <a:bodyPr/>
          <a:lstStyle/>
          <a:p>
            <a:pPr>
              <a:lnSpc>
                <a:spcPct val="90000"/>
              </a:lnSpc>
            </a:pPr>
            <a:r>
              <a:rPr lang="es-ES_tradnl" altLang="es-ES" sz="2500" smtClean="0">
                <a:latin typeface="Arial" panose="020B0604020202020204" pitchFamily="34" charset="0"/>
                <a:sym typeface="Wingdings" panose="05000000000000000000" pitchFamily="2" charset="2"/>
              </a:rPr>
              <a:t>Cuando se aplica la media con tamaños grandes se obtienen resultados </a:t>
            </a:r>
            <a:r>
              <a:rPr lang="es-ES_tradnl" altLang="es-ES" sz="2500" b="1" smtClean="0">
                <a:latin typeface="Arial" panose="020B0604020202020204" pitchFamily="34" charset="0"/>
                <a:sym typeface="Wingdings" panose="05000000000000000000" pitchFamily="2" charset="2"/>
              </a:rPr>
              <a:t>artificiosos</a:t>
            </a:r>
            <a:r>
              <a:rPr lang="es-ES_tradnl" altLang="es-ES" sz="2500" smtClean="0">
                <a:latin typeface="Arial" panose="020B0604020202020204" pitchFamily="34" charset="0"/>
                <a:sym typeface="Wingdings" panose="05000000000000000000" pitchFamily="2" charset="2"/>
              </a:rPr>
              <a:t> (a menudo </a:t>
            </a:r>
            <a:r>
              <a:rPr lang="es-ES_tradnl" altLang="es-ES" sz="2500" b="1" smtClean="0">
                <a:latin typeface="Arial" panose="020B0604020202020204" pitchFamily="34" charset="0"/>
                <a:sym typeface="Wingdings" panose="05000000000000000000" pitchFamily="2" charset="2"/>
              </a:rPr>
              <a:t>indeseados</a:t>
            </a:r>
            <a:r>
              <a:rPr lang="es-ES_tradnl" altLang="es-ES" sz="2500" smtClean="0">
                <a:latin typeface="Arial" panose="020B0604020202020204" pitchFamily="34" charset="0"/>
                <a:sym typeface="Wingdings" panose="05000000000000000000" pitchFamily="2" charset="2"/>
              </a:rPr>
              <a:t>).</a:t>
            </a:r>
          </a:p>
        </p:txBody>
      </p:sp>
      <p:sp>
        <p:nvSpPr>
          <p:cNvPr id="26629" name="AutoShape 7"/>
          <p:cNvSpPr>
            <a:spLocks noChangeArrowheads="1"/>
          </p:cNvSpPr>
          <p:nvPr/>
        </p:nvSpPr>
        <p:spPr bwMode="auto">
          <a:xfrm>
            <a:off x="2681288" y="2381250"/>
            <a:ext cx="801687" cy="509588"/>
          </a:xfrm>
          <a:prstGeom prst="rightArrow">
            <a:avLst>
              <a:gd name="adj1" fmla="val 34852"/>
              <a:gd name="adj2" fmla="val 59134"/>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6630" name="Rectangle 8"/>
          <p:cNvSpPr>
            <a:spLocks noChangeArrowheads="1"/>
          </p:cNvSpPr>
          <p:nvPr/>
        </p:nvSpPr>
        <p:spPr bwMode="auto">
          <a:xfrm>
            <a:off x="285750" y="3798888"/>
            <a:ext cx="860425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600" b="1">
                <a:latin typeface="Arial" panose="020B0604020202020204" pitchFamily="34" charset="0"/>
                <a:sym typeface="Wingdings" panose="05000000000000000000" pitchFamily="2" charset="2"/>
              </a:rPr>
              <a:t>Motivo:</a:t>
            </a:r>
            <a:r>
              <a:rPr lang="es-ES_tradnl" altLang="es-ES" sz="2600">
                <a:latin typeface="Arial" panose="020B0604020202020204" pitchFamily="34" charset="0"/>
                <a:sym typeface="Wingdings" panose="05000000000000000000" pitchFamily="2" charset="2"/>
              </a:rPr>
              <a:t> la media se calcula en una región cuadrada.</a:t>
            </a:r>
          </a:p>
          <a:p>
            <a:r>
              <a:rPr lang="es-ES_tradnl" altLang="es-ES" sz="2600">
                <a:latin typeface="Arial" panose="020B0604020202020204" pitchFamily="34" charset="0"/>
                <a:sym typeface="Wingdings" panose="05000000000000000000" pitchFamily="2" charset="2"/>
              </a:rPr>
              <a:t>Sería mejor aplicarla</a:t>
            </a:r>
            <a:br>
              <a:rPr lang="es-ES_tradnl" altLang="es-ES" sz="2600">
                <a:latin typeface="Arial" panose="020B0604020202020204" pitchFamily="34" charset="0"/>
                <a:sym typeface="Wingdings" panose="05000000000000000000" pitchFamily="2" charset="2"/>
              </a:rPr>
            </a:br>
            <a:r>
              <a:rPr lang="es-ES_tradnl" altLang="es-ES" sz="2600">
                <a:latin typeface="Arial" panose="020B0604020202020204" pitchFamily="34" charset="0"/>
                <a:sym typeface="Wingdings" panose="05000000000000000000" pitchFamily="2" charset="2"/>
              </a:rPr>
              <a:t>a una </a:t>
            </a:r>
            <a:r>
              <a:rPr lang="es-ES_tradnl" altLang="es-ES" sz="2600" b="1">
                <a:latin typeface="Arial" panose="020B0604020202020204" pitchFamily="34" charset="0"/>
                <a:sym typeface="Wingdings" panose="05000000000000000000" pitchFamily="2" charset="2"/>
              </a:rPr>
              <a:t>región “redonda”</a:t>
            </a:r>
            <a:r>
              <a:rPr lang="es-ES_tradnl" altLang="es-ES" sz="2600">
                <a:latin typeface="Arial" panose="020B0604020202020204" pitchFamily="34" charset="0"/>
                <a:sym typeface="Wingdings" panose="05000000000000000000" pitchFamily="2" charset="2"/>
              </a:rPr>
              <a:t>.</a:t>
            </a:r>
          </a:p>
          <a:p>
            <a:endParaRPr lang="es-ES_tradnl" altLang="es-ES" sz="2600">
              <a:latin typeface="Arial" panose="020B0604020202020204" pitchFamily="34" charset="0"/>
              <a:sym typeface="Wingdings" panose="05000000000000000000" pitchFamily="2" charset="2"/>
            </a:endParaRPr>
          </a:p>
          <a:p>
            <a:r>
              <a:rPr lang="es-ES_tradnl" altLang="es-ES" sz="2600">
                <a:latin typeface="Arial" panose="020B0604020202020204" pitchFamily="34" charset="0"/>
                <a:sym typeface="Wingdings" panose="05000000000000000000" pitchFamily="2" charset="2"/>
              </a:rPr>
              <a:t>O, mejor, usar suavizado gaussiano...</a:t>
            </a:r>
          </a:p>
        </p:txBody>
      </p:sp>
      <p:sp>
        <p:nvSpPr>
          <p:cNvPr id="26631" name="Text Box 112"/>
          <p:cNvSpPr txBox="1">
            <a:spLocks noChangeArrowheads="1"/>
          </p:cNvSpPr>
          <p:nvPr/>
        </p:nvSpPr>
        <p:spPr bwMode="auto">
          <a:xfrm rot="-5400000">
            <a:off x="5210968" y="2310607"/>
            <a:ext cx="1928813"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80000"/>
              </a:lnSpc>
              <a:spcBef>
                <a:spcPct val="0"/>
              </a:spcBef>
              <a:buFontTx/>
              <a:buNone/>
            </a:pPr>
            <a:r>
              <a:rPr lang="es-ES_tradnl" altLang="es-ES" sz="2200">
                <a:latin typeface="Arial" panose="020B0604020202020204" pitchFamily="34" charset="0"/>
              </a:rPr>
              <a:t>Suavizado de media</a:t>
            </a:r>
            <a:endParaRPr lang="es-ES" altLang="es-ES" sz="2200" b="1">
              <a:latin typeface="Arial" panose="020B0604020202020204" pitchFamily="34" charset="0"/>
            </a:endParaRPr>
          </a:p>
        </p:txBody>
      </p:sp>
      <p:sp>
        <p:nvSpPr>
          <p:cNvPr id="26632" name="Text Box 113"/>
          <p:cNvSpPr txBox="1">
            <a:spLocks noChangeArrowheads="1"/>
          </p:cNvSpPr>
          <p:nvPr/>
        </p:nvSpPr>
        <p:spPr bwMode="auto">
          <a:xfrm rot="-5400000">
            <a:off x="7881937" y="2433638"/>
            <a:ext cx="19288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Gaussiana</a:t>
            </a:r>
            <a:endParaRPr lang="es-ES" altLang="es-ES" sz="2200" b="1">
              <a:latin typeface="Arial" panose="020B0604020202020204" pitchFamily="34" charset="0"/>
            </a:endParaRPr>
          </a:p>
        </p:txBody>
      </p:sp>
      <p:pic>
        <p:nvPicPr>
          <p:cNvPr id="26633" name="Picture 114" descr="efectomed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75" y="1671638"/>
            <a:ext cx="2058988" cy="20288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6634" name="Picture 115" descr="efectome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13" y="1662113"/>
            <a:ext cx="2074862" cy="1938337"/>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6635" name="Picture 116" descr="efectomed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6663" y="1671638"/>
            <a:ext cx="2058987" cy="20288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66432" name="Group 192"/>
          <p:cNvGraphicFramePr>
            <a:graphicFrameLocks noGrp="1"/>
          </p:cNvGraphicFramePr>
          <p:nvPr/>
        </p:nvGraphicFramePr>
        <p:xfrm>
          <a:off x="6629400" y="4281488"/>
          <a:ext cx="2165350" cy="2240056"/>
        </p:xfrm>
        <a:graphic>
          <a:graphicData uri="http://schemas.openxmlformats.org/drawingml/2006/table">
            <a:tbl>
              <a:tblPr/>
              <a:tblGrid>
                <a:gridCol w="309563"/>
                <a:gridCol w="309562"/>
                <a:gridCol w="309563"/>
                <a:gridCol w="307975"/>
                <a:gridCol w="309562"/>
                <a:gridCol w="309563"/>
                <a:gridCol w="309562"/>
              </a:tblGrid>
              <a:tr h="31999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r>
              <a:tr h="31999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r>
              <a:tr h="31999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r>
              <a:tr h="31999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1"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r>
              <a:tr h="31999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r>
              <a:tr h="31999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r>
              <a:tr h="31999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33"/>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1500" b="0" i="0" u="none" strike="noStrike" cap="none" normalizeH="0" baseline="0" smtClean="0">
                          <a:ln>
                            <a:noFill/>
                          </a:ln>
                          <a:solidFill>
                            <a:schemeClr val="tx1"/>
                          </a:solidFill>
                          <a:effectLst/>
                          <a:latin typeface="Arial" charset="0"/>
                          <a:cs typeface="Arial" charset="0"/>
                        </a:rPr>
                        <a:t>0</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tr>
            </a:tbl>
          </a:graphicData>
        </a:graphic>
      </p:graphicFrame>
    </p:spTree>
    <p:extLst>
      <p:ext uri="{BB962C8B-B14F-4D97-AF65-F5344CB8AC3E}">
        <p14:creationId xmlns:p14="http://schemas.microsoft.com/office/powerpoint/2010/main" val="182986283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27652" name="Rectangle 3"/>
          <p:cNvSpPr>
            <a:spLocks noGrp="1" noChangeArrowheads="1"/>
          </p:cNvSpPr>
          <p:nvPr>
            <p:ph type="body" sz="half" idx="1"/>
          </p:nvPr>
        </p:nvSpPr>
        <p:spPr>
          <a:xfrm>
            <a:off x="252413" y="774700"/>
            <a:ext cx="8604250" cy="1503363"/>
          </a:xfrm>
        </p:spPr>
        <p:txBody>
          <a:bodyPr/>
          <a:lstStyle/>
          <a:p>
            <a:r>
              <a:rPr lang="es-ES_tradnl" altLang="es-ES" sz="2600" b="1" smtClean="0">
                <a:latin typeface="Arial" panose="020B0604020202020204" pitchFamily="34" charset="0"/>
                <a:sym typeface="Wingdings" panose="05000000000000000000" pitchFamily="2" charset="2"/>
              </a:rPr>
              <a:t>Suavizado gaussiano:</a:t>
            </a:r>
            <a:r>
              <a:rPr lang="es-ES_tradnl" altLang="es-ES" sz="2600" smtClean="0">
                <a:latin typeface="Arial" panose="020B0604020202020204" pitchFamily="34" charset="0"/>
                <a:sym typeface="Wingdings" panose="05000000000000000000" pitchFamily="2" charset="2"/>
              </a:rPr>
              <a:t> media ponderada, donde los pesos toman la forma de una campana de Gauss.</a:t>
            </a:r>
          </a:p>
          <a:p>
            <a:r>
              <a:rPr lang="es-ES_tradnl" altLang="es-ES" sz="2600" b="1" smtClean="0">
                <a:latin typeface="Arial" panose="020B0604020202020204" pitchFamily="34" charset="0"/>
                <a:sym typeface="Wingdings" panose="05000000000000000000" pitchFamily="2" charset="2"/>
              </a:rPr>
              <a:t>Ejemplo.</a:t>
            </a:r>
            <a:r>
              <a:rPr lang="es-ES_tradnl" altLang="es-ES" sz="2600" smtClean="0">
                <a:latin typeface="Arial" panose="020B0604020202020204" pitchFamily="34" charset="0"/>
                <a:sym typeface="Wingdings" panose="05000000000000000000" pitchFamily="2" charset="2"/>
              </a:rPr>
              <a:t> Suavizado gaussiano horizontal.</a:t>
            </a:r>
          </a:p>
        </p:txBody>
      </p:sp>
      <p:graphicFrame>
        <p:nvGraphicFramePr>
          <p:cNvPr id="271490" name="Group 130"/>
          <p:cNvGraphicFramePr>
            <a:graphicFrameLocks noGrp="1"/>
          </p:cNvGraphicFramePr>
          <p:nvPr/>
        </p:nvGraphicFramePr>
        <p:xfrm>
          <a:off x="5568950" y="5526088"/>
          <a:ext cx="3097213" cy="665162"/>
        </p:xfrm>
        <a:graphic>
          <a:graphicData uri="http://schemas.openxmlformats.org/drawingml/2006/table">
            <a:tbl>
              <a:tblPr/>
              <a:tblGrid>
                <a:gridCol w="442913"/>
                <a:gridCol w="441325"/>
                <a:gridCol w="442912"/>
                <a:gridCol w="442913"/>
                <a:gridCol w="442912"/>
                <a:gridCol w="441325"/>
                <a:gridCol w="442913"/>
              </a:tblGrid>
              <a:tr h="66516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20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800" b="1"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pic>
        <p:nvPicPr>
          <p:cNvPr id="27671" name="Picture 97" descr="campanaga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3319463"/>
            <a:ext cx="429577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2" name="Text Box 98"/>
          <p:cNvSpPr txBox="1">
            <a:spLocks noChangeArrowheads="1"/>
          </p:cNvSpPr>
          <p:nvPr/>
        </p:nvSpPr>
        <p:spPr bwMode="auto">
          <a:xfrm>
            <a:off x="803275" y="2198688"/>
            <a:ext cx="35099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600" b="1">
                <a:latin typeface="Arial" panose="020B0604020202020204" pitchFamily="34" charset="0"/>
              </a:rPr>
              <a:t>Campana de Gauss</a:t>
            </a:r>
            <a:endParaRPr lang="es-ES" altLang="es-ES" sz="2600" b="1">
              <a:latin typeface="Arial" panose="020B0604020202020204" pitchFamily="34" charset="0"/>
            </a:endParaRPr>
          </a:p>
        </p:txBody>
      </p:sp>
      <p:sp>
        <p:nvSpPr>
          <p:cNvPr id="27673" name="Text Box 99"/>
          <p:cNvSpPr txBox="1">
            <a:spLocks noChangeArrowheads="1"/>
          </p:cNvSpPr>
          <p:nvPr/>
        </p:nvSpPr>
        <p:spPr bwMode="auto">
          <a:xfrm>
            <a:off x="1687513" y="2700338"/>
            <a:ext cx="1352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800">
                <a:latin typeface="Arial" panose="020B0604020202020204" pitchFamily="34" charset="0"/>
              </a:rPr>
              <a:t>f(x) = e</a:t>
            </a:r>
            <a:endParaRPr lang="es-ES" altLang="es-ES" sz="2800">
              <a:latin typeface="Arial" panose="020B0604020202020204" pitchFamily="34" charset="0"/>
            </a:endParaRPr>
          </a:p>
        </p:txBody>
      </p:sp>
      <p:sp>
        <p:nvSpPr>
          <p:cNvPr id="27674" name="Text Box 100"/>
          <p:cNvSpPr txBox="1">
            <a:spLocks noChangeArrowheads="1"/>
          </p:cNvSpPr>
          <p:nvPr/>
        </p:nvSpPr>
        <p:spPr bwMode="auto">
          <a:xfrm>
            <a:off x="2608263" y="2589213"/>
            <a:ext cx="13525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-x</a:t>
            </a:r>
            <a:r>
              <a:rPr lang="es-ES_tradnl" altLang="es-ES" sz="2200" baseline="30000">
                <a:latin typeface="Arial" panose="020B0604020202020204" pitchFamily="34" charset="0"/>
              </a:rPr>
              <a:t>2</a:t>
            </a:r>
            <a:r>
              <a:rPr lang="es-ES_tradnl" altLang="es-ES" sz="2200">
                <a:latin typeface="Arial" panose="020B0604020202020204" pitchFamily="34" charset="0"/>
              </a:rPr>
              <a:t>/s</a:t>
            </a:r>
            <a:r>
              <a:rPr lang="es-ES_tradnl" altLang="es-ES" sz="2200" baseline="30000">
                <a:latin typeface="Arial" panose="020B0604020202020204" pitchFamily="34" charset="0"/>
              </a:rPr>
              <a:t>2</a:t>
            </a:r>
            <a:endParaRPr lang="es-ES" altLang="es-ES" sz="2200" baseline="30000">
              <a:latin typeface="Arial" panose="020B0604020202020204" pitchFamily="34" charset="0"/>
            </a:endParaRPr>
          </a:p>
        </p:txBody>
      </p:sp>
      <p:sp>
        <p:nvSpPr>
          <p:cNvPr id="271461" name="Text Box 101"/>
          <p:cNvSpPr txBox="1">
            <a:spLocks noChangeArrowheads="1"/>
          </p:cNvSpPr>
          <p:nvPr/>
        </p:nvSpPr>
        <p:spPr bwMode="auto">
          <a:xfrm>
            <a:off x="3422650" y="3505200"/>
            <a:ext cx="1327150" cy="762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s</a:t>
            </a:r>
            <a:r>
              <a:rPr lang="es-ES_tradnl" altLang="es-ES" sz="2200" baseline="30000">
                <a:latin typeface="Arial" panose="020B0604020202020204" pitchFamily="34" charset="0"/>
              </a:rPr>
              <a:t>2</a:t>
            </a:r>
            <a:r>
              <a:rPr lang="es-ES_tradnl" altLang="es-ES" sz="2200">
                <a:latin typeface="Arial" panose="020B0604020202020204" pitchFamily="34" charset="0"/>
              </a:rPr>
              <a:t> es la varianza</a:t>
            </a:r>
            <a:endParaRPr lang="es-ES_tradnl" altLang="es-ES" sz="2200">
              <a:latin typeface="Arial" panose="020B0604020202020204" pitchFamily="34" charset="0"/>
              <a:sym typeface="Symbol" panose="05050102010706020507" pitchFamily="18" charset="2"/>
            </a:endParaRPr>
          </a:p>
        </p:txBody>
      </p:sp>
      <p:sp>
        <p:nvSpPr>
          <p:cNvPr id="271462" name="Freeform 102"/>
          <p:cNvSpPr>
            <a:spLocks/>
          </p:cNvSpPr>
          <p:nvPr/>
        </p:nvSpPr>
        <p:spPr bwMode="auto">
          <a:xfrm>
            <a:off x="3519488" y="2963863"/>
            <a:ext cx="222250" cy="627062"/>
          </a:xfrm>
          <a:custGeom>
            <a:avLst/>
            <a:gdLst>
              <a:gd name="T0" fmla="*/ 0 w 140"/>
              <a:gd name="T1" fmla="*/ 0 h 189"/>
              <a:gd name="T2" fmla="*/ 2147483647 w 140"/>
              <a:gd name="T3" fmla="*/ 2147483647 h 189"/>
              <a:gd name="T4" fmla="*/ 0 60000 65536"/>
              <a:gd name="T5" fmla="*/ 0 60000 65536"/>
            </a:gdLst>
            <a:ahLst/>
            <a:cxnLst>
              <a:cxn ang="T4">
                <a:pos x="T0" y="T1"/>
              </a:cxn>
              <a:cxn ang="T5">
                <a:pos x="T2" y="T3"/>
              </a:cxn>
            </a:cxnLst>
            <a:rect l="0" t="0" r="r" b="b"/>
            <a:pathLst>
              <a:path w="140" h="189">
                <a:moveTo>
                  <a:pt x="0" y="0"/>
                </a:moveTo>
                <a:cubicBezTo>
                  <a:pt x="23" y="33"/>
                  <a:pt x="111" y="150"/>
                  <a:pt x="140" y="189"/>
                </a:cubicBezTo>
              </a:path>
            </a:pathLst>
          </a:custGeom>
          <a:noFill/>
          <a:ln w="57150">
            <a:solidFill>
              <a:schemeClr val="tx1"/>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pic>
        <p:nvPicPr>
          <p:cNvPr id="271463" name="Picture 103" descr="campanaga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425" y="2624138"/>
            <a:ext cx="3838575"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464" name="Text Box 104"/>
          <p:cNvSpPr txBox="1">
            <a:spLocks noChangeArrowheads="1"/>
          </p:cNvSpPr>
          <p:nvPr/>
        </p:nvSpPr>
        <p:spPr bwMode="auto">
          <a:xfrm>
            <a:off x="5303838" y="2060575"/>
            <a:ext cx="350996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600" b="1">
                <a:latin typeface="Arial" panose="020B0604020202020204" pitchFamily="34" charset="0"/>
              </a:rPr>
              <a:t>Campana discreta</a:t>
            </a:r>
            <a:endParaRPr lang="es-ES" altLang="es-ES" sz="2600" b="1">
              <a:latin typeface="Arial" panose="020B0604020202020204" pitchFamily="34" charset="0"/>
            </a:endParaRPr>
          </a:p>
        </p:txBody>
      </p:sp>
      <p:sp>
        <p:nvSpPr>
          <p:cNvPr id="271465" name="Rectangle 105"/>
          <p:cNvSpPr>
            <a:spLocks noChangeArrowheads="1"/>
          </p:cNvSpPr>
          <p:nvPr/>
        </p:nvSpPr>
        <p:spPr bwMode="auto">
          <a:xfrm>
            <a:off x="6858000" y="2678113"/>
            <a:ext cx="365125" cy="2119312"/>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71471" name="Rectangle 111"/>
          <p:cNvSpPr>
            <a:spLocks noChangeArrowheads="1"/>
          </p:cNvSpPr>
          <p:nvPr/>
        </p:nvSpPr>
        <p:spPr bwMode="auto">
          <a:xfrm>
            <a:off x="6489700" y="3206750"/>
            <a:ext cx="365125" cy="1590675"/>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71472" name="Rectangle 112"/>
          <p:cNvSpPr>
            <a:spLocks noChangeArrowheads="1"/>
          </p:cNvSpPr>
          <p:nvPr/>
        </p:nvSpPr>
        <p:spPr bwMode="auto">
          <a:xfrm>
            <a:off x="6121400" y="4159250"/>
            <a:ext cx="365125" cy="638175"/>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71473" name="Rectangle 113"/>
          <p:cNvSpPr>
            <a:spLocks noChangeArrowheads="1"/>
          </p:cNvSpPr>
          <p:nvPr/>
        </p:nvSpPr>
        <p:spPr bwMode="auto">
          <a:xfrm>
            <a:off x="5754688" y="4592638"/>
            <a:ext cx="365125" cy="204787"/>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71481" name="Rectangle 121"/>
          <p:cNvSpPr>
            <a:spLocks noChangeArrowheads="1"/>
          </p:cNvSpPr>
          <p:nvPr/>
        </p:nvSpPr>
        <p:spPr bwMode="auto">
          <a:xfrm>
            <a:off x="7224713" y="3206750"/>
            <a:ext cx="365125" cy="1590675"/>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71482" name="Rectangle 122"/>
          <p:cNvSpPr>
            <a:spLocks noChangeArrowheads="1"/>
          </p:cNvSpPr>
          <p:nvPr/>
        </p:nvSpPr>
        <p:spPr bwMode="auto">
          <a:xfrm>
            <a:off x="7593013" y="4159250"/>
            <a:ext cx="365125" cy="638175"/>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71483" name="Rectangle 123"/>
          <p:cNvSpPr>
            <a:spLocks noChangeArrowheads="1"/>
          </p:cNvSpPr>
          <p:nvPr/>
        </p:nvSpPr>
        <p:spPr bwMode="auto">
          <a:xfrm>
            <a:off x="7961313" y="4592638"/>
            <a:ext cx="365125" cy="204787"/>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71486" name="Text Box 126"/>
          <p:cNvSpPr txBox="1">
            <a:spLocks noChangeArrowheads="1"/>
          </p:cNvSpPr>
          <p:nvPr/>
        </p:nvSpPr>
        <p:spPr bwMode="auto">
          <a:xfrm>
            <a:off x="4730750" y="5637213"/>
            <a:ext cx="8604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1/64·</a:t>
            </a:r>
            <a:endParaRPr lang="es-ES" altLang="es-ES" sz="2200" b="1">
              <a:latin typeface="Arial" panose="020B0604020202020204" pitchFamily="34" charset="0"/>
            </a:endParaRPr>
          </a:p>
        </p:txBody>
      </p:sp>
      <p:sp>
        <p:nvSpPr>
          <p:cNvPr id="271487" name="AutoShape 127"/>
          <p:cNvSpPr>
            <a:spLocks noChangeArrowheads="1"/>
          </p:cNvSpPr>
          <p:nvPr/>
        </p:nvSpPr>
        <p:spPr bwMode="auto">
          <a:xfrm rot="5400000">
            <a:off x="7023894" y="4909344"/>
            <a:ext cx="515937" cy="549275"/>
          </a:xfrm>
          <a:prstGeom prst="rightArrow">
            <a:avLst>
              <a:gd name="adj1" fmla="val 34852"/>
              <a:gd name="adj2" fmla="val 37588"/>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71488" name="AutoShape 128"/>
          <p:cNvSpPr>
            <a:spLocks noChangeArrowheads="1"/>
          </p:cNvSpPr>
          <p:nvPr/>
        </p:nvSpPr>
        <p:spPr bwMode="auto">
          <a:xfrm rot="-1343418">
            <a:off x="4575175" y="4006850"/>
            <a:ext cx="515938" cy="422275"/>
          </a:xfrm>
          <a:prstGeom prst="rightArrow">
            <a:avLst>
              <a:gd name="adj1" fmla="val 34852"/>
              <a:gd name="adj2" fmla="val 45925"/>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7689" name="Rectangle 129"/>
          <p:cNvSpPr>
            <a:spLocks noChangeArrowheads="1"/>
          </p:cNvSpPr>
          <p:nvPr/>
        </p:nvSpPr>
        <p:spPr bwMode="auto">
          <a:xfrm>
            <a:off x="8782050" y="64008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a:latin typeface="Arial" panose="020B0604020202020204" pitchFamily="34" charset="0"/>
                <a:sym typeface="Wingdings" panose="05000000000000000000" pitchFamily="2" charset="2"/>
                <a:hlinkClick r:id="rId4" action="ppaction://hlinkpres?slideindex=28&amp;slidetitle=3.2.1. Operadores de suavizado."/>
              </a:rPr>
              <a:t>+</a:t>
            </a:r>
            <a:endParaRPr lang="es-ES_tradnl" altLang="es-ES" sz="240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8650930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14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146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14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14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14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14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14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14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14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14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14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148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149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14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1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461" grpId="0" animBg="1"/>
      <p:bldP spid="271462" grpId="0" animBg="1"/>
      <p:bldP spid="271464" grpId="0"/>
      <p:bldP spid="271465" grpId="0" animBg="1"/>
      <p:bldP spid="271471" grpId="0" animBg="1"/>
      <p:bldP spid="271472" grpId="0" animBg="1"/>
      <p:bldP spid="271473" grpId="0" animBg="1"/>
      <p:bldP spid="271481" grpId="0" animBg="1"/>
      <p:bldP spid="271482" grpId="0" animBg="1"/>
      <p:bldP spid="271483" grpId="0" animBg="1"/>
      <p:bldP spid="271486" grpId="0"/>
      <p:bldP spid="271487" grpId="0" animBg="1"/>
      <p:bldP spid="27148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28676" name="Rectangle 3"/>
          <p:cNvSpPr>
            <a:spLocks noGrp="1" noChangeArrowheads="1"/>
          </p:cNvSpPr>
          <p:nvPr>
            <p:ph type="body" sz="half" idx="1"/>
          </p:nvPr>
        </p:nvSpPr>
        <p:spPr>
          <a:xfrm>
            <a:off x="252413" y="774700"/>
            <a:ext cx="8604250" cy="5054600"/>
          </a:xfrm>
        </p:spPr>
        <p:txBody>
          <a:bodyPr/>
          <a:lstStyle/>
          <a:p>
            <a:r>
              <a:rPr lang="es-ES_tradnl" altLang="es-ES" sz="2600" smtClean="0">
                <a:latin typeface="Arial" panose="020B0604020202020204" pitchFamily="34" charset="0"/>
                <a:sym typeface="Wingdings" panose="05000000000000000000" pitchFamily="2" charset="2"/>
              </a:rPr>
              <a:t>La </a:t>
            </a:r>
            <a:r>
              <a:rPr lang="es-ES_tradnl" altLang="es-ES" sz="2600" b="1" smtClean="0">
                <a:latin typeface="Arial" panose="020B0604020202020204" pitchFamily="34" charset="0"/>
                <a:sym typeface="Wingdings" panose="05000000000000000000" pitchFamily="2" charset="2"/>
              </a:rPr>
              <a:t>varianza</a:t>
            </a:r>
            <a:r>
              <a:rPr lang="es-ES_tradnl" altLang="es-ES" sz="2600" smtClean="0">
                <a:latin typeface="Arial" panose="020B0604020202020204" pitchFamily="34" charset="0"/>
                <a:sym typeface="Wingdings" panose="05000000000000000000" pitchFamily="2" charset="2"/>
              </a:rPr>
              <a:t>,</a:t>
            </a:r>
            <a:r>
              <a:rPr lang="es-ES_tradnl" altLang="es-ES" sz="2600" b="1" smtClean="0">
                <a:latin typeface="Arial" panose="020B0604020202020204" pitchFamily="34" charset="0"/>
                <a:sym typeface="Wingdings" panose="05000000000000000000" pitchFamily="2" charset="2"/>
              </a:rPr>
              <a:t> s</a:t>
            </a:r>
            <a:r>
              <a:rPr lang="es-ES_tradnl" altLang="es-ES" sz="2600" b="1" baseline="30000" smtClean="0">
                <a:latin typeface="Arial" panose="020B0604020202020204" pitchFamily="34" charset="0"/>
                <a:sym typeface="Wingdings" panose="05000000000000000000" pitchFamily="2" charset="2"/>
              </a:rPr>
              <a:t>2</a:t>
            </a:r>
            <a:r>
              <a:rPr lang="es-ES_tradnl" altLang="es-ES" sz="2600" smtClean="0">
                <a:latin typeface="Arial" panose="020B0604020202020204" pitchFamily="34" charset="0"/>
                <a:sym typeface="Wingdings" panose="05000000000000000000" pitchFamily="2" charset="2"/>
              </a:rPr>
              <a:t>, indica el nivel de suavizado.</a:t>
            </a:r>
          </a:p>
          <a:p>
            <a:pPr lvl="1"/>
            <a:r>
              <a:rPr lang="es-ES_tradnl" altLang="es-ES" sz="2300" b="1" smtClean="0">
                <a:latin typeface="Arial" panose="020B0604020202020204" pitchFamily="34" charset="0"/>
                <a:sym typeface="Wingdings" panose="05000000000000000000" pitchFamily="2" charset="2"/>
              </a:rPr>
              <a:t>Varianza grande:</a:t>
            </a:r>
            <a:r>
              <a:rPr lang="es-ES_tradnl" altLang="es-ES" sz="2300" smtClean="0">
                <a:latin typeface="Arial" panose="020B0604020202020204" pitchFamily="34" charset="0"/>
                <a:sym typeface="Wingdings" panose="05000000000000000000" pitchFamily="2" charset="2"/>
              </a:rPr>
              <a:t> campana más ancha, más suavizado.</a:t>
            </a:r>
          </a:p>
          <a:p>
            <a:pPr lvl="1"/>
            <a:r>
              <a:rPr lang="es-ES_tradnl" altLang="es-ES" sz="2300" b="1" smtClean="0">
                <a:latin typeface="Arial" panose="020B0604020202020204" pitchFamily="34" charset="0"/>
                <a:sym typeface="Wingdings" panose="05000000000000000000" pitchFamily="2" charset="2"/>
              </a:rPr>
              <a:t>Varianza pequeña:</a:t>
            </a:r>
            <a:r>
              <a:rPr lang="es-ES_tradnl" altLang="es-ES" sz="2300" smtClean="0">
                <a:latin typeface="Arial" panose="020B0604020202020204" pitchFamily="34" charset="0"/>
                <a:sym typeface="Wingdings" panose="05000000000000000000" pitchFamily="2" charset="2"/>
              </a:rPr>
              <a:t> campana más estrecha, menos suavizado.</a:t>
            </a:r>
          </a:p>
          <a:p>
            <a:pPr lvl="1"/>
            <a:r>
              <a:rPr lang="es-ES_tradnl" altLang="es-ES" sz="2300" smtClean="0">
                <a:latin typeface="Arial" panose="020B0604020202020204" pitchFamily="34" charset="0"/>
                <a:sym typeface="Wingdings" panose="05000000000000000000" pitchFamily="2" charset="2"/>
              </a:rPr>
              <a:t>Se mide en píxeles.</a:t>
            </a:r>
          </a:p>
          <a:p>
            <a:r>
              <a:rPr lang="es-ES_tradnl" altLang="es-ES" sz="2600" b="1" smtClean="0">
                <a:latin typeface="Arial" panose="020B0604020202020204" pitchFamily="34" charset="0"/>
                <a:sym typeface="Wingdings" panose="05000000000000000000" pitchFamily="2" charset="2"/>
              </a:rPr>
              <a:t>Cálculo de la máscara gaussiana (1D):</a:t>
            </a:r>
            <a:r>
              <a:rPr lang="es-ES_tradnl" altLang="es-ES" sz="2600" smtClean="0">
                <a:latin typeface="Arial" panose="020B0604020202020204" pitchFamily="34" charset="0"/>
                <a:sym typeface="Wingdings" panose="05000000000000000000" pitchFamily="2" charset="2"/>
              </a:rPr>
              <a:t> calcular la función, discretizar en el rango, discretizar en el valor y calcular el multiplicador...</a:t>
            </a:r>
          </a:p>
          <a:p>
            <a:endParaRPr lang="es-ES_tradnl" altLang="es-ES" sz="2600" smtClean="0">
              <a:latin typeface="Arial" panose="020B0604020202020204" pitchFamily="34" charset="0"/>
              <a:sym typeface="Wingdings" panose="05000000000000000000" pitchFamily="2" charset="2"/>
            </a:endParaRPr>
          </a:p>
          <a:p>
            <a:r>
              <a:rPr lang="es-ES_tradnl" altLang="es-ES" sz="2600" smtClean="0">
                <a:latin typeface="Arial" panose="020B0604020202020204" pitchFamily="34" charset="0"/>
                <a:sym typeface="Wingdings" panose="05000000000000000000" pitchFamily="2" charset="2"/>
              </a:rPr>
              <a:t>¿No existe una forma más rápida?</a:t>
            </a:r>
          </a:p>
          <a:p>
            <a:r>
              <a:rPr lang="es-ES_tradnl" altLang="es-ES" sz="2600" b="1" smtClean="0">
                <a:latin typeface="Arial" panose="020B0604020202020204" pitchFamily="34" charset="0"/>
                <a:sym typeface="Wingdings" panose="05000000000000000000" pitchFamily="2" charset="2"/>
              </a:rPr>
              <a:t>Idea:</a:t>
            </a:r>
            <a:r>
              <a:rPr lang="es-ES_tradnl" altLang="es-ES" sz="2600" smtClean="0">
                <a:latin typeface="Arial" panose="020B0604020202020204" pitchFamily="34" charset="0"/>
                <a:sym typeface="Wingdings" panose="05000000000000000000" pitchFamily="2" charset="2"/>
              </a:rPr>
              <a:t> el triángulo de Pascal.</a:t>
            </a:r>
          </a:p>
        </p:txBody>
      </p:sp>
      <p:sp>
        <p:nvSpPr>
          <p:cNvPr id="272424" name="Text Box 40"/>
          <p:cNvSpPr txBox="1">
            <a:spLocks noChangeArrowheads="1"/>
          </p:cNvSpPr>
          <p:nvPr/>
        </p:nvSpPr>
        <p:spPr bwMode="auto">
          <a:xfrm>
            <a:off x="6140450" y="3659188"/>
            <a:ext cx="248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a:latin typeface="Arial" panose="020B0604020202020204" pitchFamily="34" charset="0"/>
              </a:rPr>
              <a:t>1</a:t>
            </a:r>
            <a:endParaRPr lang="es-ES" altLang="es-ES" sz="2400">
              <a:latin typeface="Arial" panose="020B0604020202020204" pitchFamily="34" charset="0"/>
            </a:endParaRPr>
          </a:p>
        </p:txBody>
      </p:sp>
      <p:sp>
        <p:nvSpPr>
          <p:cNvPr id="272425" name="Text Box 41"/>
          <p:cNvSpPr txBox="1">
            <a:spLocks noChangeArrowheads="1"/>
          </p:cNvSpPr>
          <p:nvPr/>
        </p:nvSpPr>
        <p:spPr bwMode="auto">
          <a:xfrm>
            <a:off x="6140450" y="4084638"/>
            <a:ext cx="248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a:latin typeface="Arial" panose="020B0604020202020204" pitchFamily="34" charset="0"/>
              </a:rPr>
              <a:t>1   1</a:t>
            </a:r>
            <a:endParaRPr lang="es-ES" altLang="es-ES" sz="2400">
              <a:latin typeface="Arial" panose="020B0604020202020204" pitchFamily="34" charset="0"/>
            </a:endParaRPr>
          </a:p>
        </p:txBody>
      </p:sp>
      <p:sp>
        <p:nvSpPr>
          <p:cNvPr id="272426" name="Text Box 42"/>
          <p:cNvSpPr txBox="1">
            <a:spLocks noChangeArrowheads="1"/>
          </p:cNvSpPr>
          <p:nvPr/>
        </p:nvSpPr>
        <p:spPr bwMode="auto">
          <a:xfrm>
            <a:off x="6140450" y="4510088"/>
            <a:ext cx="248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a:latin typeface="Arial" panose="020B0604020202020204" pitchFamily="34" charset="0"/>
              </a:rPr>
              <a:t>1   2   1</a:t>
            </a:r>
            <a:endParaRPr lang="es-ES" altLang="es-ES" sz="2400">
              <a:latin typeface="Arial" panose="020B0604020202020204" pitchFamily="34" charset="0"/>
            </a:endParaRPr>
          </a:p>
        </p:txBody>
      </p:sp>
      <p:sp>
        <p:nvSpPr>
          <p:cNvPr id="272427" name="Text Box 43"/>
          <p:cNvSpPr txBox="1">
            <a:spLocks noChangeArrowheads="1"/>
          </p:cNvSpPr>
          <p:nvPr/>
        </p:nvSpPr>
        <p:spPr bwMode="auto">
          <a:xfrm>
            <a:off x="6140450" y="4933950"/>
            <a:ext cx="248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a:latin typeface="Arial" panose="020B0604020202020204" pitchFamily="34" charset="0"/>
              </a:rPr>
              <a:t>1   3   3   1</a:t>
            </a:r>
            <a:endParaRPr lang="es-ES" altLang="es-ES" sz="2400">
              <a:latin typeface="Arial" panose="020B0604020202020204" pitchFamily="34" charset="0"/>
            </a:endParaRPr>
          </a:p>
        </p:txBody>
      </p:sp>
      <p:sp>
        <p:nvSpPr>
          <p:cNvPr id="272428" name="Text Box 44"/>
          <p:cNvSpPr txBox="1">
            <a:spLocks noChangeArrowheads="1"/>
          </p:cNvSpPr>
          <p:nvPr/>
        </p:nvSpPr>
        <p:spPr bwMode="auto">
          <a:xfrm>
            <a:off x="6140450" y="5359400"/>
            <a:ext cx="248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a:latin typeface="Arial" panose="020B0604020202020204" pitchFamily="34" charset="0"/>
              </a:rPr>
              <a:t>1   4   6   4   1</a:t>
            </a:r>
            <a:endParaRPr lang="es-ES" altLang="es-ES" sz="2400">
              <a:latin typeface="Arial" panose="020B0604020202020204" pitchFamily="34" charset="0"/>
            </a:endParaRPr>
          </a:p>
        </p:txBody>
      </p:sp>
      <p:sp>
        <p:nvSpPr>
          <p:cNvPr id="272429" name="Text Box 45"/>
          <p:cNvSpPr txBox="1">
            <a:spLocks noChangeArrowheads="1"/>
          </p:cNvSpPr>
          <p:nvPr/>
        </p:nvSpPr>
        <p:spPr bwMode="auto">
          <a:xfrm>
            <a:off x="5865813" y="5783263"/>
            <a:ext cx="3036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a:latin typeface="Arial" panose="020B0604020202020204" pitchFamily="34" charset="0"/>
              </a:rPr>
              <a:t>1   5   10   10   5   1</a:t>
            </a:r>
            <a:endParaRPr lang="es-ES" altLang="es-ES" sz="2400">
              <a:latin typeface="Arial" panose="020B0604020202020204" pitchFamily="34" charset="0"/>
            </a:endParaRPr>
          </a:p>
        </p:txBody>
      </p:sp>
    </p:spTree>
    <p:extLst>
      <p:ext uri="{BB962C8B-B14F-4D97-AF65-F5344CB8AC3E}">
        <p14:creationId xmlns:p14="http://schemas.microsoft.com/office/powerpoint/2010/main" val="1379019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4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24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24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24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24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2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24" grpId="0"/>
      <p:bldP spid="272425" grpId="0"/>
      <p:bldP spid="272426" grpId="0"/>
      <p:bldP spid="272427" grpId="0"/>
      <p:bldP spid="272428" grpId="0"/>
      <p:bldP spid="27242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134" descr="campanaga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50" y="2076450"/>
            <a:ext cx="3838575"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29701" name="Rectangle 3"/>
          <p:cNvSpPr>
            <a:spLocks noGrp="1" noChangeArrowheads="1"/>
          </p:cNvSpPr>
          <p:nvPr>
            <p:ph type="body" sz="half" idx="1"/>
          </p:nvPr>
        </p:nvSpPr>
        <p:spPr>
          <a:xfrm>
            <a:off x="252413" y="774700"/>
            <a:ext cx="8604250" cy="5054600"/>
          </a:xfrm>
        </p:spPr>
        <p:txBody>
          <a:bodyPr/>
          <a:lstStyle/>
          <a:p>
            <a:r>
              <a:rPr lang="es-ES_tradnl" altLang="es-ES" sz="2600" b="1" smtClean="0">
                <a:latin typeface="Arial" panose="020B0604020202020204" pitchFamily="34" charset="0"/>
                <a:sym typeface="Wingdings" panose="05000000000000000000" pitchFamily="2" charset="2"/>
              </a:rPr>
              <a:t>¡Magia!</a:t>
            </a:r>
            <a:r>
              <a:rPr lang="es-ES_tradnl" altLang="es-ES" sz="2600" smtClean="0">
                <a:latin typeface="Arial" panose="020B0604020202020204" pitchFamily="34" charset="0"/>
                <a:sym typeface="Wingdings" panose="05000000000000000000" pitchFamily="2" charset="2"/>
              </a:rPr>
              <a:t> Las filas del triángulo de Pascal forman discretizaciones de la campana de Gauss.</a:t>
            </a:r>
          </a:p>
        </p:txBody>
      </p:sp>
      <p:graphicFrame>
        <p:nvGraphicFramePr>
          <p:cNvPr id="273578" name="Group 170"/>
          <p:cNvGraphicFramePr>
            <a:graphicFrameLocks noGrp="1"/>
          </p:cNvGraphicFramePr>
          <p:nvPr/>
        </p:nvGraphicFramePr>
        <p:xfrm>
          <a:off x="1062038" y="5564188"/>
          <a:ext cx="3541712" cy="617537"/>
        </p:xfrm>
        <a:graphic>
          <a:graphicData uri="http://schemas.openxmlformats.org/drawingml/2006/table">
            <a:tbl>
              <a:tblPr/>
              <a:tblGrid>
                <a:gridCol w="506412"/>
                <a:gridCol w="504825"/>
                <a:gridCol w="506413"/>
                <a:gridCol w="506412"/>
                <a:gridCol w="506413"/>
                <a:gridCol w="504825"/>
                <a:gridCol w="506412"/>
              </a:tblGrid>
              <a:tr h="61753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73577" name="Group 169"/>
          <p:cNvGraphicFramePr>
            <a:graphicFrameLocks noGrp="1"/>
          </p:cNvGraphicFramePr>
          <p:nvPr/>
        </p:nvGraphicFramePr>
        <p:xfrm>
          <a:off x="1341438" y="4799013"/>
          <a:ext cx="3035300" cy="617537"/>
        </p:xfrm>
        <a:graphic>
          <a:graphicData uri="http://schemas.openxmlformats.org/drawingml/2006/table">
            <a:tbl>
              <a:tblPr/>
              <a:tblGrid>
                <a:gridCol w="504825"/>
                <a:gridCol w="506412"/>
                <a:gridCol w="506413"/>
                <a:gridCol w="506412"/>
                <a:gridCol w="504825"/>
                <a:gridCol w="506413"/>
              </a:tblGrid>
              <a:tr h="61753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73576" name="Group 168"/>
          <p:cNvGraphicFramePr>
            <a:graphicFrameLocks noGrp="1"/>
          </p:cNvGraphicFramePr>
          <p:nvPr/>
        </p:nvGraphicFramePr>
        <p:xfrm>
          <a:off x="1635125" y="4048125"/>
          <a:ext cx="2530475" cy="617538"/>
        </p:xfrm>
        <a:graphic>
          <a:graphicData uri="http://schemas.openxmlformats.org/drawingml/2006/table">
            <a:tbl>
              <a:tblPr/>
              <a:tblGrid>
                <a:gridCol w="504825"/>
                <a:gridCol w="506413"/>
                <a:gridCol w="506412"/>
                <a:gridCol w="506413"/>
                <a:gridCol w="506412"/>
              </a:tblGrid>
              <a:tr h="6175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73575" name="Group 167"/>
          <p:cNvGraphicFramePr>
            <a:graphicFrameLocks noGrp="1"/>
          </p:cNvGraphicFramePr>
          <p:nvPr/>
        </p:nvGraphicFramePr>
        <p:xfrm>
          <a:off x="1903413" y="3297238"/>
          <a:ext cx="2024062" cy="617537"/>
        </p:xfrm>
        <a:graphic>
          <a:graphicData uri="http://schemas.openxmlformats.org/drawingml/2006/table">
            <a:tbl>
              <a:tblPr/>
              <a:tblGrid>
                <a:gridCol w="504825"/>
                <a:gridCol w="506412"/>
                <a:gridCol w="506413"/>
                <a:gridCol w="506412"/>
              </a:tblGrid>
              <a:tr h="61753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73574" name="Group 166"/>
          <p:cNvGraphicFramePr>
            <a:graphicFrameLocks noGrp="1"/>
          </p:cNvGraphicFramePr>
          <p:nvPr/>
        </p:nvGraphicFramePr>
        <p:xfrm>
          <a:off x="2159000" y="2546350"/>
          <a:ext cx="1517650" cy="617538"/>
        </p:xfrm>
        <a:graphic>
          <a:graphicData uri="http://schemas.openxmlformats.org/drawingml/2006/table">
            <a:tbl>
              <a:tblPr/>
              <a:tblGrid>
                <a:gridCol w="504825"/>
                <a:gridCol w="506413"/>
                <a:gridCol w="506412"/>
              </a:tblGrid>
              <a:tr h="6175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73573" name="Group 165"/>
          <p:cNvGraphicFramePr>
            <a:graphicFrameLocks noGrp="1"/>
          </p:cNvGraphicFramePr>
          <p:nvPr/>
        </p:nvGraphicFramePr>
        <p:xfrm>
          <a:off x="2400300" y="1808163"/>
          <a:ext cx="1012825" cy="617537"/>
        </p:xfrm>
        <a:graphic>
          <a:graphicData uri="http://schemas.openxmlformats.org/drawingml/2006/table">
            <a:tbl>
              <a:tblPr/>
              <a:tblGrid>
                <a:gridCol w="506413"/>
                <a:gridCol w="506412"/>
              </a:tblGrid>
              <a:tr h="61753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29780" name="Text Box 107"/>
          <p:cNvSpPr txBox="1">
            <a:spLocks noChangeArrowheads="1"/>
          </p:cNvSpPr>
          <p:nvPr/>
        </p:nvSpPr>
        <p:spPr bwMode="auto">
          <a:xfrm>
            <a:off x="1517650" y="1874838"/>
            <a:ext cx="8604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a:latin typeface="Arial" panose="020B0604020202020204" pitchFamily="34" charset="0"/>
              </a:rPr>
              <a:t>1/2·</a:t>
            </a:r>
            <a:endParaRPr lang="es-ES" altLang="es-ES" sz="2200" b="1">
              <a:latin typeface="Arial" panose="020B0604020202020204" pitchFamily="34" charset="0"/>
            </a:endParaRPr>
          </a:p>
        </p:txBody>
      </p:sp>
      <p:sp>
        <p:nvSpPr>
          <p:cNvPr id="29781" name="Text Box 108"/>
          <p:cNvSpPr txBox="1">
            <a:spLocks noChangeArrowheads="1"/>
          </p:cNvSpPr>
          <p:nvPr/>
        </p:nvSpPr>
        <p:spPr bwMode="auto">
          <a:xfrm>
            <a:off x="1303338" y="2665413"/>
            <a:ext cx="8604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a:latin typeface="Arial" panose="020B0604020202020204" pitchFamily="34" charset="0"/>
              </a:rPr>
              <a:t>1/4·</a:t>
            </a:r>
            <a:endParaRPr lang="es-ES" altLang="es-ES" sz="2200" b="1">
              <a:latin typeface="Arial" panose="020B0604020202020204" pitchFamily="34" charset="0"/>
            </a:endParaRPr>
          </a:p>
        </p:txBody>
      </p:sp>
      <p:sp>
        <p:nvSpPr>
          <p:cNvPr id="29782" name="Text Box 109"/>
          <p:cNvSpPr txBox="1">
            <a:spLocks noChangeArrowheads="1"/>
          </p:cNvSpPr>
          <p:nvPr/>
        </p:nvSpPr>
        <p:spPr bwMode="auto">
          <a:xfrm>
            <a:off x="1041400" y="3397250"/>
            <a:ext cx="8604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a:latin typeface="Arial" panose="020B0604020202020204" pitchFamily="34" charset="0"/>
              </a:rPr>
              <a:t>1/8·</a:t>
            </a:r>
            <a:endParaRPr lang="es-ES" altLang="es-ES" sz="2200" b="1">
              <a:latin typeface="Arial" panose="020B0604020202020204" pitchFamily="34" charset="0"/>
            </a:endParaRPr>
          </a:p>
        </p:txBody>
      </p:sp>
      <p:sp>
        <p:nvSpPr>
          <p:cNvPr id="29783" name="Text Box 110"/>
          <p:cNvSpPr txBox="1">
            <a:spLocks noChangeArrowheads="1"/>
          </p:cNvSpPr>
          <p:nvPr/>
        </p:nvSpPr>
        <p:spPr bwMode="auto">
          <a:xfrm>
            <a:off x="779463" y="4156075"/>
            <a:ext cx="8604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a:latin typeface="Arial" panose="020B0604020202020204" pitchFamily="34" charset="0"/>
              </a:rPr>
              <a:t>1/16·</a:t>
            </a:r>
            <a:endParaRPr lang="es-ES" altLang="es-ES" sz="2200" b="1">
              <a:latin typeface="Arial" panose="020B0604020202020204" pitchFamily="34" charset="0"/>
            </a:endParaRPr>
          </a:p>
        </p:txBody>
      </p:sp>
      <p:sp>
        <p:nvSpPr>
          <p:cNvPr id="29784" name="Text Box 111"/>
          <p:cNvSpPr txBox="1">
            <a:spLocks noChangeArrowheads="1"/>
          </p:cNvSpPr>
          <p:nvPr/>
        </p:nvSpPr>
        <p:spPr bwMode="auto">
          <a:xfrm>
            <a:off x="479425" y="4899025"/>
            <a:ext cx="8604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a:latin typeface="Arial" panose="020B0604020202020204" pitchFamily="34" charset="0"/>
              </a:rPr>
              <a:t>1/32·</a:t>
            </a:r>
            <a:endParaRPr lang="es-ES" altLang="es-ES" sz="2200" b="1">
              <a:latin typeface="Arial" panose="020B0604020202020204" pitchFamily="34" charset="0"/>
            </a:endParaRPr>
          </a:p>
        </p:txBody>
      </p:sp>
      <p:sp>
        <p:nvSpPr>
          <p:cNvPr id="29785" name="Text Box 112"/>
          <p:cNvSpPr txBox="1">
            <a:spLocks noChangeArrowheads="1"/>
          </p:cNvSpPr>
          <p:nvPr/>
        </p:nvSpPr>
        <p:spPr bwMode="auto">
          <a:xfrm>
            <a:off x="206375" y="5656263"/>
            <a:ext cx="8604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a:latin typeface="Arial" panose="020B0604020202020204" pitchFamily="34" charset="0"/>
              </a:rPr>
              <a:t>1/64·</a:t>
            </a:r>
            <a:endParaRPr lang="es-ES" altLang="es-ES" sz="2200" b="1">
              <a:latin typeface="Arial" panose="020B0604020202020204" pitchFamily="34" charset="0"/>
            </a:endParaRPr>
          </a:p>
        </p:txBody>
      </p:sp>
      <p:grpSp>
        <p:nvGrpSpPr>
          <p:cNvPr id="273543" name="Group 135"/>
          <p:cNvGrpSpPr>
            <a:grpSpLocks/>
          </p:cNvGrpSpPr>
          <p:nvPr/>
        </p:nvGrpSpPr>
        <p:grpSpPr bwMode="auto">
          <a:xfrm>
            <a:off x="5649913" y="2132013"/>
            <a:ext cx="2571750" cy="2141537"/>
            <a:chOff x="3666" y="3086"/>
            <a:chExt cx="1620" cy="849"/>
          </a:xfrm>
        </p:grpSpPr>
        <p:sp>
          <p:nvSpPr>
            <p:cNvPr id="29813" name="Rectangle 113"/>
            <p:cNvSpPr>
              <a:spLocks noChangeArrowheads="1"/>
            </p:cNvSpPr>
            <p:nvPr/>
          </p:nvSpPr>
          <p:spPr bwMode="auto">
            <a:xfrm>
              <a:off x="4361" y="3086"/>
              <a:ext cx="230" cy="849"/>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14" name="Rectangle 114"/>
            <p:cNvSpPr>
              <a:spLocks noChangeArrowheads="1"/>
            </p:cNvSpPr>
            <p:nvPr/>
          </p:nvSpPr>
          <p:spPr bwMode="auto">
            <a:xfrm>
              <a:off x="4129" y="3298"/>
              <a:ext cx="230" cy="637"/>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15" name="Rectangle 115"/>
            <p:cNvSpPr>
              <a:spLocks noChangeArrowheads="1"/>
            </p:cNvSpPr>
            <p:nvPr/>
          </p:nvSpPr>
          <p:spPr bwMode="auto">
            <a:xfrm>
              <a:off x="3897" y="3679"/>
              <a:ext cx="230" cy="25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16" name="Rectangle 116"/>
            <p:cNvSpPr>
              <a:spLocks noChangeArrowheads="1"/>
            </p:cNvSpPr>
            <p:nvPr/>
          </p:nvSpPr>
          <p:spPr bwMode="auto">
            <a:xfrm>
              <a:off x="3666" y="3853"/>
              <a:ext cx="230" cy="82"/>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17" name="Rectangle 117"/>
            <p:cNvSpPr>
              <a:spLocks noChangeArrowheads="1"/>
            </p:cNvSpPr>
            <p:nvPr/>
          </p:nvSpPr>
          <p:spPr bwMode="auto">
            <a:xfrm>
              <a:off x="4592" y="3298"/>
              <a:ext cx="230" cy="637"/>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18" name="Rectangle 118"/>
            <p:cNvSpPr>
              <a:spLocks noChangeArrowheads="1"/>
            </p:cNvSpPr>
            <p:nvPr/>
          </p:nvSpPr>
          <p:spPr bwMode="auto">
            <a:xfrm>
              <a:off x="4824" y="3679"/>
              <a:ext cx="230" cy="25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19" name="Rectangle 119"/>
            <p:cNvSpPr>
              <a:spLocks noChangeArrowheads="1"/>
            </p:cNvSpPr>
            <p:nvPr/>
          </p:nvSpPr>
          <p:spPr bwMode="auto">
            <a:xfrm>
              <a:off x="5056" y="3853"/>
              <a:ext cx="230" cy="82"/>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grpSp>
      <p:grpSp>
        <p:nvGrpSpPr>
          <p:cNvPr id="273544" name="Group 136"/>
          <p:cNvGrpSpPr>
            <a:grpSpLocks/>
          </p:cNvGrpSpPr>
          <p:nvPr/>
        </p:nvGrpSpPr>
        <p:grpSpPr bwMode="auto">
          <a:xfrm>
            <a:off x="5965825" y="2820988"/>
            <a:ext cx="1936750" cy="1471612"/>
            <a:chOff x="3833" y="1704"/>
            <a:chExt cx="1220" cy="1346"/>
          </a:xfrm>
        </p:grpSpPr>
        <p:sp>
          <p:nvSpPr>
            <p:cNvPr id="29811" name="Rectangle 120"/>
            <p:cNvSpPr>
              <a:spLocks noChangeArrowheads="1"/>
            </p:cNvSpPr>
            <p:nvPr/>
          </p:nvSpPr>
          <p:spPr bwMode="auto">
            <a:xfrm>
              <a:off x="4444" y="1704"/>
              <a:ext cx="609" cy="134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12" name="Rectangle 121"/>
            <p:cNvSpPr>
              <a:spLocks noChangeArrowheads="1"/>
            </p:cNvSpPr>
            <p:nvPr/>
          </p:nvSpPr>
          <p:spPr bwMode="auto">
            <a:xfrm>
              <a:off x="3833" y="1704"/>
              <a:ext cx="609" cy="1342"/>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grpSp>
      <p:grpSp>
        <p:nvGrpSpPr>
          <p:cNvPr id="273548" name="Group 140"/>
          <p:cNvGrpSpPr>
            <a:grpSpLocks/>
          </p:cNvGrpSpPr>
          <p:nvPr/>
        </p:nvGrpSpPr>
        <p:grpSpPr bwMode="auto">
          <a:xfrm>
            <a:off x="6021388" y="2146300"/>
            <a:ext cx="1809750" cy="2149475"/>
            <a:chOff x="3791" y="1704"/>
            <a:chExt cx="1305" cy="1346"/>
          </a:xfrm>
        </p:grpSpPr>
        <p:sp>
          <p:nvSpPr>
            <p:cNvPr id="29808" name="Rectangle 137"/>
            <p:cNvSpPr>
              <a:spLocks noChangeArrowheads="1"/>
            </p:cNvSpPr>
            <p:nvPr/>
          </p:nvSpPr>
          <p:spPr bwMode="auto">
            <a:xfrm>
              <a:off x="4229" y="1704"/>
              <a:ext cx="429" cy="134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09" name="Rectangle 138"/>
            <p:cNvSpPr>
              <a:spLocks noChangeArrowheads="1"/>
            </p:cNvSpPr>
            <p:nvPr/>
          </p:nvSpPr>
          <p:spPr bwMode="auto">
            <a:xfrm>
              <a:off x="3791" y="2386"/>
              <a:ext cx="437" cy="659"/>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10" name="Rectangle 139"/>
            <p:cNvSpPr>
              <a:spLocks noChangeArrowheads="1"/>
            </p:cNvSpPr>
            <p:nvPr/>
          </p:nvSpPr>
          <p:spPr bwMode="auto">
            <a:xfrm>
              <a:off x="4659" y="2382"/>
              <a:ext cx="437" cy="659"/>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grpSp>
      <p:grpSp>
        <p:nvGrpSpPr>
          <p:cNvPr id="273555" name="Group 147"/>
          <p:cNvGrpSpPr>
            <a:grpSpLocks/>
          </p:cNvGrpSpPr>
          <p:nvPr/>
        </p:nvGrpSpPr>
        <p:grpSpPr bwMode="auto">
          <a:xfrm>
            <a:off x="5838825" y="2554288"/>
            <a:ext cx="2189163" cy="1741487"/>
            <a:chOff x="3730" y="1698"/>
            <a:chExt cx="1436" cy="1352"/>
          </a:xfrm>
        </p:grpSpPr>
        <p:sp>
          <p:nvSpPr>
            <p:cNvPr id="29804" name="Rectangle 142"/>
            <p:cNvSpPr>
              <a:spLocks noChangeArrowheads="1"/>
            </p:cNvSpPr>
            <p:nvPr/>
          </p:nvSpPr>
          <p:spPr bwMode="auto">
            <a:xfrm>
              <a:off x="4094" y="1701"/>
              <a:ext cx="355" cy="134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05" name="Rectangle 143"/>
            <p:cNvSpPr>
              <a:spLocks noChangeArrowheads="1"/>
            </p:cNvSpPr>
            <p:nvPr/>
          </p:nvSpPr>
          <p:spPr bwMode="auto">
            <a:xfrm>
              <a:off x="3730" y="2604"/>
              <a:ext cx="362" cy="44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06" name="Rectangle 145"/>
            <p:cNvSpPr>
              <a:spLocks noChangeArrowheads="1"/>
            </p:cNvSpPr>
            <p:nvPr/>
          </p:nvSpPr>
          <p:spPr bwMode="auto">
            <a:xfrm>
              <a:off x="4444" y="1698"/>
              <a:ext cx="355" cy="134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07" name="Rectangle 146"/>
            <p:cNvSpPr>
              <a:spLocks noChangeArrowheads="1"/>
            </p:cNvSpPr>
            <p:nvPr/>
          </p:nvSpPr>
          <p:spPr bwMode="auto">
            <a:xfrm>
              <a:off x="4804" y="2593"/>
              <a:ext cx="362" cy="44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grpSp>
      <p:grpSp>
        <p:nvGrpSpPr>
          <p:cNvPr id="273563" name="Group 155"/>
          <p:cNvGrpSpPr>
            <a:grpSpLocks/>
          </p:cNvGrpSpPr>
          <p:nvPr/>
        </p:nvGrpSpPr>
        <p:grpSpPr bwMode="auto">
          <a:xfrm>
            <a:off x="5745163" y="2155825"/>
            <a:ext cx="2374900" cy="2136775"/>
            <a:chOff x="2212" y="890"/>
            <a:chExt cx="1718" cy="1346"/>
          </a:xfrm>
        </p:grpSpPr>
        <p:sp>
          <p:nvSpPr>
            <p:cNvPr id="29799" name="Rectangle 149"/>
            <p:cNvSpPr>
              <a:spLocks noChangeArrowheads="1"/>
            </p:cNvSpPr>
            <p:nvPr/>
          </p:nvSpPr>
          <p:spPr bwMode="auto">
            <a:xfrm>
              <a:off x="2562" y="1351"/>
              <a:ext cx="340" cy="885"/>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00" name="Rectangle 150"/>
            <p:cNvSpPr>
              <a:spLocks noChangeArrowheads="1"/>
            </p:cNvSpPr>
            <p:nvPr/>
          </p:nvSpPr>
          <p:spPr bwMode="auto">
            <a:xfrm>
              <a:off x="2212" y="2004"/>
              <a:ext cx="348" cy="232"/>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01" name="Rectangle 151"/>
            <p:cNvSpPr>
              <a:spLocks noChangeArrowheads="1"/>
            </p:cNvSpPr>
            <p:nvPr/>
          </p:nvSpPr>
          <p:spPr bwMode="auto">
            <a:xfrm>
              <a:off x="2898" y="890"/>
              <a:ext cx="341" cy="134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02" name="Rectangle 153"/>
            <p:cNvSpPr>
              <a:spLocks noChangeArrowheads="1"/>
            </p:cNvSpPr>
            <p:nvPr/>
          </p:nvSpPr>
          <p:spPr bwMode="auto">
            <a:xfrm>
              <a:off x="3241" y="1351"/>
              <a:ext cx="340" cy="885"/>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803" name="Rectangle 154"/>
            <p:cNvSpPr>
              <a:spLocks noChangeArrowheads="1"/>
            </p:cNvSpPr>
            <p:nvPr/>
          </p:nvSpPr>
          <p:spPr bwMode="auto">
            <a:xfrm>
              <a:off x="3582" y="2004"/>
              <a:ext cx="348" cy="232"/>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grpSp>
      <p:grpSp>
        <p:nvGrpSpPr>
          <p:cNvPr id="273571" name="Group 163"/>
          <p:cNvGrpSpPr>
            <a:grpSpLocks/>
          </p:cNvGrpSpPr>
          <p:nvPr/>
        </p:nvGrpSpPr>
        <p:grpSpPr bwMode="auto">
          <a:xfrm>
            <a:off x="5622925" y="2368550"/>
            <a:ext cx="2622550" cy="1928813"/>
            <a:chOff x="184" y="965"/>
            <a:chExt cx="2279" cy="1346"/>
          </a:xfrm>
        </p:grpSpPr>
        <p:sp>
          <p:nvSpPr>
            <p:cNvPr id="29793" name="Rectangle 157"/>
            <p:cNvSpPr>
              <a:spLocks noChangeArrowheads="1"/>
            </p:cNvSpPr>
            <p:nvPr/>
          </p:nvSpPr>
          <p:spPr bwMode="auto">
            <a:xfrm>
              <a:off x="944" y="965"/>
              <a:ext cx="374" cy="134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794" name="Rectangle 158"/>
            <p:cNvSpPr>
              <a:spLocks noChangeArrowheads="1"/>
            </p:cNvSpPr>
            <p:nvPr/>
          </p:nvSpPr>
          <p:spPr bwMode="auto">
            <a:xfrm>
              <a:off x="561" y="1652"/>
              <a:ext cx="382" cy="659"/>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795" name="Rectangle 159"/>
            <p:cNvSpPr>
              <a:spLocks noChangeArrowheads="1"/>
            </p:cNvSpPr>
            <p:nvPr/>
          </p:nvSpPr>
          <p:spPr bwMode="auto">
            <a:xfrm>
              <a:off x="184" y="2145"/>
              <a:ext cx="382" cy="16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796" name="Rectangle 160"/>
            <p:cNvSpPr>
              <a:spLocks noChangeArrowheads="1"/>
            </p:cNvSpPr>
            <p:nvPr/>
          </p:nvSpPr>
          <p:spPr bwMode="auto">
            <a:xfrm>
              <a:off x="1319" y="965"/>
              <a:ext cx="374" cy="134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797" name="Rectangle 161"/>
            <p:cNvSpPr>
              <a:spLocks noChangeArrowheads="1"/>
            </p:cNvSpPr>
            <p:nvPr/>
          </p:nvSpPr>
          <p:spPr bwMode="auto">
            <a:xfrm>
              <a:off x="1693" y="1652"/>
              <a:ext cx="382" cy="659"/>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9798" name="Rectangle 162"/>
            <p:cNvSpPr>
              <a:spLocks noChangeArrowheads="1"/>
            </p:cNvSpPr>
            <p:nvPr/>
          </p:nvSpPr>
          <p:spPr bwMode="auto">
            <a:xfrm>
              <a:off x="2081" y="2145"/>
              <a:ext cx="382" cy="166"/>
            </a:xfrm>
            <a:prstGeom prst="rect">
              <a:avLst/>
            </a:prstGeom>
            <a:solidFill>
              <a:srgbClr val="00CC99">
                <a:alpha val="5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grpSp>
      <p:sp>
        <p:nvSpPr>
          <p:cNvPr id="273572" name="Text Box 164"/>
          <p:cNvSpPr txBox="1">
            <a:spLocks noChangeArrowheads="1"/>
          </p:cNvSpPr>
          <p:nvPr/>
        </p:nvSpPr>
        <p:spPr bwMode="auto">
          <a:xfrm>
            <a:off x="5168900" y="4897438"/>
            <a:ext cx="3373438" cy="109696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¿Por qué ocurre así? Recordar el </a:t>
            </a:r>
            <a:r>
              <a:rPr lang="es-ES_tradnl" altLang="es-ES" sz="2200" b="1">
                <a:latin typeface="Arial" panose="020B0604020202020204" pitchFamily="34" charset="0"/>
              </a:rPr>
              <a:t>teorema central del límite</a:t>
            </a:r>
            <a:r>
              <a:rPr lang="es-ES_tradnl" altLang="es-ES" sz="2200">
                <a:latin typeface="Arial" panose="020B0604020202020204" pitchFamily="34" charset="0"/>
              </a:rPr>
              <a:t>...</a:t>
            </a:r>
            <a:endParaRPr lang="es-ES_tradnl" altLang="es-ES" sz="2200">
              <a:latin typeface="Arial" panose="020B0604020202020204" pitchFamily="34" charset="0"/>
              <a:sym typeface="Symbol" panose="05050102010706020507" pitchFamily="18" charset="2"/>
            </a:endParaRPr>
          </a:p>
        </p:txBody>
      </p:sp>
    </p:spTree>
    <p:extLst>
      <p:ext uri="{BB962C8B-B14F-4D97-AF65-F5344CB8AC3E}">
        <p14:creationId xmlns:p14="http://schemas.microsoft.com/office/powerpoint/2010/main" val="2059597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35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354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7354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7355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7354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356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73555"/>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357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73563"/>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354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73571"/>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3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57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30724" name="Rectangle 3"/>
          <p:cNvSpPr>
            <a:spLocks noGrp="1" noChangeArrowheads="1"/>
          </p:cNvSpPr>
          <p:nvPr>
            <p:ph type="body" sz="half" idx="1"/>
          </p:nvPr>
        </p:nvSpPr>
        <p:spPr>
          <a:xfrm>
            <a:off x="252413" y="709613"/>
            <a:ext cx="8604250" cy="1243012"/>
          </a:xfrm>
        </p:spPr>
        <p:txBody>
          <a:bodyPr/>
          <a:lstStyle/>
          <a:p>
            <a:r>
              <a:rPr lang="es-ES_tradnl" altLang="es-ES" sz="2400" smtClean="0">
                <a:latin typeface="Arial" panose="020B0604020202020204" pitchFamily="34" charset="0"/>
                <a:sym typeface="Wingdings" panose="05000000000000000000" pitchFamily="2" charset="2"/>
              </a:rPr>
              <a:t>Normalmente, el suavizado gaussiano se aplica en dos dimensiones. Los pesos de la máscara dependen de la </a:t>
            </a:r>
            <a:r>
              <a:rPr lang="es-ES_tradnl" altLang="es-ES" sz="2400" b="1" smtClean="0">
                <a:latin typeface="Arial" panose="020B0604020202020204" pitchFamily="34" charset="0"/>
                <a:sym typeface="Wingdings" panose="05000000000000000000" pitchFamily="2" charset="2"/>
              </a:rPr>
              <a:t>distancia al píxel central</a:t>
            </a:r>
            <a:r>
              <a:rPr lang="es-ES_tradnl" altLang="es-ES" sz="2400" smtClean="0">
                <a:latin typeface="Arial" panose="020B0604020202020204" pitchFamily="34" charset="0"/>
                <a:sym typeface="Wingdings" panose="05000000000000000000" pitchFamily="2" charset="2"/>
              </a:rPr>
              <a:t>.</a:t>
            </a:r>
          </a:p>
        </p:txBody>
      </p:sp>
      <p:graphicFrame>
        <p:nvGraphicFramePr>
          <p:cNvPr id="270395" name="Group 59"/>
          <p:cNvGraphicFramePr>
            <a:graphicFrameLocks noGrp="1"/>
          </p:cNvGraphicFramePr>
          <p:nvPr/>
        </p:nvGraphicFramePr>
        <p:xfrm>
          <a:off x="6661150" y="2828925"/>
          <a:ext cx="1620838" cy="1365251"/>
        </p:xfrm>
        <a:graphic>
          <a:graphicData uri="http://schemas.openxmlformats.org/drawingml/2006/table">
            <a:tbl>
              <a:tblPr/>
              <a:tblGrid>
                <a:gridCol w="539750"/>
                <a:gridCol w="541338"/>
                <a:gridCol w="539750"/>
              </a:tblGrid>
              <a:tr h="4476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pic>
        <p:nvPicPr>
          <p:cNvPr id="30743" name="Picture 22" descr="campana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794000"/>
            <a:ext cx="4389438"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4" name="Text Box 23"/>
          <p:cNvSpPr txBox="1">
            <a:spLocks noChangeArrowheads="1"/>
          </p:cNvSpPr>
          <p:nvPr/>
        </p:nvSpPr>
        <p:spPr bwMode="auto">
          <a:xfrm>
            <a:off x="633413" y="1898650"/>
            <a:ext cx="40195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600" b="1">
                <a:latin typeface="Arial" panose="020B0604020202020204" pitchFamily="34" charset="0"/>
              </a:rPr>
              <a:t>Campana de Gauss 2D</a:t>
            </a:r>
            <a:endParaRPr lang="es-ES" altLang="es-ES" sz="2600" b="1">
              <a:latin typeface="Arial" panose="020B0604020202020204" pitchFamily="34" charset="0"/>
            </a:endParaRPr>
          </a:p>
        </p:txBody>
      </p:sp>
      <p:sp>
        <p:nvSpPr>
          <p:cNvPr id="30745" name="Text Box 24"/>
          <p:cNvSpPr txBox="1">
            <a:spLocks noChangeArrowheads="1"/>
          </p:cNvSpPr>
          <p:nvPr/>
        </p:nvSpPr>
        <p:spPr bwMode="auto">
          <a:xfrm>
            <a:off x="1358900" y="2378075"/>
            <a:ext cx="1654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800">
                <a:latin typeface="Arial" panose="020B0604020202020204" pitchFamily="34" charset="0"/>
              </a:rPr>
              <a:t>f(x,y) = e</a:t>
            </a:r>
            <a:endParaRPr lang="es-ES" altLang="es-ES" sz="2800">
              <a:latin typeface="Arial" panose="020B0604020202020204" pitchFamily="34" charset="0"/>
            </a:endParaRPr>
          </a:p>
        </p:txBody>
      </p:sp>
      <p:sp>
        <p:nvSpPr>
          <p:cNvPr id="30746" name="Text Box 25"/>
          <p:cNvSpPr txBox="1">
            <a:spLocks noChangeArrowheads="1"/>
          </p:cNvSpPr>
          <p:nvPr/>
        </p:nvSpPr>
        <p:spPr bwMode="auto">
          <a:xfrm>
            <a:off x="2778125" y="2266950"/>
            <a:ext cx="14700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-(x</a:t>
            </a:r>
            <a:r>
              <a:rPr lang="es-ES_tradnl" altLang="es-ES" sz="2200" baseline="30000">
                <a:latin typeface="Arial" panose="020B0604020202020204" pitchFamily="34" charset="0"/>
              </a:rPr>
              <a:t>2</a:t>
            </a:r>
            <a:r>
              <a:rPr lang="es-ES_tradnl" altLang="es-ES" sz="2200">
                <a:latin typeface="Arial" panose="020B0604020202020204" pitchFamily="34" charset="0"/>
              </a:rPr>
              <a:t>+y</a:t>
            </a:r>
            <a:r>
              <a:rPr lang="es-ES_tradnl" altLang="es-ES" sz="2200" baseline="30000">
                <a:latin typeface="Arial" panose="020B0604020202020204" pitchFamily="34" charset="0"/>
              </a:rPr>
              <a:t>2</a:t>
            </a:r>
            <a:r>
              <a:rPr lang="es-ES_tradnl" altLang="es-ES" sz="2200">
                <a:latin typeface="Arial" panose="020B0604020202020204" pitchFamily="34" charset="0"/>
              </a:rPr>
              <a:t>)/s</a:t>
            </a:r>
            <a:r>
              <a:rPr lang="es-ES_tradnl" altLang="es-ES" sz="2200" baseline="30000">
                <a:latin typeface="Arial" panose="020B0604020202020204" pitchFamily="34" charset="0"/>
              </a:rPr>
              <a:t>2</a:t>
            </a:r>
            <a:endParaRPr lang="es-ES" altLang="es-ES" sz="2200" baseline="30000">
              <a:latin typeface="Arial" panose="020B0604020202020204" pitchFamily="34" charset="0"/>
            </a:endParaRPr>
          </a:p>
        </p:txBody>
      </p:sp>
      <p:sp>
        <p:nvSpPr>
          <p:cNvPr id="270362" name="Text Box 26"/>
          <p:cNvSpPr txBox="1">
            <a:spLocks noChangeArrowheads="1"/>
          </p:cNvSpPr>
          <p:nvPr/>
        </p:nvSpPr>
        <p:spPr bwMode="auto">
          <a:xfrm>
            <a:off x="5789613" y="3298825"/>
            <a:ext cx="8604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a:latin typeface="Arial" panose="020B0604020202020204" pitchFamily="34" charset="0"/>
              </a:rPr>
              <a:t>1/16·</a:t>
            </a:r>
            <a:endParaRPr lang="es-ES" altLang="es-ES" sz="2200" b="1">
              <a:latin typeface="Arial" panose="020B0604020202020204" pitchFamily="34" charset="0"/>
            </a:endParaRPr>
          </a:p>
        </p:txBody>
      </p:sp>
      <p:sp>
        <p:nvSpPr>
          <p:cNvPr id="270363" name="AutoShape 27"/>
          <p:cNvSpPr>
            <a:spLocks noChangeArrowheads="1"/>
          </p:cNvSpPr>
          <p:nvPr/>
        </p:nvSpPr>
        <p:spPr bwMode="auto">
          <a:xfrm rot="-1343418">
            <a:off x="5156200" y="3638550"/>
            <a:ext cx="727075" cy="422275"/>
          </a:xfrm>
          <a:prstGeom prst="rightArrow">
            <a:avLst>
              <a:gd name="adj1" fmla="val 34852"/>
              <a:gd name="adj2" fmla="val 64719"/>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70364" name="Text Box 28"/>
          <p:cNvSpPr txBox="1">
            <a:spLocks noChangeArrowheads="1"/>
          </p:cNvSpPr>
          <p:nvPr/>
        </p:nvSpPr>
        <p:spPr bwMode="auto">
          <a:xfrm>
            <a:off x="6161088" y="1939925"/>
            <a:ext cx="26082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a:latin typeface="Arial" panose="020B0604020202020204" pitchFamily="34" charset="0"/>
              </a:rPr>
              <a:t>Máscara gaussiana de 3x3</a:t>
            </a:r>
            <a:endParaRPr lang="es-ES" altLang="es-ES" sz="2400">
              <a:latin typeface="Arial" panose="020B0604020202020204" pitchFamily="34" charset="0"/>
            </a:endParaRPr>
          </a:p>
        </p:txBody>
      </p:sp>
      <p:graphicFrame>
        <p:nvGraphicFramePr>
          <p:cNvPr id="270394" name="Group 58"/>
          <p:cNvGraphicFramePr>
            <a:graphicFrameLocks noGrp="1"/>
          </p:cNvGraphicFramePr>
          <p:nvPr/>
        </p:nvGraphicFramePr>
        <p:xfrm>
          <a:off x="5589588" y="4676775"/>
          <a:ext cx="1347787" cy="1279764"/>
        </p:xfrm>
        <a:graphic>
          <a:graphicData uri="http://schemas.openxmlformats.org/drawingml/2006/table">
            <a:tbl>
              <a:tblPr/>
              <a:tblGrid>
                <a:gridCol w="449262"/>
                <a:gridCol w="449263"/>
                <a:gridCol w="449262"/>
              </a:tblGrid>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F3F3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1818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F3F3F"/>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1818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18181"/>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F3F3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1818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F3F3F"/>
                    </a:solidFill>
                  </a:tcPr>
                </a:tc>
              </a:tr>
            </a:tbl>
          </a:graphicData>
        </a:graphic>
      </p:graphicFrame>
      <p:sp>
        <p:nvSpPr>
          <p:cNvPr id="270392" name="Text Box 56"/>
          <p:cNvSpPr txBox="1">
            <a:spLocks noChangeArrowheads="1"/>
          </p:cNvSpPr>
          <p:nvPr/>
        </p:nvSpPr>
        <p:spPr bwMode="auto">
          <a:xfrm>
            <a:off x="4143375" y="5054600"/>
            <a:ext cx="1382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s-ES_tradnl" altLang="es-ES" sz="2200">
                <a:latin typeface="Arial" panose="020B0604020202020204" pitchFamily="34" charset="0"/>
              </a:rPr>
              <a:t>1: blanco</a:t>
            </a:r>
            <a:br>
              <a:rPr lang="es-ES_tradnl" altLang="es-ES" sz="2200">
                <a:latin typeface="Arial" panose="020B0604020202020204" pitchFamily="34" charset="0"/>
              </a:rPr>
            </a:br>
            <a:r>
              <a:rPr lang="es-ES_tradnl" altLang="es-ES" sz="2200">
                <a:latin typeface="Arial" panose="020B0604020202020204" pitchFamily="34" charset="0"/>
              </a:rPr>
              <a:t>0: negro</a:t>
            </a:r>
            <a:endParaRPr lang="es-ES" altLang="es-ES" sz="2200" b="1">
              <a:latin typeface="Arial" panose="020B0604020202020204" pitchFamily="34" charset="0"/>
            </a:endParaRPr>
          </a:p>
        </p:txBody>
      </p:sp>
      <p:pic>
        <p:nvPicPr>
          <p:cNvPr id="270393" name="Picture 57" descr="mascgaus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0413" y="4448175"/>
            <a:ext cx="1862137"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592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0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03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03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036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703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03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0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62" grpId="0"/>
      <p:bldP spid="270363" grpId="0" animBg="1"/>
      <p:bldP spid="270364" grpId="0"/>
      <p:bldP spid="27039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31748" name="Rectangle 3"/>
          <p:cNvSpPr>
            <a:spLocks noGrp="1" noChangeArrowheads="1"/>
          </p:cNvSpPr>
          <p:nvPr>
            <p:ph type="body" sz="half" idx="1"/>
          </p:nvPr>
        </p:nvSpPr>
        <p:spPr>
          <a:xfrm>
            <a:off x="252413" y="709613"/>
            <a:ext cx="8604250" cy="1687512"/>
          </a:xfrm>
        </p:spPr>
        <p:txBody>
          <a:bodyPr/>
          <a:lstStyle/>
          <a:p>
            <a:r>
              <a:rPr lang="es-ES_tradnl" altLang="es-ES" sz="2400" b="1" smtClean="0">
                <a:latin typeface="Arial" panose="020B0604020202020204" pitchFamily="34" charset="0"/>
                <a:sym typeface="Wingdings" panose="05000000000000000000" pitchFamily="2" charset="2"/>
              </a:rPr>
              <a:t>Propiedad interesante:</a:t>
            </a:r>
            <a:r>
              <a:rPr lang="es-ES_tradnl" altLang="es-ES" sz="2400" smtClean="0">
                <a:latin typeface="Arial" panose="020B0604020202020204" pitchFamily="34" charset="0"/>
                <a:sym typeface="Wingdings" panose="05000000000000000000" pitchFamily="2" charset="2"/>
              </a:rPr>
              <a:t> el filtro gaussiano es separable.</a:t>
            </a:r>
          </a:p>
          <a:p>
            <a:r>
              <a:rPr lang="es-ES_tradnl" altLang="es-ES" sz="2400" b="1" smtClean="0">
                <a:latin typeface="Arial" panose="020B0604020202020204" pitchFamily="34" charset="0"/>
                <a:sym typeface="Wingdings" panose="05000000000000000000" pitchFamily="2" charset="2"/>
              </a:rPr>
              <a:t>Resultado:</a:t>
            </a:r>
            <a:r>
              <a:rPr lang="es-ES_tradnl" altLang="es-ES" sz="2400" smtClean="0">
                <a:latin typeface="Arial" panose="020B0604020202020204" pitchFamily="34" charset="0"/>
                <a:sym typeface="Wingdings" panose="05000000000000000000" pitchFamily="2" charset="2"/>
              </a:rPr>
              <a:t> se puede obtener un suavizado 2D aplicando dos máscaras gaussianas bidimensionales, una horizontal y otra vertical.</a:t>
            </a:r>
          </a:p>
        </p:txBody>
      </p:sp>
      <p:graphicFrame>
        <p:nvGraphicFramePr>
          <p:cNvPr id="275607" name="Group 151"/>
          <p:cNvGraphicFramePr>
            <a:graphicFrameLocks noGrp="1"/>
          </p:cNvGraphicFramePr>
          <p:nvPr/>
        </p:nvGraphicFramePr>
        <p:xfrm>
          <a:off x="1801813" y="2489200"/>
          <a:ext cx="1620837" cy="1365251"/>
        </p:xfrm>
        <a:graphic>
          <a:graphicData uri="http://schemas.openxmlformats.org/drawingml/2006/table">
            <a:tbl>
              <a:tblPr/>
              <a:tblGrid>
                <a:gridCol w="539750"/>
                <a:gridCol w="541337"/>
                <a:gridCol w="539750"/>
              </a:tblGrid>
              <a:tr h="4476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75608" name="Group 152"/>
          <p:cNvGraphicFramePr>
            <a:graphicFrameLocks noGrp="1"/>
          </p:cNvGraphicFramePr>
          <p:nvPr/>
        </p:nvGraphicFramePr>
        <p:xfrm>
          <a:off x="4659313" y="2887663"/>
          <a:ext cx="1620837" cy="458787"/>
        </p:xfrm>
        <a:graphic>
          <a:graphicData uri="http://schemas.openxmlformats.org/drawingml/2006/table">
            <a:tbl>
              <a:tblPr/>
              <a:tblGrid>
                <a:gridCol w="539750"/>
                <a:gridCol w="541337"/>
                <a:gridCol w="539750"/>
              </a:tblGrid>
              <a:tr h="45878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4FF8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75609" name="Group 153"/>
          <p:cNvGraphicFramePr>
            <a:graphicFrameLocks noGrp="1"/>
          </p:cNvGraphicFramePr>
          <p:nvPr/>
        </p:nvGraphicFramePr>
        <p:xfrm>
          <a:off x="6799263" y="2432050"/>
          <a:ext cx="541337" cy="1365251"/>
        </p:xfrm>
        <a:graphic>
          <a:graphicData uri="http://schemas.openxmlformats.org/drawingml/2006/table">
            <a:tbl>
              <a:tblPr/>
              <a:tblGrid>
                <a:gridCol w="541337"/>
              </a:tblGrid>
              <a:tr h="4460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587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31787" name="Text Box 95"/>
          <p:cNvSpPr txBox="1">
            <a:spLocks noChangeArrowheads="1"/>
          </p:cNvSpPr>
          <p:nvPr/>
        </p:nvSpPr>
        <p:spPr bwMode="auto">
          <a:xfrm>
            <a:off x="6170613" y="2832100"/>
            <a:ext cx="7540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800">
                <a:latin typeface="Arial" panose="020B0604020202020204" pitchFamily="34" charset="0"/>
                <a:sym typeface="Symbol" panose="05050102010706020507" pitchFamily="18" charset="2"/>
              </a:rPr>
              <a:t></a:t>
            </a:r>
            <a:endParaRPr lang="es-ES" altLang="es-ES" sz="2800">
              <a:latin typeface="Arial" panose="020B0604020202020204" pitchFamily="34" charset="0"/>
            </a:endParaRPr>
          </a:p>
        </p:txBody>
      </p:sp>
      <p:sp>
        <p:nvSpPr>
          <p:cNvPr id="31788" name="AutoShape 96"/>
          <p:cNvSpPr>
            <a:spLocks noChangeArrowheads="1"/>
          </p:cNvSpPr>
          <p:nvPr/>
        </p:nvSpPr>
        <p:spPr bwMode="auto">
          <a:xfrm>
            <a:off x="3625850" y="2868613"/>
            <a:ext cx="874713" cy="509587"/>
          </a:xfrm>
          <a:prstGeom prst="leftRightArrow">
            <a:avLst>
              <a:gd name="adj1" fmla="val 39296"/>
              <a:gd name="adj2" fmla="val 51821"/>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pic>
        <p:nvPicPr>
          <p:cNvPr id="275557" name="Picture 101" descr="mascgaus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4081463"/>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5599" name="Group 143"/>
          <p:cNvGraphicFramePr>
            <a:graphicFrameLocks noGrp="1"/>
          </p:cNvGraphicFramePr>
          <p:nvPr/>
        </p:nvGraphicFramePr>
        <p:xfrm>
          <a:off x="4643438" y="4986338"/>
          <a:ext cx="1887537" cy="396875"/>
        </p:xfrm>
        <a:graphic>
          <a:graphicData uri="http://schemas.openxmlformats.org/drawingml/2006/table">
            <a:tbl>
              <a:tblPr/>
              <a:tblGrid>
                <a:gridCol w="377825"/>
                <a:gridCol w="376237"/>
                <a:gridCol w="379413"/>
                <a:gridCol w="376237"/>
                <a:gridCol w="377825"/>
              </a:tblGrid>
              <a:tr h="3968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93" marB="457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1313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93" marB="457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BABA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93" marB="457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93" marB="457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BABA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93" marB="457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13131"/>
                    </a:solidFill>
                  </a:tcPr>
                </a:tc>
              </a:tr>
            </a:tbl>
          </a:graphicData>
        </a:graphic>
      </p:graphicFrame>
      <p:graphicFrame>
        <p:nvGraphicFramePr>
          <p:cNvPr id="275604" name="Group 148"/>
          <p:cNvGraphicFramePr>
            <a:graphicFrameLocks noGrp="1"/>
          </p:cNvGraphicFramePr>
          <p:nvPr/>
        </p:nvGraphicFramePr>
        <p:xfrm>
          <a:off x="7043738" y="4189413"/>
          <a:ext cx="371475" cy="1997077"/>
        </p:xfrm>
        <a:graphic>
          <a:graphicData uri="http://schemas.openxmlformats.org/drawingml/2006/table">
            <a:tbl>
              <a:tblPr/>
              <a:tblGrid>
                <a:gridCol w="371475"/>
              </a:tblGrid>
              <a:tr h="39621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13131"/>
                    </a:solidFill>
                  </a:tcPr>
                </a:tc>
              </a:tr>
              <a:tr h="39621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BABAB"/>
                    </a:solidFill>
                  </a:tcPr>
                </a:tc>
              </a:tr>
              <a:tr h="39995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r>
              <a:tr h="40313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BABAB"/>
                    </a:solidFill>
                  </a:tcPr>
                </a:tc>
              </a:tr>
              <a:tr h="4015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13131"/>
                    </a:solidFill>
                  </a:tcPr>
                </a:tc>
              </a:tr>
            </a:tbl>
          </a:graphicData>
        </a:graphic>
      </p:graphicFrame>
      <p:sp>
        <p:nvSpPr>
          <p:cNvPr id="275605" name="Text Box 149"/>
          <p:cNvSpPr txBox="1">
            <a:spLocks noChangeArrowheads="1"/>
          </p:cNvSpPr>
          <p:nvPr/>
        </p:nvSpPr>
        <p:spPr bwMode="auto">
          <a:xfrm>
            <a:off x="6415088" y="4903788"/>
            <a:ext cx="7540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800">
                <a:latin typeface="Arial" panose="020B0604020202020204" pitchFamily="34" charset="0"/>
                <a:sym typeface="Symbol" panose="05050102010706020507" pitchFamily="18" charset="2"/>
              </a:rPr>
              <a:t></a:t>
            </a:r>
            <a:endParaRPr lang="es-ES" altLang="es-ES" sz="2800">
              <a:latin typeface="Arial" panose="020B0604020202020204" pitchFamily="34" charset="0"/>
            </a:endParaRPr>
          </a:p>
        </p:txBody>
      </p:sp>
      <p:sp>
        <p:nvSpPr>
          <p:cNvPr id="275606" name="AutoShape 150"/>
          <p:cNvSpPr>
            <a:spLocks noChangeArrowheads="1"/>
          </p:cNvSpPr>
          <p:nvPr/>
        </p:nvSpPr>
        <p:spPr bwMode="auto">
          <a:xfrm>
            <a:off x="3622675" y="4965700"/>
            <a:ext cx="874713" cy="509588"/>
          </a:xfrm>
          <a:prstGeom prst="leftRightArrow">
            <a:avLst>
              <a:gd name="adj1" fmla="val 39296"/>
              <a:gd name="adj2" fmla="val 51821"/>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Tree>
    <p:extLst>
      <p:ext uri="{BB962C8B-B14F-4D97-AF65-F5344CB8AC3E}">
        <p14:creationId xmlns:p14="http://schemas.microsoft.com/office/powerpoint/2010/main" val="3107236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55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55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56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56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5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605" grpId="0"/>
      <p:bldP spid="27560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xfrm>
            <a:off x="755576" y="125296"/>
            <a:ext cx="6932735" cy="1431499"/>
          </a:xfrm>
          <a:prstGeom prst="rect">
            <a:avLst/>
          </a:prstGeom>
        </p:spPr>
        <p:txBody>
          <a:bodyPr/>
          <a:lstStyle/>
          <a:p>
            <a:r>
              <a:t>Objetivos</a:t>
            </a:r>
          </a:p>
        </p:txBody>
      </p:sp>
      <p:sp>
        <p:nvSpPr>
          <p:cNvPr id="157" name="Shape 157"/>
          <p:cNvSpPr/>
          <p:nvPr/>
        </p:nvSpPr>
        <p:spPr>
          <a:xfrm>
            <a:off x="1054540" y="1783845"/>
            <a:ext cx="6932735" cy="40233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p>
            <a:pPr marL="91439" indent="-91439">
              <a:lnSpc>
                <a:spcPct val="90000"/>
              </a:lnSpc>
              <a:spcBef>
                <a:spcPts val="1200"/>
              </a:spcBef>
              <a:buClr>
                <a:srgbClr val="E48312"/>
              </a:buClr>
              <a:buSzPct val="100000"/>
              <a:buFont typeface="Arial"/>
              <a:buChar char="•"/>
              <a:defRPr sz="2400">
                <a:solidFill>
                  <a:srgbClr val="404040"/>
                </a:solidFill>
                <a:latin typeface="Calibri"/>
                <a:ea typeface="Calibri"/>
                <a:cs typeface="Calibri"/>
                <a:sym typeface="Calibri"/>
              </a:defRPr>
            </a:pPr>
            <a:r>
              <a:rPr dirty="0" err="1"/>
              <a:t>Diseño</a:t>
            </a:r>
            <a:r>
              <a:rPr dirty="0"/>
              <a:t> de </a:t>
            </a:r>
            <a:r>
              <a:rPr dirty="0" err="1"/>
              <a:t>equipo</a:t>
            </a:r>
            <a:r>
              <a:rPr dirty="0"/>
              <a:t> de </a:t>
            </a:r>
            <a:r>
              <a:rPr dirty="0" err="1"/>
              <a:t>adquisición</a:t>
            </a:r>
            <a:r>
              <a:rPr dirty="0"/>
              <a:t> de </a:t>
            </a:r>
            <a:r>
              <a:rPr dirty="0" err="1"/>
              <a:t>imágenes</a:t>
            </a:r>
            <a:r>
              <a:rPr dirty="0"/>
              <a:t>.</a:t>
            </a:r>
          </a:p>
          <a:p>
            <a:pPr marL="91439" indent="-91439">
              <a:lnSpc>
                <a:spcPct val="90000"/>
              </a:lnSpc>
              <a:spcBef>
                <a:spcPts val="1200"/>
              </a:spcBef>
              <a:buClr>
                <a:srgbClr val="E48312"/>
              </a:buClr>
              <a:buSzPct val="100000"/>
              <a:buFont typeface="Arial"/>
              <a:buChar char="•"/>
              <a:defRPr sz="2400">
                <a:solidFill>
                  <a:srgbClr val="404040"/>
                </a:solidFill>
                <a:latin typeface="Calibri"/>
                <a:ea typeface="Calibri"/>
                <a:cs typeface="Calibri"/>
                <a:sym typeface="Calibri"/>
              </a:defRPr>
            </a:pPr>
            <a:r>
              <a:rPr dirty="0" err="1"/>
              <a:t>Detección</a:t>
            </a:r>
            <a:r>
              <a:rPr dirty="0"/>
              <a:t> </a:t>
            </a:r>
            <a:r>
              <a:rPr dirty="0" err="1"/>
              <a:t>automática</a:t>
            </a:r>
            <a:r>
              <a:rPr dirty="0"/>
              <a:t> de </a:t>
            </a:r>
            <a:r>
              <a:rPr dirty="0" err="1"/>
              <a:t>defectos</a:t>
            </a:r>
            <a:r>
              <a:rPr dirty="0"/>
              <a:t> </a:t>
            </a:r>
            <a:r>
              <a:rPr dirty="0" err="1"/>
              <a:t>físicos</a:t>
            </a:r>
            <a:r>
              <a:rPr dirty="0"/>
              <a:t> en </a:t>
            </a:r>
            <a:r>
              <a:rPr dirty="0" err="1"/>
              <a:t>granos</a:t>
            </a:r>
            <a:r>
              <a:rPr dirty="0"/>
              <a:t> de café.</a:t>
            </a:r>
          </a:p>
          <a:p>
            <a:pPr marL="91439" indent="-91439">
              <a:lnSpc>
                <a:spcPct val="90000"/>
              </a:lnSpc>
              <a:spcBef>
                <a:spcPts val="1200"/>
              </a:spcBef>
              <a:buClr>
                <a:srgbClr val="E48312"/>
              </a:buClr>
              <a:buSzPct val="100000"/>
              <a:buFont typeface="Arial"/>
              <a:buChar char="•"/>
              <a:defRPr sz="2400">
                <a:solidFill>
                  <a:srgbClr val="404040"/>
                </a:solidFill>
                <a:latin typeface="Calibri"/>
                <a:ea typeface="Calibri"/>
                <a:cs typeface="Calibri"/>
                <a:sym typeface="Calibri"/>
              </a:defRPr>
            </a:pPr>
            <a:r>
              <a:rPr dirty="0" err="1"/>
              <a:t>Disminución</a:t>
            </a:r>
            <a:r>
              <a:rPr dirty="0"/>
              <a:t> en </a:t>
            </a:r>
            <a:r>
              <a:rPr dirty="0" err="1"/>
              <a:t>tiempo</a:t>
            </a:r>
            <a:r>
              <a:rPr dirty="0"/>
              <a:t> de control de </a:t>
            </a:r>
            <a:r>
              <a:rPr dirty="0" err="1"/>
              <a:t>calidad</a:t>
            </a:r>
            <a:r>
              <a:rPr dirty="0"/>
              <a:t> </a:t>
            </a:r>
            <a:r>
              <a:rPr dirty="0" err="1"/>
              <a:t>físico</a:t>
            </a:r>
            <a:r>
              <a:rPr dirty="0"/>
              <a:t> a favor del </a:t>
            </a:r>
            <a:r>
              <a:rPr dirty="0" err="1"/>
              <a:t>experto</a:t>
            </a:r>
            <a:r>
              <a:rPr dirty="0"/>
              <a:t>.</a:t>
            </a:r>
          </a:p>
          <a:p>
            <a:pPr marL="91439" indent="-91439">
              <a:lnSpc>
                <a:spcPct val="90000"/>
              </a:lnSpc>
              <a:spcBef>
                <a:spcPts val="1200"/>
              </a:spcBef>
              <a:buClr>
                <a:srgbClr val="E48312"/>
              </a:buClr>
              <a:buSzPct val="100000"/>
              <a:buFont typeface="Arial"/>
              <a:buChar char="•"/>
              <a:defRPr sz="2400">
                <a:solidFill>
                  <a:srgbClr val="404040"/>
                </a:solidFill>
                <a:latin typeface="Calibri"/>
                <a:ea typeface="Calibri"/>
                <a:cs typeface="Calibri"/>
                <a:sym typeface="Calibri"/>
              </a:defRPr>
            </a:pPr>
            <a:r>
              <a:rPr dirty="0" err="1"/>
              <a:t>Robustez</a:t>
            </a:r>
            <a:r>
              <a:rPr dirty="0"/>
              <a:t> en </a:t>
            </a:r>
            <a:r>
              <a:rPr dirty="0" err="1"/>
              <a:t>resultados</a:t>
            </a:r>
            <a:r>
              <a:rPr dirty="0"/>
              <a:t> de </a:t>
            </a:r>
            <a:r>
              <a:rPr dirty="0" err="1"/>
              <a:t>clasificación</a:t>
            </a:r>
            <a:r>
              <a:rPr dirty="0"/>
              <a:t>.</a:t>
            </a:r>
          </a:p>
          <a:p>
            <a:pPr marL="91439" indent="-91439">
              <a:lnSpc>
                <a:spcPct val="90000"/>
              </a:lnSpc>
              <a:spcBef>
                <a:spcPts val="1200"/>
              </a:spcBef>
              <a:buClr>
                <a:srgbClr val="E48312"/>
              </a:buClr>
              <a:buSzPct val="100000"/>
              <a:buFont typeface="Arial"/>
              <a:buChar char="•"/>
              <a:defRPr sz="2400">
                <a:solidFill>
                  <a:srgbClr val="404040"/>
                </a:solidFill>
                <a:latin typeface="Calibri"/>
                <a:ea typeface="Calibri"/>
                <a:cs typeface="Calibri"/>
                <a:sym typeface="Calibri"/>
              </a:defRPr>
            </a:pPr>
            <a:r>
              <a:rPr dirty="0" err="1"/>
              <a:t>Presentación</a:t>
            </a:r>
            <a:r>
              <a:rPr dirty="0"/>
              <a:t> de </a:t>
            </a:r>
            <a:r>
              <a:rPr dirty="0" err="1"/>
              <a:t>resultado</a:t>
            </a:r>
            <a:r>
              <a:rPr dirty="0"/>
              <a:t> a la </a:t>
            </a:r>
            <a:r>
              <a:rPr dirty="0" err="1"/>
              <a:t>comunidad</a:t>
            </a:r>
            <a:r>
              <a:rPr dirty="0"/>
              <a:t> </a:t>
            </a:r>
            <a:r>
              <a:rPr dirty="0" err="1"/>
              <a:t>académica</a:t>
            </a:r>
            <a:r>
              <a:rPr dirty="0"/>
              <a:t> </a:t>
            </a:r>
            <a:r>
              <a:rPr dirty="0" err="1"/>
              <a:t>internacional</a:t>
            </a:r>
            <a:r>
              <a:rPr dirty="0"/>
              <a:t>.</a:t>
            </a:r>
          </a:p>
          <a:p>
            <a:pPr marL="91439" indent="-91439">
              <a:lnSpc>
                <a:spcPct val="90000"/>
              </a:lnSpc>
              <a:spcBef>
                <a:spcPts val="1200"/>
              </a:spcBef>
              <a:buClr>
                <a:srgbClr val="E48312"/>
              </a:buClr>
              <a:buSzPct val="100000"/>
              <a:buFont typeface="Arial"/>
              <a:buChar char="•"/>
              <a:defRPr sz="2400">
                <a:solidFill>
                  <a:srgbClr val="404040"/>
                </a:solidFill>
                <a:latin typeface="Calibri"/>
                <a:ea typeface="Calibri"/>
                <a:cs typeface="Calibri"/>
                <a:sym typeface="Calibri"/>
              </a:defRPr>
            </a:pPr>
            <a:r>
              <a:rPr dirty="0"/>
              <a:t>Material de </a:t>
            </a:r>
            <a:r>
              <a:rPr dirty="0" err="1"/>
              <a:t>laboratorio</a:t>
            </a:r>
            <a:r>
              <a:rPr dirty="0"/>
              <a:t> en </a:t>
            </a:r>
            <a:r>
              <a:rPr dirty="0" err="1"/>
              <a:t>visión</a:t>
            </a:r>
            <a:r>
              <a:rPr dirty="0"/>
              <a:t> </a:t>
            </a:r>
            <a:r>
              <a:rPr dirty="0" err="1"/>
              <a:t>computacional</a:t>
            </a:r>
            <a:r>
              <a:rPr dirty="0"/>
              <a:t> </a:t>
            </a:r>
            <a:r>
              <a:rPr dirty="0" err="1"/>
              <a:t>para</a:t>
            </a:r>
            <a:r>
              <a:rPr dirty="0"/>
              <a:t> </a:t>
            </a:r>
            <a:r>
              <a:rPr dirty="0" err="1"/>
              <a:t>detección</a:t>
            </a:r>
            <a:r>
              <a:rPr dirty="0"/>
              <a:t> de </a:t>
            </a:r>
            <a:r>
              <a:rPr dirty="0" err="1"/>
              <a:t>defectos</a:t>
            </a:r>
            <a:r>
              <a:rPr dirty="0"/>
              <a:t>.</a:t>
            </a:r>
          </a:p>
        </p:txBody>
      </p:sp>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14</a:t>
            </a:fld>
            <a:endParaRPr lang="es-PE"/>
          </a:p>
        </p:txBody>
      </p:sp>
    </p:spTree>
    <p:extLst>
      <p:ext uri="{BB962C8B-B14F-4D97-AF65-F5344CB8AC3E}">
        <p14:creationId xmlns:p14="http://schemas.microsoft.com/office/powerpoint/2010/main" val="4097567664"/>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32772" name="Rectangle 3"/>
          <p:cNvSpPr>
            <a:spLocks noGrp="1" noChangeArrowheads="1"/>
          </p:cNvSpPr>
          <p:nvPr>
            <p:ph type="body" sz="half" idx="1"/>
          </p:nvPr>
        </p:nvSpPr>
        <p:spPr>
          <a:xfrm>
            <a:off x="252413" y="657225"/>
            <a:ext cx="8604250" cy="576263"/>
          </a:xfrm>
        </p:spPr>
        <p:txBody>
          <a:bodyPr/>
          <a:lstStyle/>
          <a:p>
            <a:r>
              <a:rPr lang="es-ES_tradnl" altLang="es-ES" sz="2600" b="1" smtClean="0">
                <a:latin typeface="Arial" panose="020B0604020202020204" pitchFamily="34" charset="0"/>
                <a:sym typeface="Wingdings" panose="05000000000000000000" pitchFamily="2" charset="2"/>
              </a:rPr>
              <a:t>Comparación:</a:t>
            </a:r>
            <a:r>
              <a:rPr lang="es-ES_tradnl" altLang="es-ES" sz="2600" smtClean="0">
                <a:latin typeface="Arial" panose="020B0604020202020204" pitchFamily="34" charset="0"/>
                <a:sym typeface="Wingdings" panose="05000000000000000000" pitchFamily="2" charset="2"/>
              </a:rPr>
              <a:t> media y suavizado gaussiano, 2D.</a:t>
            </a:r>
          </a:p>
        </p:txBody>
      </p:sp>
      <p:pic>
        <p:nvPicPr>
          <p:cNvPr id="32773" name="Picture 4" descr="media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208088"/>
            <a:ext cx="3538537"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5" descr="media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550" y="1208088"/>
            <a:ext cx="3538538"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7" descr="gaus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1550" y="3748088"/>
            <a:ext cx="3538538"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8" descr="gaus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138" y="3748088"/>
            <a:ext cx="3538537"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10"/>
          <p:cNvSpPr txBox="1">
            <a:spLocks noChangeArrowheads="1"/>
          </p:cNvSpPr>
          <p:nvPr/>
        </p:nvSpPr>
        <p:spPr bwMode="auto">
          <a:xfrm rot="-5400000">
            <a:off x="2909887" y="2182813"/>
            <a:ext cx="23733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 de 11x11</a:t>
            </a:r>
            <a:endParaRPr lang="es-ES" altLang="es-ES" sz="2200" b="1">
              <a:latin typeface="Arial" panose="020B0604020202020204" pitchFamily="34" charset="0"/>
            </a:endParaRPr>
          </a:p>
        </p:txBody>
      </p:sp>
      <p:sp>
        <p:nvSpPr>
          <p:cNvPr id="32778" name="Text Box 11"/>
          <p:cNvSpPr txBox="1">
            <a:spLocks noChangeArrowheads="1"/>
          </p:cNvSpPr>
          <p:nvPr/>
        </p:nvSpPr>
        <p:spPr bwMode="auto">
          <a:xfrm rot="-5400000">
            <a:off x="7351713" y="2165350"/>
            <a:ext cx="23733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 de 21x21</a:t>
            </a:r>
            <a:endParaRPr lang="es-ES" altLang="es-ES" sz="2200" b="1">
              <a:latin typeface="Arial" panose="020B0604020202020204" pitchFamily="34" charset="0"/>
            </a:endParaRPr>
          </a:p>
        </p:txBody>
      </p:sp>
      <p:sp>
        <p:nvSpPr>
          <p:cNvPr id="32779" name="Text Box 12"/>
          <p:cNvSpPr txBox="1">
            <a:spLocks noChangeArrowheads="1"/>
          </p:cNvSpPr>
          <p:nvPr/>
        </p:nvSpPr>
        <p:spPr bwMode="auto">
          <a:xfrm rot="-5400000">
            <a:off x="2892425" y="4719638"/>
            <a:ext cx="237331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Gaussiana 21x21</a:t>
            </a:r>
            <a:endParaRPr lang="es-ES" altLang="es-ES" sz="2200" b="1">
              <a:latin typeface="Arial" panose="020B0604020202020204" pitchFamily="34" charset="0"/>
            </a:endParaRPr>
          </a:p>
        </p:txBody>
      </p:sp>
      <p:sp>
        <p:nvSpPr>
          <p:cNvPr id="32780" name="Text Box 13"/>
          <p:cNvSpPr txBox="1">
            <a:spLocks noChangeArrowheads="1"/>
          </p:cNvSpPr>
          <p:nvPr/>
        </p:nvSpPr>
        <p:spPr bwMode="auto">
          <a:xfrm rot="-5400000">
            <a:off x="7332662" y="4703763"/>
            <a:ext cx="23733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Gaussiana 41x41</a:t>
            </a:r>
            <a:endParaRPr lang="es-ES" altLang="es-ES" sz="2200" b="1">
              <a:latin typeface="Arial" panose="020B0604020202020204" pitchFamily="34" charset="0"/>
            </a:endParaRPr>
          </a:p>
        </p:txBody>
      </p:sp>
      <p:sp>
        <p:nvSpPr>
          <p:cNvPr id="32781" name="Rectangle 14"/>
          <p:cNvSpPr>
            <a:spLocks noChangeArrowheads="1"/>
          </p:cNvSpPr>
          <p:nvPr/>
        </p:nvSpPr>
        <p:spPr bwMode="auto">
          <a:xfrm>
            <a:off x="8782050" y="64008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a:latin typeface="Arial" panose="020B0604020202020204" pitchFamily="34" charset="0"/>
                <a:sym typeface="Wingdings" panose="05000000000000000000" pitchFamily="2" charset="2"/>
                <a:hlinkClick r:id="rId7" action="ppaction://hlinkpres?slideindex=33&amp;slidetitle=3.2.1. Operadores de suavizado."/>
              </a:rPr>
              <a:t>+</a:t>
            </a:r>
            <a:endParaRPr lang="es-ES_tradnl" altLang="es-ES" sz="240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37383100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179388" y="0"/>
            <a:ext cx="8785225" cy="752475"/>
          </a:xfrm>
        </p:spPr>
        <p:txBody>
          <a:bodyPr/>
          <a:lstStyle/>
          <a:p>
            <a:r>
              <a:rPr lang="es-ES_tradnl" altLang="es-ES" sz="3200" smtClean="0">
                <a:latin typeface="Arial Black" panose="020B0A04020102020204" pitchFamily="34" charset="0"/>
              </a:rPr>
              <a:t>3.2.1. Operadores de suavizado.</a:t>
            </a:r>
          </a:p>
        </p:txBody>
      </p:sp>
      <p:sp>
        <p:nvSpPr>
          <p:cNvPr id="33796" name="Rectangle 3"/>
          <p:cNvSpPr>
            <a:spLocks noGrp="1" noChangeArrowheads="1"/>
          </p:cNvSpPr>
          <p:nvPr>
            <p:ph type="body" sz="half" idx="1"/>
          </p:nvPr>
        </p:nvSpPr>
        <p:spPr>
          <a:xfrm>
            <a:off x="252413" y="609600"/>
            <a:ext cx="8604250" cy="708025"/>
          </a:xfrm>
        </p:spPr>
        <p:txBody>
          <a:bodyPr/>
          <a:lstStyle/>
          <a:p>
            <a:r>
              <a:rPr lang="es-ES_tradnl" altLang="es-ES" sz="2600" b="1" smtClean="0">
                <a:latin typeface="Arial" panose="020B0604020202020204" pitchFamily="34" charset="0"/>
                <a:sym typeface="Wingdings" panose="05000000000000000000" pitchFamily="2" charset="2"/>
              </a:rPr>
              <a:t>Comparación:</a:t>
            </a:r>
            <a:r>
              <a:rPr lang="es-ES_tradnl" altLang="es-ES" sz="2600" smtClean="0">
                <a:latin typeface="Arial" panose="020B0604020202020204" pitchFamily="34" charset="0"/>
                <a:sym typeface="Wingdings" panose="05000000000000000000" pitchFamily="2" charset="2"/>
              </a:rPr>
              <a:t> media y suavizado gaussiano, 1D.</a:t>
            </a:r>
          </a:p>
        </p:txBody>
      </p:sp>
      <p:pic>
        <p:nvPicPr>
          <p:cNvPr id="33797" name="Picture 10" descr="mediaver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0" y="1117600"/>
            <a:ext cx="365601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11" descr="mediahor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8" y="1117600"/>
            <a:ext cx="3656012"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 Box 12"/>
          <p:cNvSpPr txBox="1">
            <a:spLocks noChangeArrowheads="1"/>
          </p:cNvSpPr>
          <p:nvPr/>
        </p:nvSpPr>
        <p:spPr bwMode="auto">
          <a:xfrm rot="-5400000">
            <a:off x="2985294" y="2104232"/>
            <a:ext cx="25050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 horiz. 31p</a:t>
            </a:r>
            <a:endParaRPr lang="es-ES" altLang="es-ES" sz="2200" b="1">
              <a:latin typeface="Arial" panose="020B0604020202020204" pitchFamily="34" charset="0"/>
            </a:endParaRPr>
          </a:p>
        </p:txBody>
      </p:sp>
      <p:sp>
        <p:nvSpPr>
          <p:cNvPr id="33800" name="Text Box 13"/>
          <p:cNvSpPr txBox="1">
            <a:spLocks noChangeArrowheads="1"/>
          </p:cNvSpPr>
          <p:nvPr/>
        </p:nvSpPr>
        <p:spPr bwMode="auto">
          <a:xfrm rot="-5400000">
            <a:off x="7419181" y="2135982"/>
            <a:ext cx="25050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 vert. 31p</a:t>
            </a:r>
            <a:endParaRPr lang="es-ES" altLang="es-ES" sz="2200" b="1">
              <a:latin typeface="Arial" panose="020B0604020202020204" pitchFamily="34" charset="0"/>
            </a:endParaRPr>
          </a:p>
        </p:txBody>
      </p:sp>
      <p:pic>
        <p:nvPicPr>
          <p:cNvPr id="33801" name="Picture 14" descr="gausver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138" y="3749675"/>
            <a:ext cx="3665537"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15" descr="gaushor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075" y="3722688"/>
            <a:ext cx="3665538"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3" name="Text Box 16"/>
          <p:cNvSpPr txBox="1">
            <a:spLocks noChangeArrowheads="1"/>
          </p:cNvSpPr>
          <p:nvPr/>
        </p:nvSpPr>
        <p:spPr bwMode="auto">
          <a:xfrm rot="-5400000">
            <a:off x="3049587" y="4719638"/>
            <a:ext cx="23733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Gaussiana 61x1</a:t>
            </a:r>
            <a:endParaRPr lang="es-ES" altLang="es-ES" sz="2200" b="1">
              <a:latin typeface="Arial" panose="020B0604020202020204" pitchFamily="34" charset="0"/>
            </a:endParaRPr>
          </a:p>
        </p:txBody>
      </p:sp>
      <p:sp>
        <p:nvSpPr>
          <p:cNvPr id="33804" name="Text Box 17"/>
          <p:cNvSpPr txBox="1">
            <a:spLocks noChangeArrowheads="1"/>
          </p:cNvSpPr>
          <p:nvPr/>
        </p:nvSpPr>
        <p:spPr bwMode="auto">
          <a:xfrm rot="-5400000">
            <a:off x="7485063" y="4765675"/>
            <a:ext cx="23733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Gaussiana 1x61</a:t>
            </a:r>
            <a:endParaRPr lang="es-ES" altLang="es-ES" sz="2200" b="1">
              <a:latin typeface="Arial" panose="020B0604020202020204" pitchFamily="34" charset="0"/>
            </a:endParaRPr>
          </a:p>
        </p:txBody>
      </p:sp>
    </p:spTree>
    <p:extLst>
      <p:ext uri="{BB962C8B-B14F-4D97-AF65-F5344CB8AC3E}">
        <p14:creationId xmlns:p14="http://schemas.microsoft.com/office/powerpoint/2010/main" val="299644089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34820" name="Rectangle 3"/>
          <p:cNvSpPr>
            <a:spLocks noGrp="1" noChangeArrowheads="1"/>
          </p:cNvSpPr>
          <p:nvPr>
            <p:ph type="body" sz="half" idx="1"/>
          </p:nvPr>
        </p:nvSpPr>
        <p:spPr>
          <a:xfrm>
            <a:off x="252413" y="774700"/>
            <a:ext cx="8604250" cy="5278438"/>
          </a:xfrm>
        </p:spPr>
        <p:txBody>
          <a:bodyPr/>
          <a:lstStyle/>
          <a:p>
            <a:r>
              <a:rPr lang="es-ES_tradnl" altLang="es-ES" sz="2600" b="1" smtClean="0">
                <a:latin typeface="Arial" panose="020B0604020202020204" pitchFamily="34" charset="0"/>
                <a:sym typeface="Wingdings" panose="05000000000000000000" pitchFamily="2" charset="2"/>
              </a:rPr>
              <a:t>Resultados</a:t>
            </a:r>
            <a:r>
              <a:rPr lang="es-ES_tradnl" altLang="es-ES" sz="2600" smtClean="0">
                <a:latin typeface="Arial" panose="020B0604020202020204" pitchFamily="34" charset="0"/>
                <a:sym typeface="Wingdings" panose="05000000000000000000" pitchFamily="2" charset="2"/>
              </a:rPr>
              <a:t> de la comparación:</a:t>
            </a:r>
          </a:p>
          <a:p>
            <a:pPr lvl="1"/>
            <a:r>
              <a:rPr lang="es-ES_tradnl" altLang="es-ES" sz="2400" smtClean="0">
                <a:latin typeface="Arial" panose="020B0604020202020204" pitchFamily="34" charset="0"/>
                <a:sym typeface="Wingdings" panose="05000000000000000000" pitchFamily="2" charset="2"/>
              </a:rPr>
              <a:t>Para conseguir un mismo “</a:t>
            </a:r>
            <a:r>
              <a:rPr lang="es-ES_tradnl" altLang="es-ES" sz="2400" b="1" smtClean="0">
                <a:latin typeface="Arial" panose="020B0604020202020204" pitchFamily="34" charset="0"/>
                <a:sym typeface="Wingdings" panose="05000000000000000000" pitchFamily="2" charset="2"/>
              </a:rPr>
              <a:t>grado de suavizado</a:t>
            </a:r>
            <a:r>
              <a:rPr lang="es-ES_tradnl" altLang="es-ES" sz="2400" smtClean="0">
                <a:latin typeface="Arial" panose="020B0604020202020204" pitchFamily="34" charset="0"/>
                <a:sym typeface="Wingdings" panose="05000000000000000000" pitchFamily="2" charset="2"/>
              </a:rPr>
              <a:t>” la máscara gaussiana debe ser de mayor tamaño.</a:t>
            </a:r>
          </a:p>
          <a:p>
            <a:pPr lvl="1">
              <a:buFontTx/>
              <a:buNone/>
            </a:pPr>
            <a:r>
              <a:rPr lang="es-ES_tradnl" altLang="es-ES" sz="2400" smtClean="0">
                <a:latin typeface="Arial" panose="020B0604020202020204" pitchFamily="34" charset="0"/>
                <a:sym typeface="Wingdings" panose="05000000000000000000" pitchFamily="2" charset="2"/>
              </a:rPr>
              <a:t>	 Se puede tomar como medida la </a:t>
            </a:r>
            <a:r>
              <a:rPr lang="es-ES_tradnl" altLang="es-ES" sz="2400" b="1" smtClean="0">
                <a:latin typeface="Arial" panose="020B0604020202020204" pitchFamily="34" charset="0"/>
                <a:sym typeface="Wingdings" panose="05000000000000000000" pitchFamily="2" charset="2"/>
              </a:rPr>
              <a:t>varianza</a:t>
            </a:r>
            <a:r>
              <a:rPr lang="es-ES_tradnl" altLang="es-ES" sz="2400" smtClean="0">
                <a:latin typeface="Arial" panose="020B0604020202020204" pitchFamily="34" charset="0"/>
                <a:sym typeface="Wingdings" panose="05000000000000000000" pitchFamily="2" charset="2"/>
              </a:rPr>
              <a:t> de la máscara correspondiente.</a:t>
            </a:r>
          </a:p>
          <a:p>
            <a:pPr lvl="1">
              <a:buFontTx/>
              <a:buNone/>
            </a:pPr>
            <a:endParaRPr lang="es-ES_tradnl" altLang="es-ES" sz="1400" smtClean="0">
              <a:latin typeface="Arial" panose="020B0604020202020204" pitchFamily="34" charset="0"/>
              <a:sym typeface="Wingdings" panose="05000000000000000000" pitchFamily="2" charset="2"/>
            </a:endParaRPr>
          </a:p>
          <a:p>
            <a:pPr lvl="1"/>
            <a:r>
              <a:rPr lang="es-ES_tradnl" altLang="es-ES" sz="2400" smtClean="0">
                <a:latin typeface="Arial" panose="020B0604020202020204" pitchFamily="34" charset="0"/>
                <a:sym typeface="Wingdings" panose="05000000000000000000" pitchFamily="2" charset="2"/>
              </a:rPr>
              <a:t>El efecto del suavizado gaussiano es más </a:t>
            </a:r>
            <a:r>
              <a:rPr lang="es-ES_tradnl" altLang="es-ES" sz="2400" b="1" smtClean="0">
                <a:latin typeface="Arial" panose="020B0604020202020204" pitchFamily="34" charset="0"/>
                <a:sym typeface="Wingdings" panose="05000000000000000000" pitchFamily="2" charset="2"/>
              </a:rPr>
              <a:t>natural</a:t>
            </a:r>
            <a:r>
              <a:rPr lang="es-ES_tradnl" altLang="es-ES" sz="2400" smtClean="0">
                <a:latin typeface="Arial" panose="020B0604020202020204" pitchFamily="34" charset="0"/>
                <a:sym typeface="Wingdings" panose="05000000000000000000" pitchFamily="2" charset="2"/>
              </a:rPr>
              <a:t> (más similar a un desenfoque) que la media.</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 Suele ser más habitual en procesamiento y análisis de imágenes.</a:t>
            </a:r>
          </a:p>
          <a:p>
            <a:pPr lvl="1"/>
            <a:endParaRPr lang="es-ES_tradnl" altLang="es-ES" sz="1400" smtClean="0">
              <a:latin typeface="Arial" panose="020B0604020202020204" pitchFamily="34" charset="0"/>
              <a:sym typeface="Wingdings" panose="05000000000000000000" pitchFamily="2" charset="2"/>
            </a:endParaRPr>
          </a:p>
          <a:p>
            <a:pPr lvl="1"/>
            <a:r>
              <a:rPr lang="es-ES_tradnl" altLang="es-ES" sz="2400" smtClean="0">
                <a:latin typeface="Arial" panose="020B0604020202020204" pitchFamily="34" charset="0"/>
                <a:sym typeface="Wingdings" panose="05000000000000000000" pitchFamily="2" charset="2"/>
              </a:rPr>
              <a:t>Ambos filtros son </a:t>
            </a:r>
            <a:r>
              <a:rPr lang="es-ES_tradnl" altLang="es-ES" sz="2400" b="1" smtClean="0">
                <a:latin typeface="Arial" panose="020B0604020202020204" pitchFamily="34" charset="0"/>
                <a:sym typeface="Wingdings" panose="05000000000000000000" pitchFamily="2" charset="2"/>
              </a:rPr>
              <a:t>separables.</a:t>
            </a:r>
            <a:r>
              <a:rPr lang="es-ES_tradnl" altLang="es-ES" sz="2400" smtClean="0">
                <a:latin typeface="Arial" panose="020B0604020202020204" pitchFamily="34" charset="0"/>
                <a:sym typeface="Wingdings" panose="05000000000000000000" pitchFamily="2" charset="2"/>
              </a:rPr>
              <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 Si la máscara es de nxn, pasamos de o(n</a:t>
            </a:r>
            <a:r>
              <a:rPr lang="es-ES_tradnl" altLang="es-ES" sz="2400" baseline="30000" smtClean="0">
                <a:latin typeface="Arial" panose="020B0604020202020204" pitchFamily="34" charset="0"/>
                <a:sym typeface="Wingdings" panose="05000000000000000000" pitchFamily="2" charset="2"/>
              </a:rPr>
              <a:t>2</a:t>
            </a:r>
            <a:r>
              <a:rPr lang="es-ES_tradnl" altLang="es-ES" sz="2400" smtClean="0">
                <a:latin typeface="Arial" panose="020B0604020202020204" pitchFamily="34" charset="0"/>
                <a:sym typeface="Wingdings" panose="05000000000000000000" pitchFamily="2" charset="2"/>
              </a:rPr>
              <a:t>) a o(2n).</a:t>
            </a:r>
          </a:p>
        </p:txBody>
      </p:sp>
    </p:spTree>
    <p:extLst>
      <p:ext uri="{BB962C8B-B14F-4D97-AF65-F5344CB8AC3E}">
        <p14:creationId xmlns:p14="http://schemas.microsoft.com/office/powerpoint/2010/main" val="19439984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35844" name="Rectangle 3"/>
          <p:cNvSpPr>
            <a:spLocks noGrp="1" noChangeArrowheads="1"/>
          </p:cNvSpPr>
          <p:nvPr>
            <p:ph type="body" sz="half" idx="1"/>
          </p:nvPr>
        </p:nvSpPr>
        <p:spPr>
          <a:xfrm>
            <a:off x="252413" y="774700"/>
            <a:ext cx="8604250" cy="695325"/>
          </a:xfrm>
        </p:spPr>
        <p:txBody>
          <a:bodyPr/>
          <a:lstStyle/>
          <a:p>
            <a:r>
              <a:rPr lang="es-ES_tradnl" altLang="es-ES" sz="2600" b="1" smtClean="0">
                <a:latin typeface="Arial" panose="020B0604020202020204" pitchFamily="34" charset="0"/>
                <a:sym typeface="Wingdings" panose="05000000000000000000" pitchFamily="2" charset="2"/>
              </a:rPr>
              <a:t>Ejemplo 1.</a:t>
            </a:r>
            <a:r>
              <a:rPr lang="es-ES_tradnl" altLang="es-ES" sz="2600" smtClean="0">
                <a:latin typeface="Arial" panose="020B0604020202020204" pitchFamily="34" charset="0"/>
                <a:sym typeface="Wingdings" panose="05000000000000000000" pitchFamily="2" charset="2"/>
              </a:rPr>
              <a:t> Protección de testigos.</a:t>
            </a:r>
          </a:p>
        </p:txBody>
      </p:sp>
      <p:sp>
        <p:nvSpPr>
          <p:cNvPr id="35845" name="Rectangle 4"/>
          <p:cNvSpPr>
            <a:spLocks noChangeArrowheads="1"/>
          </p:cNvSpPr>
          <p:nvPr/>
        </p:nvSpPr>
        <p:spPr bwMode="auto">
          <a:xfrm>
            <a:off x="247650" y="3336925"/>
            <a:ext cx="86042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600" b="1">
                <a:latin typeface="Arial" panose="020B0604020202020204" pitchFamily="34" charset="0"/>
                <a:sym typeface="Wingdings" panose="05000000000000000000" pitchFamily="2" charset="2"/>
              </a:rPr>
              <a:t>Ejemplo 2.</a:t>
            </a:r>
            <a:r>
              <a:rPr lang="es-ES_tradnl" altLang="es-ES" sz="2600">
                <a:latin typeface="Arial" panose="020B0604020202020204" pitchFamily="34" charset="0"/>
                <a:sym typeface="Wingdings" panose="05000000000000000000" pitchFamily="2" charset="2"/>
              </a:rPr>
              <a:t> Resaltar objetos de interés.</a:t>
            </a:r>
          </a:p>
        </p:txBody>
      </p:sp>
      <p:pic>
        <p:nvPicPr>
          <p:cNvPr id="35846" name="Picture 5" descr="matri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230313"/>
            <a:ext cx="31559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6" descr="matrix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5" y="1231900"/>
            <a:ext cx="31559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AutoShape 7"/>
          <p:cNvSpPr>
            <a:spLocks noChangeArrowheads="1"/>
          </p:cNvSpPr>
          <p:nvPr/>
        </p:nvSpPr>
        <p:spPr bwMode="auto">
          <a:xfrm>
            <a:off x="3098800" y="2111375"/>
            <a:ext cx="552450" cy="300038"/>
          </a:xfrm>
          <a:prstGeom prst="rightArrow">
            <a:avLst>
              <a:gd name="adj1" fmla="val 34852"/>
              <a:gd name="adj2" fmla="val 69209"/>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276488" name="Text Box 8"/>
          <p:cNvSpPr txBox="1">
            <a:spLocks noChangeArrowheads="1"/>
          </p:cNvSpPr>
          <p:nvPr/>
        </p:nvSpPr>
        <p:spPr bwMode="auto">
          <a:xfrm>
            <a:off x="6410325" y="969963"/>
            <a:ext cx="2733675" cy="176688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Se aplica un suavizado pero sólo en cierta región de interés (</a:t>
            </a:r>
            <a:r>
              <a:rPr lang="es-ES_tradnl" altLang="es-ES" sz="2200" b="1">
                <a:latin typeface="Arial" panose="020B0604020202020204" pitchFamily="34" charset="0"/>
              </a:rPr>
              <a:t>ROI</a:t>
            </a:r>
            <a:r>
              <a:rPr lang="es-ES_tradnl" altLang="es-ES" sz="2200">
                <a:latin typeface="Arial" panose="020B0604020202020204" pitchFamily="34" charset="0"/>
              </a:rPr>
              <a:t>), en este caso elíptica.</a:t>
            </a:r>
            <a:endParaRPr lang="es-ES_tradnl" altLang="es-ES" sz="2200">
              <a:latin typeface="Arial" panose="020B0604020202020204" pitchFamily="34" charset="0"/>
              <a:sym typeface="Symbol" panose="05050102010706020507" pitchFamily="18" charset="2"/>
            </a:endParaRPr>
          </a:p>
        </p:txBody>
      </p:sp>
      <p:sp>
        <p:nvSpPr>
          <p:cNvPr id="276489" name="Freeform 9"/>
          <p:cNvSpPr>
            <a:spLocks/>
          </p:cNvSpPr>
          <p:nvPr/>
        </p:nvSpPr>
        <p:spPr bwMode="auto">
          <a:xfrm flipV="1">
            <a:off x="5240338" y="1198563"/>
            <a:ext cx="1441450" cy="558800"/>
          </a:xfrm>
          <a:custGeom>
            <a:avLst/>
            <a:gdLst>
              <a:gd name="T0" fmla="*/ 0 w 1885"/>
              <a:gd name="T1" fmla="*/ 0 h 164"/>
              <a:gd name="T2" fmla="*/ 2147483647 w 1885"/>
              <a:gd name="T3" fmla="*/ 2147483647 h 164"/>
              <a:gd name="T4" fmla="*/ 0 60000 65536"/>
              <a:gd name="T5" fmla="*/ 0 60000 65536"/>
            </a:gdLst>
            <a:ahLst/>
            <a:cxnLst>
              <a:cxn ang="T4">
                <a:pos x="T0" y="T1"/>
              </a:cxn>
              <a:cxn ang="T5">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76490" name="Oval 10"/>
          <p:cNvSpPr>
            <a:spLocks noChangeArrowheads="1"/>
          </p:cNvSpPr>
          <p:nvPr/>
        </p:nvSpPr>
        <p:spPr bwMode="auto">
          <a:xfrm>
            <a:off x="4572000" y="1533525"/>
            <a:ext cx="719138" cy="992188"/>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pic>
        <p:nvPicPr>
          <p:cNvPr id="35852" name="Picture 14" descr="aledo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781425"/>
            <a:ext cx="31210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3" name="Picture 15" descr="aledo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50" y="3806825"/>
            <a:ext cx="3132138"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96" name="Text Box 16"/>
          <p:cNvSpPr txBox="1">
            <a:spLocks noChangeArrowheads="1"/>
          </p:cNvSpPr>
          <p:nvPr/>
        </p:nvSpPr>
        <p:spPr bwMode="auto">
          <a:xfrm>
            <a:off x="6280150" y="4373563"/>
            <a:ext cx="2863850" cy="14319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Se suaviza el fondo para destacar al personaje, simulando un desenfoque.</a:t>
            </a:r>
            <a:endParaRPr lang="es-ES_tradnl" altLang="es-ES" sz="2200">
              <a:latin typeface="Arial" panose="020B0604020202020204" pitchFamily="34" charset="0"/>
              <a:sym typeface="Symbol" panose="05050102010706020507" pitchFamily="18" charset="2"/>
            </a:endParaRPr>
          </a:p>
        </p:txBody>
      </p:sp>
      <p:sp>
        <p:nvSpPr>
          <p:cNvPr id="276497" name="Freeform 17"/>
          <p:cNvSpPr>
            <a:spLocks/>
          </p:cNvSpPr>
          <p:nvPr/>
        </p:nvSpPr>
        <p:spPr bwMode="auto">
          <a:xfrm>
            <a:off x="5565775" y="4168775"/>
            <a:ext cx="881063" cy="328613"/>
          </a:xfrm>
          <a:custGeom>
            <a:avLst/>
            <a:gdLst>
              <a:gd name="T0" fmla="*/ 0 w 1885"/>
              <a:gd name="T1" fmla="*/ 0 h 164"/>
              <a:gd name="T2" fmla="*/ 2147483647 w 1885"/>
              <a:gd name="T3" fmla="*/ 2147483647 h 164"/>
              <a:gd name="T4" fmla="*/ 0 60000 65536"/>
              <a:gd name="T5" fmla="*/ 0 60000 65536"/>
            </a:gdLst>
            <a:ahLst/>
            <a:cxnLst>
              <a:cxn ang="T4">
                <a:pos x="T0" y="T1"/>
              </a:cxn>
              <a:cxn ang="T5">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76491" name="Text Box 11"/>
          <p:cNvSpPr txBox="1">
            <a:spLocks noChangeArrowheads="1"/>
          </p:cNvSpPr>
          <p:nvPr/>
        </p:nvSpPr>
        <p:spPr bwMode="auto">
          <a:xfrm>
            <a:off x="6410325" y="2838450"/>
            <a:ext cx="2733675" cy="10969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¿Cómo encontrar la posición de la cara automáticamente?</a:t>
            </a:r>
            <a:endParaRPr lang="es-ES_tradnl" altLang="es-ES" sz="2200">
              <a:latin typeface="Arial" panose="020B0604020202020204" pitchFamily="34" charset="0"/>
              <a:sym typeface="Symbol" panose="05050102010706020507" pitchFamily="18" charset="2"/>
            </a:endParaRPr>
          </a:p>
        </p:txBody>
      </p:sp>
      <p:sp>
        <p:nvSpPr>
          <p:cNvPr id="35857" name="Rectangle 18"/>
          <p:cNvSpPr>
            <a:spLocks noChangeArrowheads="1"/>
          </p:cNvSpPr>
          <p:nvPr/>
        </p:nvSpPr>
        <p:spPr bwMode="auto">
          <a:xfrm>
            <a:off x="8782050" y="64008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a:latin typeface="Arial" panose="020B0604020202020204" pitchFamily="34" charset="0"/>
                <a:sym typeface="Wingdings" panose="05000000000000000000" pitchFamily="2" charset="2"/>
                <a:hlinkClick r:id="rId7" action="ppaction://hlinkpres?slideindex=35&amp;slidetitle=3.2.1. Operadores de suavizado."/>
              </a:rPr>
              <a:t>+</a:t>
            </a:r>
            <a:endParaRPr lang="es-ES_tradnl" altLang="es-ES" sz="240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677633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4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4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4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4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4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8" grpId="0" animBg="1"/>
      <p:bldP spid="276489" grpId="0" animBg="1"/>
      <p:bldP spid="276490" grpId="0" animBg="1"/>
      <p:bldP spid="276496" grpId="0" animBg="1"/>
      <p:bldP spid="276497" grpId="0" animBg="1"/>
      <p:bldP spid="276491"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79388" y="0"/>
            <a:ext cx="8785225" cy="581025"/>
          </a:xfrm>
        </p:spPr>
        <p:txBody>
          <a:bodyPr/>
          <a:lstStyle/>
          <a:p>
            <a:r>
              <a:rPr lang="es-ES_tradnl" altLang="es-ES" sz="3200" smtClean="0">
                <a:latin typeface="Arial Black" panose="020B0A04020102020204" pitchFamily="34" charset="0"/>
              </a:rPr>
              <a:t>3.2.1. Operadores de suavizado.</a:t>
            </a:r>
          </a:p>
        </p:txBody>
      </p:sp>
      <p:sp>
        <p:nvSpPr>
          <p:cNvPr id="36868" name="Rectangle 3"/>
          <p:cNvSpPr>
            <a:spLocks noGrp="1" noChangeArrowheads="1"/>
          </p:cNvSpPr>
          <p:nvPr>
            <p:ph type="body" sz="half" idx="1"/>
          </p:nvPr>
        </p:nvSpPr>
        <p:spPr>
          <a:xfrm>
            <a:off x="252413" y="431800"/>
            <a:ext cx="8604250" cy="517525"/>
          </a:xfrm>
        </p:spPr>
        <p:txBody>
          <a:bodyPr/>
          <a:lstStyle/>
          <a:p>
            <a:r>
              <a:rPr lang="es-ES_tradnl" altLang="es-ES" sz="2600" b="1" smtClean="0">
                <a:latin typeface="Arial" panose="020B0604020202020204" pitchFamily="34" charset="0"/>
                <a:sym typeface="Wingdings" panose="05000000000000000000" pitchFamily="2" charset="2"/>
              </a:rPr>
              <a:t>Ejemplo 2b.</a:t>
            </a:r>
            <a:r>
              <a:rPr lang="es-ES_tradnl" altLang="es-ES" sz="2600" smtClean="0">
                <a:latin typeface="Arial" panose="020B0604020202020204" pitchFamily="34" charset="0"/>
                <a:sym typeface="Wingdings" panose="05000000000000000000" pitchFamily="2" charset="2"/>
              </a:rPr>
              <a:t> Simulación de efecto </a:t>
            </a:r>
            <a:r>
              <a:rPr lang="es-ES_tradnl" altLang="es-ES" sz="2600" i="1" smtClean="0">
                <a:latin typeface="Arial" panose="020B0604020202020204" pitchFamily="34" charset="0"/>
                <a:sym typeface="Wingdings" panose="05000000000000000000" pitchFamily="2" charset="2"/>
              </a:rPr>
              <a:t>tilt-shift</a:t>
            </a:r>
            <a:r>
              <a:rPr lang="es-ES_tradnl" altLang="es-ES" sz="2600" smtClean="0">
                <a:latin typeface="Arial" panose="020B0604020202020204" pitchFamily="34" charset="0"/>
                <a:sym typeface="Wingdings" panose="05000000000000000000" pitchFamily="2" charset="2"/>
              </a:rPr>
              <a:t>.</a:t>
            </a:r>
          </a:p>
        </p:txBody>
      </p:sp>
      <p:sp>
        <p:nvSpPr>
          <p:cNvPr id="467972" name="Text Box 4"/>
          <p:cNvSpPr txBox="1">
            <a:spLocks noChangeArrowheads="1"/>
          </p:cNvSpPr>
          <p:nvPr/>
        </p:nvSpPr>
        <p:spPr bwMode="auto">
          <a:xfrm>
            <a:off x="5649913" y="969963"/>
            <a:ext cx="3268662" cy="14319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La imagen parece enfocada en una zona pequeña, simulando un efecto de </a:t>
            </a:r>
            <a:r>
              <a:rPr lang="es-ES_tradnl" altLang="es-ES" sz="2200" b="1">
                <a:latin typeface="Arial" panose="020B0604020202020204" pitchFamily="34" charset="0"/>
              </a:rPr>
              <a:t>miniatura</a:t>
            </a:r>
            <a:r>
              <a:rPr lang="es-ES_tradnl" altLang="es-ES" sz="2200">
                <a:latin typeface="Arial" panose="020B0604020202020204" pitchFamily="34" charset="0"/>
              </a:rPr>
              <a:t>.</a:t>
            </a:r>
            <a:endParaRPr lang="es-ES_tradnl" altLang="es-ES" sz="2200">
              <a:latin typeface="Arial" panose="020B0604020202020204" pitchFamily="34" charset="0"/>
              <a:sym typeface="Symbol" panose="05050102010706020507" pitchFamily="18" charset="2"/>
            </a:endParaRPr>
          </a:p>
        </p:txBody>
      </p:sp>
      <p:pic>
        <p:nvPicPr>
          <p:cNvPr id="36870" name="Picture 5" descr="mula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5" y="900113"/>
            <a:ext cx="495300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6" descr="prof_camp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050" y="3021013"/>
            <a:ext cx="504507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975" name="Freeform 7"/>
          <p:cNvSpPr>
            <a:spLocks/>
          </p:cNvSpPr>
          <p:nvPr/>
        </p:nvSpPr>
        <p:spPr bwMode="auto">
          <a:xfrm flipV="1">
            <a:off x="5227638" y="1460500"/>
            <a:ext cx="479425" cy="1722438"/>
          </a:xfrm>
          <a:custGeom>
            <a:avLst/>
            <a:gdLst>
              <a:gd name="T0" fmla="*/ 0 w 1885"/>
              <a:gd name="T1" fmla="*/ 0 h 164"/>
              <a:gd name="T2" fmla="*/ 2147483647 w 1885"/>
              <a:gd name="T3" fmla="*/ 2147483647 h 164"/>
              <a:gd name="T4" fmla="*/ 0 60000 65536"/>
              <a:gd name="T5" fmla="*/ 0 60000 65536"/>
            </a:gdLst>
            <a:ahLst/>
            <a:cxnLst>
              <a:cxn ang="T4">
                <a:pos x="T0" y="T1"/>
              </a:cxn>
              <a:cxn ang="T5">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325339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79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7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2" grpId="0" animBg="1"/>
      <p:bldP spid="46797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3.2.1. Operadores de suavizado.</a:t>
            </a:r>
          </a:p>
        </p:txBody>
      </p:sp>
      <p:sp>
        <p:nvSpPr>
          <p:cNvPr id="37892" name="Rectangle 3"/>
          <p:cNvSpPr>
            <a:spLocks noGrp="1" noChangeArrowheads="1"/>
          </p:cNvSpPr>
          <p:nvPr>
            <p:ph type="body" sz="half" idx="1"/>
          </p:nvPr>
        </p:nvSpPr>
        <p:spPr>
          <a:xfrm>
            <a:off x="225425" y="685800"/>
            <a:ext cx="8631238" cy="1244600"/>
          </a:xfrm>
        </p:spPr>
        <p:txBody>
          <a:bodyPr/>
          <a:lstStyle/>
          <a:p>
            <a:r>
              <a:rPr lang="es-ES_tradnl" altLang="es-ES" sz="2600" b="1" smtClean="0">
                <a:latin typeface="Arial" panose="020B0604020202020204" pitchFamily="34" charset="0"/>
                <a:sym typeface="Wingdings" panose="05000000000000000000" pitchFamily="2" charset="2"/>
              </a:rPr>
              <a:t>Ejemplo 3.</a:t>
            </a:r>
            <a:r>
              <a:rPr lang="es-ES_tradnl" altLang="es-ES" sz="2600" smtClean="0">
                <a:latin typeface="Arial" panose="020B0604020202020204" pitchFamily="34" charset="0"/>
                <a:sym typeface="Wingdings" panose="05000000000000000000" pitchFamily="2" charset="2"/>
              </a:rPr>
              <a:t> Sombra difusa.</a:t>
            </a:r>
            <a:br>
              <a:rPr lang="es-ES_tradnl" altLang="es-ES" sz="26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Añadir a una imagen </a:t>
            </a:r>
            <a:r>
              <a:rPr lang="es-ES_tradnl" altLang="es-ES" sz="2400" b="1" smtClean="0">
                <a:latin typeface="Arial" panose="020B0604020202020204" pitchFamily="34" charset="0"/>
                <a:sym typeface="Wingdings" panose="05000000000000000000" pitchFamily="2" charset="2"/>
              </a:rPr>
              <a:t>A</a:t>
            </a:r>
            <a:r>
              <a:rPr lang="es-ES_tradnl" altLang="es-ES" sz="2400" smtClean="0">
                <a:latin typeface="Arial" panose="020B0604020202020204" pitchFamily="34" charset="0"/>
                <a:sym typeface="Wingdings" panose="05000000000000000000" pitchFamily="2" charset="2"/>
              </a:rPr>
              <a:t> una etiqueta de texto </a:t>
            </a:r>
            <a:r>
              <a:rPr lang="es-ES_tradnl" altLang="es-ES" sz="2400" b="1" smtClean="0">
                <a:latin typeface="Arial" panose="020B0604020202020204" pitchFamily="34" charset="0"/>
                <a:sym typeface="Wingdings" panose="05000000000000000000" pitchFamily="2" charset="2"/>
              </a:rPr>
              <a:t>B</a:t>
            </a:r>
            <a:r>
              <a:rPr lang="es-ES_tradnl" altLang="es-ES" sz="2400" smtClean="0">
                <a:latin typeface="Arial" panose="020B0604020202020204" pitchFamily="34" charset="0"/>
                <a:sym typeface="Wingdings" panose="05000000000000000000" pitchFamily="2" charset="2"/>
              </a:rPr>
              <a:t>, con un efecto de sombra difuminada.</a:t>
            </a:r>
          </a:p>
        </p:txBody>
      </p:sp>
      <p:sp>
        <p:nvSpPr>
          <p:cNvPr id="37893" name="Rectangle 8"/>
          <p:cNvSpPr>
            <a:spLocks noChangeArrowheads="1"/>
          </p:cNvSpPr>
          <p:nvPr/>
        </p:nvSpPr>
        <p:spPr bwMode="auto">
          <a:xfrm>
            <a:off x="4621213" y="3887788"/>
            <a:ext cx="404812"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D</a:t>
            </a:r>
            <a:endParaRPr lang="es-ES" altLang="es-ES" sz="2400" b="1">
              <a:latin typeface="Arial" panose="020B0604020202020204" pitchFamily="34" charset="0"/>
              <a:sym typeface="Wingdings" panose="05000000000000000000" pitchFamily="2" charset="2"/>
            </a:endParaRPr>
          </a:p>
        </p:txBody>
      </p:sp>
      <p:sp>
        <p:nvSpPr>
          <p:cNvPr id="37894" name="Rectangle 9"/>
          <p:cNvSpPr>
            <a:spLocks noChangeArrowheads="1"/>
          </p:cNvSpPr>
          <p:nvPr/>
        </p:nvSpPr>
        <p:spPr bwMode="auto">
          <a:xfrm>
            <a:off x="4700588" y="1911350"/>
            <a:ext cx="404812" cy="457200"/>
          </a:xfrm>
          <a:prstGeom prst="rect">
            <a:avLst/>
          </a:prstGeom>
          <a:noFill/>
          <a:ln>
            <a:noFill/>
          </a:ln>
          <a:effectLst/>
          <a:extLst>
            <a:ext uri="{909E8E84-426E-40DD-AFC4-6F175D3DCCD1}">
              <a14:hiddenFill xmlns:a14="http://schemas.microsoft.com/office/drawing/2010/main">
                <a:solidFill>
                  <a:srgbClr val="FFFFFF">
                    <a:alpha val="65097"/>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U</a:t>
            </a:r>
            <a:endParaRPr lang="es-ES" altLang="es-ES" sz="2400" b="1">
              <a:latin typeface="Arial" panose="020B0604020202020204" pitchFamily="34" charset="0"/>
              <a:sym typeface="Wingdings" panose="05000000000000000000" pitchFamily="2" charset="2"/>
            </a:endParaRPr>
          </a:p>
        </p:txBody>
      </p:sp>
      <p:pic>
        <p:nvPicPr>
          <p:cNvPr id="37895" name="Picture 15" descr="somb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911350"/>
            <a:ext cx="3286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7"/>
          <p:cNvSpPr>
            <a:spLocks noChangeArrowheads="1"/>
          </p:cNvSpPr>
          <p:nvPr/>
        </p:nvSpPr>
        <p:spPr bwMode="auto">
          <a:xfrm>
            <a:off x="247650" y="1919288"/>
            <a:ext cx="390525" cy="457200"/>
          </a:xfrm>
          <a:prstGeom prst="rect">
            <a:avLst/>
          </a:prstGeom>
          <a:noFill/>
          <a:ln>
            <a:noFill/>
          </a:ln>
          <a:effectLst/>
          <a:extLst>
            <a:ext uri="{909E8E84-426E-40DD-AFC4-6F175D3DCCD1}">
              <a14:hiddenFill xmlns:a14="http://schemas.microsoft.com/office/drawing/2010/main">
                <a:solidFill>
                  <a:srgbClr val="FFFFFF">
                    <a:alpha val="65097"/>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B</a:t>
            </a:r>
            <a:endParaRPr lang="es-ES" altLang="es-ES" sz="2400" b="1">
              <a:latin typeface="Arial" panose="020B0604020202020204" pitchFamily="34" charset="0"/>
              <a:sym typeface="Wingdings" panose="05000000000000000000" pitchFamily="2" charset="2"/>
            </a:endParaRPr>
          </a:p>
        </p:txBody>
      </p:sp>
      <p:sp>
        <p:nvSpPr>
          <p:cNvPr id="37897" name="Text Box 16"/>
          <p:cNvSpPr txBox="1">
            <a:spLocks noChangeArrowheads="1"/>
          </p:cNvSpPr>
          <p:nvPr/>
        </p:nvSpPr>
        <p:spPr bwMode="auto">
          <a:xfrm>
            <a:off x="4856163" y="1527175"/>
            <a:ext cx="38893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Umbralizar B, con nivel 10</a:t>
            </a:r>
            <a:endParaRPr lang="es-ES" altLang="es-ES" sz="2200">
              <a:latin typeface="Arial" panose="020B0604020202020204" pitchFamily="34" charset="0"/>
            </a:endParaRPr>
          </a:p>
        </p:txBody>
      </p:sp>
      <p:pic>
        <p:nvPicPr>
          <p:cNvPr id="37898" name="Picture 17" descr="sombr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75" y="1890713"/>
            <a:ext cx="3286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9" name="Rectangle 18"/>
          <p:cNvSpPr>
            <a:spLocks noChangeArrowheads="1"/>
          </p:cNvSpPr>
          <p:nvPr/>
        </p:nvSpPr>
        <p:spPr bwMode="auto">
          <a:xfrm>
            <a:off x="222250" y="3849688"/>
            <a:ext cx="387350" cy="457200"/>
          </a:xfrm>
          <a:prstGeom prst="rect">
            <a:avLst/>
          </a:prstGeom>
          <a:noFill/>
          <a:ln>
            <a:noFill/>
          </a:ln>
          <a:effectLst/>
          <a:extLst>
            <a:ext uri="{909E8E84-426E-40DD-AFC4-6F175D3DCCD1}">
              <a14:hiddenFill xmlns:a14="http://schemas.microsoft.com/office/drawing/2010/main">
                <a:solidFill>
                  <a:srgbClr val="FFFFFF">
                    <a:alpha val="65097"/>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S</a:t>
            </a:r>
            <a:endParaRPr lang="es-ES" altLang="es-ES" sz="2400" b="1">
              <a:latin typeface="Arial" panose="020B0604020202020204" pitchFamily="34" charset="0"/>
              <a:sym typeface="Wingdings" panose="05000000000000000000" pitchFamily="2" charset="2"/>
            </a:endParaRPr>
          </a:p>
        </p:txBody>
      </p:sp>
      <p:sp>
        <p:nvSpPr>
          <p:cNvPr id="37900" name="Text Box 20"/>
          <p:cNvSpPr txBox="1">
            <a:spLocks noChangeArrowheads="1"/>
          </p:cNvSpPr>
          <p:nvPr/>
        </p:nvSpPr>
        <p:spPr bwMode="auto">
          <a:xfrm>
            <a:off x="668338" y="3125788"/>
            <a:ext cx="33147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Suavizado gaussiano de 15x15, de U</a:t>
            </a:r>
            <a:endParaRPr lang="es-ES" altLang="es-ES" sz="2200">
              <a:latin typeface="Arial" panose="020B0604020202020204" pitchFamily="34" charset="0"/>
            </a:endParaRPr>
          </a:p>
        </p:txBody>
      </p:sp>
      <p:pic>
        <p:nvPicPr>
          <p:cNvPr id="37901" name="Picture 21" descr="sombra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088" y="3867150"/>
            <a:ext cx="32877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2" name="Text Box 22"/>
          <p:cNvSpPr txBox="1">
            <a:spLocks noChangeArrowheads="1"/>
          </p:cNvSpPr>
          <p:nvPr/>
        </p:nvSpPr>
        <p:spPr bwMode="auto">
          <a:xfrm>
            <a:off x="5091113" y="3133725"/>
            <a:ext cx="33147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Desplazar S en 7 píxeles en X e Y, y dividir por 2</a:t>
            </a:r>
            <a:endParaRPr lang="es-ES" altLang="es-ES" sz="2200">
              <a:latin typeface="Arial" panose="020B0604020202020204" pitchFamily="34" charset="0"/>
            </a:endParaRPr>
          </a:p>
        </p:txBody>
      </p:sp>
      <p:pic>
        <p:nvPicPr>
          <p:cNvPr id="37903" name="Picture 23" descr="sombra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863" y="3865563"/>
            <a:ext cx="32877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4" name="Text Box 24"/>
          <p:cNvSpPr txBox="1">
            <a:spLocks noChangeArrowheads="1"/>
          </p:cNvSpPr>
          <p:nvPr/>
        </p:nvSpPr>
        <p:spPr bwMode="auto">
          <a:xfrm>
            <a:off x="1465263" y="5100638"/>
            <a:ext cx="20764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Sumar U y D</a:t>
            </a:r>
            <a:endParaRPr lang="es-ES" altLang="es-ES" sz="2200">
              <a:latin typeface="Arial" panose="020B0604020202020204" pitchFamily="34" charset="0"/>
            </a:endParaRPr>
          </a:p>
        </p:txBody>
      </p:sp>
      <p:sp>
        <p:nvSpPr>
          <p:cNvPr id="37905" name="Rectangle 25"/>
          <p:cNvSpPr>
            <a:spLocks noChangeArrowheads="1"/>
          </p:cNvSpPr>
          <p:nvPr/>
        </p:nvSpPr>
        <p:spPr bwMode="auto">
          <a:xfrm>
            <a:off x="2955925" y="5475288"/>
            <a:ext cx="438150" cy="457200"/>
          </a:xfrm>
          <a:prstGeom prst="rect">
            <a:avLst/>
          </a:prstGeom>
          <a:noFill/>
          <a:ln>
            <a:noFill/>
          </a:ln>
          <a:effectLst/>
          <a:extLst>
            <a:ext uri="{909E8E84-426E-40DD-AFC4-6F175D3DCCD1}">
              <a14:hiddenFill xmlns:a14="http://schemas.microsoft.com/office/drawing/2010/main">
                <a:solidFill>
                  <a:srgbClr val="FFFFFF">
                    <a:alpha val="65097"/>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M</a:t>
            </a:r>
            <a:endParaRPr lang="es-ES" altLang="es-ES" sz="2400" b="1">
              <a:latin typeface="Arial" panose="020B0604020202020204" pitchFamily="34" charset="0"/>
              <a:sym typeface="Wingdings" panose="05000000000000000000" pitchFamily="2" charset="2"/>
            </a:endParaRPr>
          </a:p>
        </p:txBody>
      </p:sp>
      <p:pic>
        <p:nvPicPr>
          <p:cNvPr id="37906" name="Picture 26" descr="sombra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4550" y="5157788"/>
            <a:ext cx="3302000"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7" name="AutoShape 27"/>
          <p:cNvSpPr>
            <a:spLocks noChangeArrowheads="1"/>
          </p:cNvSpPr>
          <p:nvPr/>
        </p:nvSpPr>
        <p:spPr bwMode="auto">
          <a:xfrm>
            <a:off x="4078288" y="2341563"/>
            <a:ext cx="1022350" cy="247650"/>
          </a:xfrm>
          <a:prstGeom prst="rightArrow">
            <a:avLst>
              <a:gd name="adj1" fmla="val 38463"/>
              <a:gd name="adj2" fmla="val 71154"/>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37908" name="AutoShape 28"/>
          <p:cNvSpPr>
            <a:spLocks noChangeArrowheads="1"/>
          </p:cNvSpPr>
          <p:nvPr/>
        </p:nvSpPr>
        <p:spPr bwMode="auto">
          <a:xfrm>
            <a:off x="4046538" y="4306888"/>
            <a:ext cx="1022350" cy="247650"/>
          </a:xfrm>
          <a:prstGeom prst="rightArrow">
            <a:avLst>
              <a:gd name="adj1" fmla="val 38463"/>
              <a:gd name="adj2" fmla="val 71154"/>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37909" name="AutoShape 29"/>
          <p:cNvSpPr>
            <a:spLocks noChangeArrowheads="1"/>
          </p:cNvSpPr>
          <p:nvPr/>
        </p:nvSpPr>
        <p:spPr bwMode="auto">
          <a:xfrm rot="8647929">
            <a:off x="3862388" y="3260725"/>
            <a:ext cx="1379537" cy="268288"/>
          </a:xfrm>
          <a:prstGeom prst="rightArrow">
            <a:avLst>
              <a:gd name="adj1" fmla="val 38463"/>
              <a:gd name="adj2" fmla="val 88628"/>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37910" name="AutoShape 30"/>
          <p:cNvSpPr>
            <a:spLocks noChangeArrowheads="1"/>
          </p:cNvSpPr>
          <p:nvPr/>
        </p:nvSpPr>
        <p:spPr bwMode="auto">
          <a:xfrm rot="8283173">
            <a:off x="4691063" y="4787900"/>
            <a:ext cx="400050" cy="328613"/>
          </a:xfrm>
          <a:prstGeom prst="rightArrow">
            <a:avLst>
              <a:gd name="adj1" fmla="val 23037"/>
              <a:gd name="adj2" fmla="val 59314"/>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Tree>
    <p:extLst>
      <p:ext uri="{BB962C8B-B14F-4D97-AF65-F5344CB8AC3E}">
        <p14:creationId xmlns:p14="http://schemas.microsoft.com/office/powerpoint/2010/main" val="59497850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179388" y="0"/>
            <a:ext cx="8785225" cy="803275"/>
          </a:xfrm>
        </p:spPr>
        <p:txBody>
          <a:bodyPr/>
          <a:lstStyle/>
          <a:p>
            <a:r>
              <a:rPr lang="es-ES_tradnl" altLang="es-ES" sz="3200" smtClean="0">
                <a:latin typeface="Arial Black" panose="020B0A04020102020204" pitchFamily="34" charset="0"/>
              </a:rPr>
              <a:t>3.2.1. Operadores de suavizado.</a:t>
            </a:r>
          </a:p>
        </p:txBody>
      </p:sp>
      <p:sp>
        <p:nvSpPr>
          <p:cNvPr id="38916" name="Rectangle 4"/>
          <p:cNvSpPr>
            <a:spLocks noChangeArrowheads="1"/>
          </p:cNvSpPr>
          <p:nvPr/>
        </p:nvSpPr>
        <p:spPr bwMode="auto">
          <a:xfrm>
            <a:off x="4673600" y="4005263"/>
            <a:ext cx="404813"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R</a:t>
            </a:r>
            <a:endParaRPr lang="es-ES" altLang="es-ES" sz="2400" b="1">
              <a:latin typeface="Arial" panose="020B0604020202020204" pitchFamily="34" charset="0"/>
              <a:sym typeface="Wingdings" panose="05000000000000000000" pitchFamily="2" charset="2"/>
            </a:endParaRPr>
          </a:p>
        </p:txBody>
      </p:sp>
      <p:sp>
        <p:nvSpPr>
          <p:cNvPr id="38917" name="Rectangle 5"/>
          <p:cNvSpPr>
            <a:spLocks noChangeArrowheads="1"/>
          </p:cNvSpPr>
          <p:nvPr/>
        </p:nvSpPr>
        <p:spPr bwMode="auto">
          <a:xfrm>
            <a:off x="296863" y="723900"/>
            <a:ext cx="404812" cy="457200"/>
          </a:xfrm>
          <a:prstGeom prst="rect">
            <a:avLst/>
          </a:prstGeom>
          <a:noFill/>
          <a:ln>
            <a:noFill/>
          </a:ln>
          <a:effectLst/>
          <a:extLst>
            <a:ext uri="{909E8E84-426E-40DD-AFC4-6F175D3DCCD1}">
              <a14:hiddenFill xmlns:a14="http://schemas.microsoft.com/office/drawing/2010/main">
                <a:solidFill>
                  <a:srgbClr val="FFFFFF">
                    <a:alpha val="65097"/>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A</a:t>
            </a:r>
            <a:endParaRPr lang="es-ES" altLang="es-ES" sz="2400" b="1">
              <a:latin typeface="Arial" panose="020B0604020202020204" pitchFamily="34" charset="0"/>
              <a:sym typeface="Wingdings" panose="05000000000000000000" pitchFamily="2" charset="2"/>
            </a:endParaRPr>
          </a:p>
        </p:txBody>
      </p:sp>
      <p:pic>
        <p:nvPicPr>
          <p:cNvPr id="38918" name="Picture 6" descr="somb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175" y="722313"/>
            <a:ext cx="2933700"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Rectangle 7"/>
          <p:cNvSpPr>
            <a:spLocks noChangeArrowheads="1"/>
          </p:cNvSpPr>
          <p:nvPr/>
        </p:nvSpPr>
        <p:spPr bwMode="auto">
          <a:xfrm>
            <a:off x="4767263" y="742950"/>
            <a:ext cx="390525" cy="457200"/>
          </a:xfrm>
          <a:prstGeom prst="rect">
            <a:avLst/>
          </a:prstGeom>
          <a:noFill/>
          <a:ln>
            <a:noFill/>
          </a:ln>
          <a:effectLst/>
          <a:extLst>
            <a:ext uri="{909E8E84-426E-40DD-AFC4-6F175D3DCCD1}">
              <a14:hiddenFill xmlns:a14="http://schemas.microsoft.com/office/drawing/2010/main">
                <a:solidFill>
                  <a:srgbClr val="FFFFFF">
                    <a:alpha val="65097"/>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B</a:t>
            </a:r>
            <a:endParaRPr lang="es-ES" altLang="es-ES" sz="2400" b="1">
              <a:latin typeface="Arial" panose="020B0604020202020204" pitchFamily="34" charset="0"/>
              <a:sym typeface="Wingdings" panose="05000000000000000000" pitchFamily="2" charset="2"/>
            </a:endParaRPr>
          </a:p>
        </p:txBody>
      </p:sp>
      <p:sp>
        <p:nvSpPr>
          <p:cNvPr id="38920" name="Text Box 11"/>
          <p:cNvSpPr txBox="1">
            <a:spLocks noChangeArrowheads="1"/>
          </p:cNvSpPr>
          <p:nvPr/>
        </p:nvSpPr>
        <p:spPr bwMode="auto">
          <a:xfrm>
            <a:off x="735013" y="3201988"/>
            <a:ext cx="33147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Multiplicar A por M, en posición (x</a:t>
            </a:r>
            <a:r>
              <a:rPr lang="es-ES_tradnl" altLang="es-ES" sz="2200" baseline="-25000">
                <a:latin typeface="Arial" panose="020B0604020202020204" pitchFamily="34" charset="0"/>
              </a:rPr>
              <a:t>0</a:t>
            </a:r>
            <a:r>
              <a:rPr lang="es-ES_tradnl" altLang="es-ES" sz="2200">
                <a:latin typeface="Arial" panose="020B0604020202020204" pitchFamily="34" charset="0"/>
              </a:rPr>
              <a:t>, y</a:t>
            </a:r>
            <a:r>
              <a:rPr lang="es-ES_tradnl" altLang="es-ES" sz="2200" baseline="-25000">
                <a:latin typeface="Arial" panose="020B0604020202020204" pitchFamily="34" charset="0"/>
              </a:rPr>
              <a:t>0</a:t>
            </a:r>
            <a:r>
              <a:rPr lang="es-ES_tradnl" altLang="es-ES" sz="2200">
                <a:latin typeface="Arial" panose="020B0604020202020204" pitchFamily="34" charset="0"/>
              </a:rPr>
              <a:t>)</a:t>
            </a:r>
            <a:endParaRPr lang="es-ES" altLang="es-ES" sz="2200">
              <a:latin typeface="Arial" panose="020B0604020202020204" pitchFamily="34" charset="0"/>
            </a:endParaRPr>
          </a:p>
        </p:txBody>
      </p:sp>
      <p:sp>
        <p:nvSpPr>
          <p:cNvPr id="38921" name="Text Box 13"/>
          <p:cNvSpPr txBox="1">
            <a:spLocks noChangeArrowheads="1"/>
          </p:cNvSpPr>
          <p:nvPr/>
        </p:nvSpPr>
        <p:spPr bwMode="auto">
          <a:xfrm>
            <a:off x="5156200" y="3198813"/>
            <a:ext cx="33147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Sumar T y B, en posición (x</a:t>
            </a:r>
            <a:r>
              <a:rPr lang="es-ES_tradnl" altLang="es-ES" sz="2200" baseline="-25000">
                <a:latin typeface="Arial" panose="020B0604020202020204" pitchFamily="34" charset="0"/>
              </a:rPr>
              <a:t>0</a:t>
            </a:r>
            <a:r>
              <a:rPr lang="es-ES_tradnl" altLang="es-ES" sz="2200">
                <a:latin typeface="Arial" panose="020B0604020202020204" pitchFamily="34" charset="0"/>
              </a:rPr>
              <a:t>, y</a:t>
            </a:r>
            <a:r>
              <a:rPr lang="es-ES_tradnl" altLang="es-ES" sz="2200" baseline="-25000">
                <a:latin typeface="Arial" panose="020B0604020202020204" pitchFamily="34" charset="0"/>
              </a:rPr>
              <a:t>0</a:t>
            </a:r>
            <a:r>
              <a:rPr lang="es-ES_tradnl" altLang="es-ES" sz="2200">
                <a:latin typeface="Arial" panose="020B0604020202020204" pitchFamily="34" charset="0"/>
              </a:rPr>
              <a:t>)</a:t>
            </a:r>
            <a:endParaRPr lang="es-ES" altLang="es-ES" sz="2200">
              <a:latin typeface="Arial" panose="020B0604020202020204" pitchFamily="34" charset="0"/>
            </a:endParaRPr>
          </a:p>
        </p:txBody>
      </p:sp>
      <p:sp>
        <p:nvSpPr>
          <p:cNvPr id="38922" name="Rectangle 16"/>
          <p:cNvSpPr>
            <a:spLocks noChangeArrowheads="1"/>
          </p:cNvSpPr>
          <p:nvPr/>
        </p:nvSpPr>
        <p:spPr bwMode="auto">
          <a:xfrm>
            <a:off x="4759325" y="1935163"/>
            <a:ext cx="438150" cy="457200"/>
          </a:xfrm>
          <a:prstGeom prst="rect">
            <a:avLst/>
          </a:prstGeom>
          <a:noFill/>
          <a:ln>
            <a:noFill/>
          </a:ln>
          <a:effectLst/>
          <a:extLst>
            <a:ext uri="{909E8E84-426E-40DD-AFC4-6F175D3DCCD1}">
              <a14:hiddenFill xmlns:a14="http://schemas.microsoft.com/office/drawing/2010/main">
                <a:solidFill>
                  <a:srgbClr val="FFFFFF">
                    <a:alpha val="65097"/>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M</a:t>
            </a:r>
            <a:endParaRPr lang="es-ES" altLang="es-ES" sz="2400" b="1">
              <a:latin typeface="Arial" panose="020B0604020202020204" pitchFamily="34" charset="0"/>
              <a:sym typeface="Wingdings" panose="05000000000000000000" pitchFamily="2" charset="2"/>
            </a:endParaRPr>
          </a:p>
        </p:txBody>
      </p:sp>
      <p:pic>
        <p:nvPicPr>
          <p:cNvPr id="38923" name="Picture 17" descr="sombra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125" y="1917700"/>
            <a:ext cx="29495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18" descr="sombra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8" y="679450"/>
            <a:ext cx="3281362"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5" name="Picture 19" descr="sombra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63" y="3951288"/>
            <a:ext cx="3302000"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Rectangle 21"/>
          <p:cNvSpPr>
            <a:spLocks noChangeArrowheads="1"/>
          </p:cNvSpPr>
          <p:nvPr/>
        </p:nvSpPr>
        <p:spPr bwMode="auto">
          <a:xfrm>
            <a:off x="292100" y="4021138"/>
            <a:ext cx="369888" cy="457200"/>
          </a:xfrm>
          <a:prstGeom prst="rect">
            <a:avLst/>
          </a:prstGeom>
          <a:noFill/>
          <a:ln>
            <a:noFill/>
          </a:ln>
          <a:effectLst/>
          <a:extLst>
            <a:ext uri="{909E8E84-426E-40DD-AFC4-6F175D3DCCD1}">
              <a14:hiddenFill xmlns:a14="http://schemas.microsoft.com/office/drawing/2010/main">
                <a:solidFill>
                  <a:srgbClr val="FFFFFF">
                    <a:alpha val="65097"/>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T</a:t>
            </a:r>
            <a:endParaRPr lang="es-ES" altLang="es-ES" sz="2400" b="1">
              <a:latin typeface="Arial" panose="020B0604020202020204" pitchFamily="34" charset="0"/>
              <a:sym typeface="Wingdings" panose="05000000000000000000" pitchFamily="2" charset="2"/>
            </a:endParaRPr>
          </a:p>
        </p:txBody>
      </p:sp>
      <p:pic>
        <p:nvPicPr>
          <p:cNvPr id="38927" name="Picture 23" descr="sombra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2713" y="3967163"/>
            <a:ext cx="3275012"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24533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39940" name="Rectangle 3"/>
          <p:cNvSpPr>
            <a:spLocks noGrp="1" noChangeArrowheads="1"/>
          </p:cNvSpPr>
          <p:nvPr>
            <p:ph type="body" sz="half" idx="1"/>
          </p:nvPr>
        </p:nvSpPr>
        <p:spPr>
          <a:xfrm>
            <a:off x="252413" y="722313"/>
            <a:ext cx="8643937" cy="1973262"/>
          </a:xfrm>
        </p:spPr>
        <p:txBody>
          <a:bodyPr>
            <a:normAutofit lnSpcReduction="10000"/>
          </a:bodyPr>
          <a:lstStyle/>
          <a:p>
            <a:r>
              <a:rPr lang="es-ES_tradnl" altLang="es-ES" sz="2600" b="1" smtClean="0">
                <a:latin typeface="Arial" panose="020B0604020202020204" pitchFamily="34" charset="0"/>
                <a:sym typeface="Wingdings" panose="05000000000000000000" pitchFamily="2" charset="2"/>
              </a:rPr>
              <a:t>Perfilado</a:t>
            </a:r>
            <a:r>
              <a:rPr lang="es-ES_tradnl" altLang="es-ES" sz="2600" smtClean="0">
                <a:latin typeface="Arial" panose="020B0604020202020204" pitchFamily="34" charset="0"/>
                <a:sym typeface="Wingdings" panose="05000000000000000000" pitchFamily="2" charset="2"/>
              </a:rPr>
              <a:t> y </a:t>
            </a:r>
            <a:r>
              <a:rPr lang="es-ES_tradnl" altLang="es-ES" sz="2600" b="1" smtClean="0">
                <a:latin typeface="Arial" panose="020B0604020202020204" pitchFamily="34" charset="0"/>
                <a:sym typeface="Wingdings" panose="05000000000000000000" pitchFamily="2" charset="2"/>
              </a:rPr>
              <a:t>detección de bordes</a:t>
            </a:r>
            <a:r>
              <a:rPr lang="es-ES_tradnl" altLang="es-ES" sz="2600" smtClean="0">
                <a:latin typeface="Arial" panose="020B0604020202020204" pitchFamily="34" charset="0"/>
                <a:sym typeface="Wingdings" panose="05000000000000000000" pitchFamily="2" charset="2"/>
              </a:rPr>
              <a:t> están relacionados con el suavizado:</a:t>
            </a:r>
          </a:p>
          <a:p>
            <a:pPr lvl="1">
              <a:spcBef>
                <a:spcPct val="0"/>
              </a:spcBef>
            </a:pPr>
            <a:r>
              <a:rPr lang="es-ES_tradnl" altLang="es-ES" sz="2400" b="1" smtClean="0">
                <a:latin typeface="Arial" panose="020B0604020202020204" pitchFamily="34" charset="0"/>
                <a:sym typeface="Wingdings" panose="05000000000000000000" pitchFamily="2" charset="2"/>
              </a:rPr>
              <a:t>Suavizado</a:t>
            </a:r>
            <a:r>
              <a:rPr lang="es-ES_tradnl" altLang="es-ES" sz="2400" smtClean="0">
                <a:latin typeface="Arial" panose="020B0604020202020204" pitchFamily="34" charset="0"/>
                <a:sym typeface="Wingdings" panose="05000000000000000000" pitchFamily="2" charset="2"/>
              </a:rPr>
              <a:t>: reducir las variaciones en la imagen.</a:t>
            </a:r>
          </a:p>
          <a:p>
            <a:pPr lvl="1">
              <a:spcBef>
                <a:spcPct val="0"/>
              </a:spcBef>
            </a:pPr>
            <a:r>
              <a:rPr lang="es-ES_tradnl" altLang="es-ES" sz="2400" b="1" smtClean="0">
                <a:latin typeface="Arial" panose="020B0604020202020204" pitchFamily="34" charset="0"/>
                <a:sym typeface="Wingdings" panose="05000000000000000000" pitchFamily="2" charset="2"/>
              </a:rPr>
              <a:t>Perfilado</a:t>
            </a:r>
            <a:r>
              <a:rPr lang="es-ES_tradnl" altLang="es-ES" sz="2400" smtClean="0">
                <a:latin typeface="Arial" panose="020B0604020202020204" pitchFamily="34" charset="0"/>
                <a:sym typeface="Wingdings" panose="05000000000000000000" pitchFamily="2" charset="2"/>
              </a:rPr>
              <a:t>: aumentar las variaciones en la imagen.</a:t>
            </a:r>
          </a:p>
          <a:p>
            <a:pPr lvl="1">
              <a:spcBef>
                <a:spcPct val="0"/>
              </a:spcBef>
            </a:pPr>
            <a:r>
              <a:rPr lang="es-ES_tradnl" altLang="es-ES" sz="2400" b="1" smtClean="0">
                <a:latin typeface="Arial" panose="020B0604020202020204" pitchFamily="34" charset="0"/>
                <a:sym typeface="Wingdings" panose="05000000000000000000" pitchFamily="2" charset="2"/>
              </a:rPr>
              <a:t>Bordes</a:t>
            </a:r>
            <a:r>
              <a:rPr lang="es-ES_tradnl" altLang="es-ES" sz="2400" smtClean="0">
                <a:latin typeface="Arial" panose="020B0604020202020204" pitchFamily="34" charset="0"/>
                <a:sym typeface="Wingdings" panose="05000000000000000000" pitchFamily="2" charset="2"/>
              </a:rPr>
              <a:t>: encontrar las zonas de variación.</a:t>
            </a:r>
          </a:p>
        </p:txBody>
      </p:sp>
      <p:sp>
        <p:nvSpPr>
          <p:cNvPr id="39941" name="Text Box 15"/>
          <p:cNvSpPr txBox="1">
            <a:spLocks noChangeArrowheads="1"/>
          </p:cNvSpPr>
          <p:nvPr/>
        </p:nvSpPr>
        <p:spPr bwMode="auto">
          <a:xfrm rot="-5400000">
            <a:off x="-762794" y="4350544"/>
            <a:ext cx="25050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Valor de píxel</a:t>
            </a:r>
            <a:endParaRPr lang="es-ES" altLang="es-ES" sz="2200" b="1">
              <a:latin typeface="Arial" panose="020B0604020202020204" pitchFamily="34" charset="0"/>
            </a:endParaRPr>
          </a:p>
        </p:txBody>
      </p:sp>
      <p:graphicFrame>
        <p:nvGraphicFramePr>
          <p:cNvPr id="457745" name="Group 17"/>
          <p:cNvGraphicFramePr>
            <a:graphicFrameLocks noGrp="1"/>
          </p:cNvGraphicFramePr>
          <p:nvPr/>
        </p:nvGraphicFramePr>
        <p:xfrm>
          <a:off x="1103313" y="3305175"/>
          <a:ext cx="5141912" cy="2565400"/>
        </p:xfrm>
        <a:graphic>
          <a:graphicData uri="http://schemas.openxmlformats.org/drawingml/2006/table">
            <a:tbl>
              <a:tblPr/>
              <a:tblGrid>
                <a:gridCol w="1289050"/>
                <a:gridCol w="1282700"/>
                <a:gridCol w="1289050"/>
                <a:gridCol w="1281112"/>
              </a:tblGrid>
              <a:tr h="6413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dot"/>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r>
              <a:tr h="6413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r>
              <a:tr h="6413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r>
              <a:tr h="6413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9969" name="Text Box 44"/>
          <p:cNvSpPr txBox="1">
            <a:spLocks noChangeArrowheads="1"/>
          </p:cNvSpPr>
          <p:nvPr/>
        </p:nvSpPr>
        <p:spPr bwMode="auto">
          <a:xfrm>
            <a:off x="760413" y="590867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0</a:t>
            </a:r>
            <a:endParaRPr lang="es-ES" altLang="es-ES" sz="1200">
              <a:latin typeface="Arial" panose="020B0604020202020204" pitchFamily="34" charset="0"/>
            </a:endParaRPr>
          </a:p>
        </p:txBody>
      </p:sp>
      <p:sp>
        <p:nvSpPr>
          <p:cNvPr id="39970" name="Text Box 45"/>
          <p:cNvSpPr txBox="1">
            <a:spLocks noChangeArrowheads="1"/>
          </p:cNvSpPr>
          <p:nvPr/>
        </p:nvSpPr>
        <p:spPr bwMode="auto">
          <a:xfrm>
            <a:off x="5895975" y="590867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640</a:t>
            </a:r>
            <a:endParaRPr lang="es-ES" altLang="es-ES" sz="1200">
              <a:latin typeface="Arial" panose="020B0604020202020204" pitchFamily="34" charset="0"/>
            </a:endParaRPr>
          </a:p>
        </p:txBody>
      </p:sp>
      <p:sp>
        <p:nvSpPr>
          <p:cNvPr id="39971" name="Text Box 46"/>
          <p:cNvSpPr txBox="1">
            <a:spLocks noChangeArrowheads="1"/>
          </p:cNvSpPr>
          <p:nvPr/>
        </p:nvSpPr>
        <p:spPr bwMode="auto">
          <a:xfrm>
            <a:off x="3333750" y="590867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320</a:t>
            </a:r>
            <a:endParaRPr lang="es-ES" altLang="es-ES" sz="1200">
              <a:latin typeface="Arial" panose="020B0604020202020204" pitchFamily="34" charset="0"/>
            </a:endParaRPr>
          </a:p>
        </p:txBody>
      </p:sp>
      <p:sp>
        <p:nvSpPr>
          <p:cNvPr id="39972" name="Text Box 47"/>
          <p:cNvSpPr txBox="1">
            <a:spLocks noChangeArrowheads="1"/>
          </p:cNvSpPr>
          <p:nvPr/>
        </p:nvSpPr>
        <p:spPr bwMode="auto">
          <a:xfrm>
            <a:off x="2046288" y="590867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160</a:t>
            </a:r>
            <a:endParaRPr lang="es-ES" altLang="es-ES" sz="1200">
              <a:latin typeface="Arial" panose="020B0604020202020204" pitchFamily="34" charset="0"/>
            </a:endParaRPr>
          </a:p>
        </p:txBody>
      </p:sp>
      <p:sp>
        <p:nvSpPr>
          <p:cNvPr id="39973" name="Text Box 48"/>
          <p:cNvSpPr txBox="1">
            <a:spLocks noChangeArrowheads="1"/>
          </p:cNvSpPr>
          <p:nvPr/>
        </p:nvSpPr>
        <p:spPr bwMode="auto">
          <a:xfrm>
            <a:off x="4622800" y="590867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480</a:t>
            </a:r>
            <a:endParaRPr lang="es-ES" altLang="es-ES" sz="1200">
              <a:latin typeface="Arial" panose="020B0604020202020204" pitchFamily="34" charset="0"/>
            </a:endParaRPr>
          </a:p>
        </p:txBody>
      </p:sp>
      <p:grpSp>
        <p:nvGrpSpPr>
          <p:cNvPr id="39974" name="Group 49"/>
          <p:cNvGrpSpPr>
            <a:grpSpLocks/>
          </p:cNvGrpSpPr>
          <p:nvPr/>
        </p:nvGrpSpPr>
        <p:grpSpPr bwMode="auto">
          <a:xfrm rot="-5400000">
            <a:off x="-681831" y="4474369"/>
            <a:ext cx="3208338" cy="279400"/>
            <a:chOff x="1681" y="2225"/>
            <a:chExt cx="1852" cy="127"/>
          </a:xfrm>
        </p:grpSpPr>
        <p:sp>
          <p:nvSpPr>
            <p:cNvPr id="39990" name="Text Box 50"/>
            <p:cNvSpPr txBox="1">
              <a:spLocks noChangeArrowheads="1"/>
            </p:cNvSpPr>
            <p:nvPr/>
          </p:nvSpPr>
          <p:spPr bwMode="auto">
            <a:xfrm>
              <a:off x="1681" y="2226"/>
              <a:ext cx="429" cy="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0</a:t>
              </a:r>
              <a:endParaRPr lang="es-ES" altLang="es-ES" sz="1200">
                <a:latin typeface="Arial" panose="020B0604020202020204" pitchFamily="34" charset="0"/>
              </a:endParaRPr>
            </a:p>
          </p:txBody>
        </p:sp>
        <p:sp>
          <p:nvSpPr>
            <p:cNvPr id="39991" name="Text Box 51"/>
            <p:cNvSpPr txBox="1">
              <a:spLocks noChangeArrowheads="1"/>
            </p:cNvSpPr>
            <p:nvPr/>
          </p:nvSpPr>
          <p:spPr bwMode="auto">
            <a:xfrm>
              <a:off x="3106" y="2228"/>
              <a:ext cx="427" cy="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255</a:t>
              </a:r>
              <a:endParaRPr lang="es-ES" altLang="es-ES" sz="1200">
                <a:latin typeface="Arial" panose="020B0604020202020204" pitchFamily="34" charset="0"/>
              </a:endParaRPr>
            </a:p>
          </p:txBody>
        </p:sp>
        <p:sp>
          <p:nvSpPr>
            <p:cNvPr id="39992" name="Text Box 52"/>
            <p:cNvSpPr txBox="1">
              <a:spLocks noChangeArrowheads="1"/>
            </p:cNvSpPr>
            <p:nvPr/>
          </p:nvSpPr>
          <p:spPr bwMode="auto">
            <a:xfrm>
              <a:off x="2392" y="2225"/>
              <a:ext cx="428" cy="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128</a:t>
              </a:r>
              <a:endParaRPr lang="es-ES" altLang="es-ES" sz="1200">
                <a:latin typeface="Arial" panose="020B0604020202020204" pitchFamily="34" charset="0"/>
              </a:endParaRPr>
            </a:p>
          </p:txBody>
        </p:sp>
        <p:sp>
          <p:nvSpPr>
            <p:cNvPr id="39993" name="Text Box 53"/>
            <p:cNvSpPr txBox="1">
              <a:spLocks noChangeArrowheads="1"/>
            </p:cNvSpPr>
            <p:nvPr/>
          </p:nvSpPr>
          <p:spPr bwMode="auto">
            <a:xfrm>
              <a:off x="2038" y="2225"/>
              <a:ext cx="429" cy="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64</a:t>
              </a:r>
              <a:endParaRPr lang="es-ES" altLang="es-ES" sz="1200">
                <a:latin typeface="Arial" panose="020B0604020202020204" pitchFamily="34" charset="0"/>
              </a:endParaRPr>
            </a:p>
          </p:txBody>
        </p:sp>
        <p:sp>
          <p:nvSpPr>
            <p:cNvPr id="39994" name="Text Box 54"/>
            <p:cNvSpPr txBox="1">
              <a:spLocks noChangeArrowheads="1"/>
            </p:cNvSpPr>
            <p:nvPr/>
          </p:nvSpPr>
          <p:spPr bwMode="auto">
            <a:xfrm>
              <a:off x="2749" y="2225"/>
              <a:ext cx="428" cy="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192</a:t>
              </a:r>
              <a:endParaRPr lang="es-ES" altLang="es-ES" sz="1200">
                <a:latin typeface="Arial" panose="020B0604020202020204" pitchFamily="34" charset="0"/>
              </a:endParaRPr>
            </a:p>
          </p:txBody>
        </p:sp>
      </p:grpSp>
      <p:sp>
        <p:nvSpPr>
          <p:cNvPr id="39975" name="Text Box 55"/>
          <p:cNvSpPr txBox="1">
            <a:spLocks noChangeArrowheads="1"/>
          </p:cNvSpPr>
          <p:nvPr/>
        </p:nvSpPr>
        <p:spPr bwMode="auto">
          <a:xfrm>
            <a:off x="2419350" y="6045200"/>
            <a:ext cx="25050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X</a:t>
            </a:r>
            <a:endParaRPr lang="es-ES" altLang="es-ES" sz="2200" b="1">
              <a:latin typeface="Arial" panose="020B0604020202020204" pitchFamily="34" charset="0"/>
            </a:endParaRPr>
          </a:p>
        </p:txBody>
      </p:sp>
      <p:sp>
        <p:nvSpPr>
          <p:cNvPr id="39976" name="Freeform 56"/>
          <p:cNvSpPr>
            <a:spLocks/>
          </p:cNvSpPr>
          <p:nvPr/>
        </p:nvSpPr>
        <p:spPr bwMode="auto">
          <a:xfrm>
            <a:off x="1098550" y="3751263"/>
            <a:ext cx="5130800" cy="1698625"/>
          </a:xfrm>
          <a:custGeom>
            <a:avLst/>
            <a:gdLst>
              <a:gd name="T0" fmla="*/ 0 w 3249"/>
              <a:gd name="T1" fmla="*/ 2147483647 h 1070"/>
              <a:gd name="T2" fmla="*/ 2147483647 w 3249"/>
              <a:gd name="T3" fmla="*/ 2147483647 h 1070"/>
              <a:gd name="T4" fmla="*/ 2147483647 w 3249"/>
              <a:gd name="T5" fmla="*/ 2147483647 h 1070"/>
              <a:gd name="T6" fmla="*/ 2147483647 w 3249"/>
              <a:gd name="T7" fmla="*/ 2147483647 h 1070"/>
              <a:gd name="T8" fmla="*/ 2147483647 w 3249"/>
              <a:gd name="T9" fmla="*/ 2147483647 h 1070"/>
              <a:gd name="T10" fmla="*/ 2147483647 w 3249"/>
              <a:gd name="T11" fmla="*/ 2147483647 h 1070"/>
              <a:gd name="T12" fmla="*/ 2147483647 w 3249"/>
              <a:gd name="T13" fmla="*/ 2147483647 h 1070"/>
              <a:gd name="T14" fmla="*/ 2147483647 w 3249"/>
              <a:gd name="T15" fmla="*/ 0 h 10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49" h="1070">
                <a:moveTo>
                  <a:pt x="0" y="1070"/>
                </a:moveTo>
                <a:lnTo>
                  <a:pt x="872" y="1053"/>
                </a:lnTo>
                <a:lnTo>
                  <a:pt x="1267" y="987"/>
                </a:lnTo>
                <a:lnTo>
                  <a:pt x="1473" y="757"/>
                </a:lnTo>
                <a:lnTo>
                  <a:pt x="1678" y="362"/>
                </a:lnTo>
                <a:lnTo>
                  <a:pt x="1975" y="33"/>
                </a:lnTo>
                <a:lnTo>
                  <a:pt x="2205" y="8"/>
                </a:lnTo>
                <a:lnTo>
                  <a:pt x="3249" y="0"/>
                </a:lnTo>
              </a:path>
            </a:pathLst>
          </a:custGeom>
          <a:noFill/>
          <a:ln w="57150" cmpd="sng">
            <a:solidFill>
              <a:srgbClr val="000066"/>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39977" name="Text Box 57"/>
          <p:cNvSpPr txBox="1">
            <a:spLocks noChangeArrowheads="1"/>
          </p:cNvSpPr>
          <p:nvPr/>
        </p:nvSpPr>
        <p:spPr bwMode="auto">
          <a:xfrm>
            <a:off x="6843713" y="3116263"/>
            <a:ext cx="2124075"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Perfil de la img.</a:t>
            </a:r>
            <a:endParaRPr lang="es-ES_tradnl" altLang="es-ES" sz="2200">
              <a:latin typeface="Arial" panose="020B0604020202020204" pitchFamily="34" charset="0"/>
              <a:sym typeface="Symbol" panose="05050102010706020507" pitchFamily="18" charset="2"/>
            </a:endParaRPr>
          </a:p>
        </p:txBody>
      </p:sp>
      <p:sp>
        <p:nvSpPr>
          <p:cNvPr id="39978" name="Freeform 58"/>
          <p:cNvSpPr>
            <a:spLocks/>
          </p:cNvSpPr>
          <p:nvPr/>
        </p:nvSpPr>
        <p:spPr bwMode="auto">
          <a:xfrm flipV="1">
            <a:off x="6092825" y="3362325"/>
            <a:ext cx="849313" cy="392113"/>
          </a:xfrm>
          <a:custGeom>
            <a:avLst/>
            <a:gdLst>
              <a:gd name="T0" fmla="*/ 0 w 140"/>
              <a:gd name="T1" fmla="*/ 0 h 189"/>
              <a:gd name="T2" fmla="*/ 2147483647 w 140"/>
              <a:gd name="T3" fmla="*/ 2147483647 h 189"/>
              <a:gd name="T4" fmla="*/ 0 60000 65536"/>
              <a:gd name="T5" fmla="*/ 0 60000 65536"/>
            </a:gdLst>
            <a:ahLst/>
            <a:cxnLst>
              <a:cxn ang="T4">
                <a:pos x="T0" y="T1"/>
              </a:cxn>
              <a:cxn ang="T5">
                <a:pos x="T2" y="T3"/>
              </a:cxn>
            </a:cxnLst>
            <a:rect l="0" t="0" r="r" b="b"/>
            <a:pathLst>
              <a:path w="140" h="189">
                <a:moveTo>
                  <a:pt x="0" y="0"/>
                </a:moveTo>
                <a:cubicBezTo>
                  <a:pt x="23" y="33"/>
                  <a:pt x="111" y="150"/>
                  <a:pt x="140" y="189"/>
                </a:cubicBezTo>
              </a:path>
            </a:pathLst>
          </a:custGeom>
          <a:noFill/>
          <a:ln w="57150">
            <a:solidFill>
              <a:srgbClr val="000066"/>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7787" name="Freeform 59"/>
          <p:cNvSpPr>
            <a:spLocks/>
          </p:cNvSpPr>
          <p:nvPr/>
        </p:nvSpPr>
        <p:spPr bwMode="auto">
          <a:xfrm>
            <a:off x="1109663" y="3778250"/>
            <a:ext cx="5118100" cy="1658938"/>
          </a:xfrm>
          <a:custGeom>
            <a:avLst/>
            <a:gdLst>
              <a:gd name="T0" fmla="*/ 0 w 3224"/>
              <a:gd name="T1" fmla="*/ 2147483647 h 1045"/>
              <a:gd name="T2" fmla="*/ 2147483647 w 3224"/>
              <a:gd name="T3" fmla="*/ 2147483647 h 1045"/>
              <a:gd name="T4" fmla="*/ 2147483647 w 3224"/>
              <a:gd name="T5" fmla="*/ 2147483647 h 1045"/>
              <a:gd name="T6" fmla="*/ 2147483647 w 3224"/>
              <a:gd name="T7" fmla="*/ 2147483647 h 1045"/>
              <a:gd name="T8" fmla="*/ 2147483647 w 3224"/>
              <a:gd name="T9" fmla="*/ 2147483647 h 1045"/>
              <a:gd name="T10" fmla="*/ 2147483647 w 3224"/>
              <a:gd name="T11" fmla="*/ 2147483647 h 1045"/>
              <a:gd name="T12" fmla="*/ 2147483647 w 3224"/>
              <a:gd name="T13" fmla="*/ 0 h 10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24" h="1045">
                <a:moveTo>
                  <a:pt x="0" y="1045"/>
                </a:moveTo>
                <a:lnTo>
                  <a:pt x="495" y="1027"/>
                </a:lnTo>
                <a:lnTo>
                  <a:pt x="1029" y="851"/>
                </a:lnTo>
                <a:lnTo>
                  <a:pt x="1505" y="559"/>
                </a:lnTo>
                <a:lnTo>
                  <a:pt x="2006" y="200"/>
                </a:lnTo>
                <a:lnTo>
                  <a:pt x="2590" y="8"/>
                </a:lnTo>
                <a:lnTo>
                  <a:pt x="3224" y="0"/>
                </a:lnTo>
              </a:path>
            </a:pathLst>
          </a:custGeom>
          <a:noFill/>
          <a:ln w="57150" cmpd="sng">
            <a:solidFill>
              <a:srgbClr val="D60093"/>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7788" name="Text Box 60"/>
          <p:cNvSpPr txBox="1">
            <a:spLocks noChangeArrowheads="1"/>
          </p:cNvSpPr>
          <p:nvPr/>
        </p:nvSpPr>
        <p:spPr bwMode="auto">
          <a:xfrm>
            <a:off x="6967538" y="3703638"/>
            <a:ext cx="1817687"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Suavizado</a:t>
            </a:r>
            <a:endParaRPr lang="es-ES_tradnl" altLang="es-ES" sz="2200">
              <a:latin typeface="Arial" panose="020B0604020202020204" pitchFamily="34" charset="0"/>
              <a:sym typeface="Symbol" panose="05050102010706020507" pitchFamily="18" charset="2"/>
            </a:endParaRPr>
          </a:p>
        </p:txBody>
      </p:sp>
      <p:sp>
        <p:nvSpPr>
          <p:cNvPr id="457789" name="Freeform 61"/>
          <p:cNvSpPr>
            <a:spLocks/>
          </p:cNvSpPr>
          <p:nvPr/>
        </p:nvSpPr>
        <p:spPr bwMode="auto">
          <a:xfrm>
            <a:off x="6135688" y="3771900"/>
            <a:ext cx="1023937" cy="163513"/>
          </a:xfrm>
          <a:custGeom>
            <a:avLst/>
            <a:gdLst>
              <a:gd name="T0" fmla="*/ 0 w 140"/>
              <a:gd name="T1" fmla="*/ 0 h 189"/>
              <a:gd name="T2" fmla="*/ 2147483647 w 140"/>
              <a:gd name="T3" fmla="*/ 2147483647 h 189"/>
              <a:gd name="T4" fmla="*/ 0 60000 65536"/>
              <a:gd name="T5" fmla="*/ 0 60000 65536"/>
            </a:gdLst>
            <a:ahLst/>
            <a:cxnLst>
              <a:cxn ang="T4">
                <a:pos x="T0" y="T1"/>
              </a:cxn>
              <a:cxn ang="T5">
                <a:pos x="T2" y="T3"/>
              </a:cxn>
            </a:cxnLst>
            <a:rect l="0" t="0" r="r" b="b"/>
            <a:pathLst>
              <a:path w="140" h="189">
                <a:moveTo>
                  <a:pt x="0" y="0"/>
                </a:moveTo>
                <a:cubicBezTo>
                  <a:pt x="23" y="33"/>
                  <a:pt x="111" y="150"/>
                  <a:pt x="140" y="189"/>
                </a:cubicBezTo>
              </a:path>
            </a:pathLst>
          </a:custGeom>
          <a:noFill/>
          <a:ln w="57150">
            <a:solidFill>
              <a:srgbClr val="D60093"/>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7790" name="Freeform 62"/>
          <p:cNvSpPr>
            <a:spLocks/>
          </p:cNvSpPr>
          <p:nvPr/>
        </p:nvSpPr>
        <p:spPr bwMode="auto">
          <a:xfrm>
            <a:off x="1100138" y="3592513"/>
            <a:ext cx="5114925" cy="2054225"/>
          </a:xfrm>
          <a:custGeom>
            <a:avLst/>
            <a:gdLst>
              <a:gd name="T0" fmla="*/ 0 w 3222"/>
              <a:gd name="T1" fmla="*/ 2147483647 h 1294"/>
              <a:gd name="T2" fmla="*/ 2147483647 w 3222"/>
              <a:gd name="T3" fmla="*/ 2147483647 h 1294"/>
              <a:gd name="T4" fmla="*/ 2147483647 w 3222"/>
              <a:gd name="T5" fmla="*/ 2147483647 h 1294"/>
              <a:gd name="T6" fmla="*/ 2147483647 w 3222"/>
              <a:gd name="T7" fmla="*/ 2147483647 h 1294"/>
              <a:gd name="T8" fmla="*/ 2147483647 w 3222"/>
              <a:gd name="T9" fmla="*/ 2147483647 h 1294"/>
              <a:gd name="T10" fmla="*/ 2147483647 w 3222"/>
              <a:gd name="T11" fmla="*/ 2147483647 h 1294"/>
              <a:gd name="T12" fmla="*/ 2147483647 w 3222"/>
              <a:gd name="T13" fmla="*/ 2147483647 h 1294"/>
              <a:gd name="T14" fmla="*/ 2147483647 w 3222"/>
              <a:gd name="T15" fmla="*/ 2147483647 h 1294"/>
              <a:gd name="T16" fmla="*/ 2147483647 w 3222"/>
              <a:gd name="T17" fmla="*/ 0 h 1294"/>
              <a:gd name="T18" fmla="*/ 2147483647 w 3222"/>
              <a:gd name="T19" fmla="*/ 2147483647 h 1294"/>
              <a:gd name="T20" fmla="*/ 2147483647 w 3222"/>
              <a:gd name="T21" fmla="*/ 2147483647 h 1294"/>
              <a:gd name="T22" fmla="*/ 2147483647 w 3222"/>
              <a:gd name="T23" fmla="*/ 2147483647 h 12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22" h="1294">
                <a:moveTo>
                  <a:pt x="0" y="1145"/>
                </a:moveTo>
                <a:lnTo>
                  <a:pt x="785" y="1152"/>
                </a:lnTo>
                <a:lnTo>
                  <a:pt x="1144" y="1185"/>
                </a:lnTo>
                <a:lnTo>
                  <a:pt x="1285" y="1227"/>
                </a:lnTo>
                <a:lnTo>
                  <a:pt x="1436" y="1294"/>
                </a:lnTo>
                <a:lnTo>
                  <a:pt x="1553" y="1194"/>
                </a:lnTo>
                <a:lnTo>
                  <a:pt x="1636" y="643"/>
                </a:lnTo>
                <a:lnTo>
                  <a:pt x="1736" y="108"/>
                </a:lnTo>
                <a:lnTo>
                  <a:pt x="1912" y="0"/>
                </a:lnTo>
                <a:lnTo>
                  <a:pt x="2129" y="67"/>
                </a:lnTo>
                <a:lnTo>
                  <a:pt x="2362" y="83"/>
                </a:lnTo>
                <a:lnTo>
                  <a:pt x="3222" y="83"/>
                </a:lnTo>
              </a:path>
            </a:pathLst>
          </a:custGeom>
          <a:noFill/>
          <a:ln w="57150" cmpd="sng">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7791" name="Text Box 63"/>
          <p:cNvSpPr txBox="1">
            <a:spLocks noChangeArrowheads="1"/>
          </p:cNvSpPr>
          <p:nvPr/>
        </p:nvSpPr>
        <p:spPr bwMode="auto">
          <a:xfrm>
            <a:off x="7091363" y="4356100"/>
            <a:ext cx="1525587" cy="42703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Perfilado</a:t>
            </a:r>
            <a:endParaRPr lang="es-ES_tradnl" altLang="es-ES" sz="2200">
              <a:latin typeface="Arial" panose="020B0604020202020204" pitchFamily="34" charset="0"/>
              <a:sym typeface="Symbol" panose="05050102010706020507" pitchFamily="18" charset="2"/>
            </a:endParaRPr>
          </a:p>
        </p:txBody>
      </p:sp>
      <p:sp>
        <p:nvSpPr>
          <p:cNvPr id="457792" name="Freeform 64"/>
          <p:cNvSpPr>
            <a:spLocks/>
          </p:cNvSpPr>
          <p:nvPr/>
        </p:nvSpPr>
        <p:spPr bwMode="auto">
          <a:xfrm>
            <a:off x="6046788" y="3749675"/>
            <a:ext cx="1141412" cy="825500"/>
          </a:xfrm>
          <a:custGeom>
            <a:avLst/>
            <a:gdLst>
              <a:gd name="T0" fmla="*/ 0 w 140"/>
              <a:gd name="T1" fmla="*/ 0 h 189"/>
              <a:gd name="T2" fmla="*/ 2147483647 w 140"/>
              <a:gd name="T3" fmla="*/ 2147483647 h 189"/>
              <a:gd name="T4" fmla="*/ 0 60000 65536"/>
              <a:gd name="T5" fmla="*/ 0 60000 65536"/>
            </a:gdLst>
            <a:ahLst/>
            <a:cxnLst>
              <a:cxn ang="T4">
                <a:pos x="T0" y="T1"/>
              </a:cxn>
              <a:cxn ang="T5">
                <a:pos x="T2" y="T3"/>
              </a:cxn>
            </a:cxnLst>
            <a:rect l="0" t="0" r="r" b="b"/>
            <a:pathLst>
              <a:path w="140" h="189">
                <a:moveTo>
                  <a:pt x="0" y="0"/>
                </a:moveTo>
                <a:cubicBezTo>
                  <a:pt x="23" y="33"/>
                  <a:pt x="111" y="150"/>
                  <a:pt x="140" y="189"/>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7793" name="Freeform 65"/>
          <p:cNvSpPr>
            <a:spLocks/>
          </p:cNvSpPr>
          <p:nvPr/>
        </p:nvSpPr>
        <p:spPr bwMode="auto">
          <a:xfrm>
            <a:off x="1087438" y="4148138"/>
            <a:ext cx="5154612" cy="1685925"/>
          </a:xfrm>
          <a:custGeom>
            <a:avLst/>
            <a:gdLst>
              <a:gd name="T0" fmla="*/ 0 w 3247"/>
              <a:gd name="T1" fmla="*/ 2147483647 h 1062"/>
              <a:gd name="T2" fmla="*/ 2147483647 w 3247"/>
              <a:gd name="T3" fmla="*/ 2147483647 h 1062"/>
              <a:gd name="T4" fmla="*/ 2147483647 w 3247"/>
              <a:gd name="T5" fmla="*/ 2147483647 h 1062"/>
              <a:gd name="T6" fmla="*/ 2147483647 w 3247"/>
              <a:gd name="T7" fmla="*/ 2147483647 h 1062"/>
              <a:gd name="T8" fmla="*/ 2147483647 w 3247"/>
              <a:gd name="T9" fmla="*/ 2147483647 h 1062"/>
              <a:gd name="T10" fmla="*/ 2147483647 w 3247"/>
              <a:gd name="T11" fmla="*/ 0 h 1062"/>
              <a:gd name="T12" fmla="*/ 2147483647 w 3247"/>
              <a:gd name="T13" fmla="*/ 2147483647 h 1062"/>
              <a:gd name="T14" fmla="*/ 2147483647 w 3247"/>
              <a:gd name="T15" fmla="*/ 2147483647 h 1062"/>
              <a:gd name="T16" fmla="*/ 2147483647 w 3247"/>
              <a:gd name="T17" fmla="*/ 2147483647 h 1062"/>
              <a:gd name="T18" fmla="*/ 2147483647 w 3247"/>
              <a:gd name="T19" fmla="*/ 2147483647 h 10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47" h="1062">
                <a:moveTo>
                  <a:pt x="0" y="1061"/>
                </a:moveTo>
                <a:lnTo>
                  <a:pt x="826" y="1061"/>
                </a:lnTo>
                <a:lnTo>
                  <a:pt x="1285" y="1002"/>
                </a:lnTo>
                <a:lnTo>
                  <a:pt x="1427" y="710"/>
                </a:lnTo>
                <a:lnTo>
                  <a:pt x="1527" y="226"/>
                </a:lnTo>
                <a:lnTo>
                  <a:pt x="1711" y="0"/>
                </a:lnTo>
                <a:lnTo>
                  <a:pt x="1928" y="376"/>
                </a:lnTo>
                <a:lnTo>
                  <a:pt x="2078" y="960"/>
                </a:lnTo>
                <a:lnTo>
                  <a:pt x="2312" y="1061"/>
                </a:lnTo>
                <a:lnTo>
                  <a:pt x="3247" y="1062"/>
                </a:lnTo>
              </a:path>
            </a:pathLst>
          </a:custGeom>
          <a:noFill/>
          <a:ln w="57150" cmpd="sng">
            <a:solidFill>
              <a:srgbClr val="0099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7794" name="Text Box 66"/>
          <p:cNvSpPr txBox="1">
            <a:spLocks noChangeArrowheads="1"/>
          </p:cNvSpPr>
          <p:nvPr/>
        </p:nvSpPr>
        <p:spPr bwMode="auto">
          <a:xfrm>
            <a:off x="7240588" y="5154613"/>
            <a:ext cx="1233487"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Bordes</a:t>
            </a:r>
            <a:endParaRPr lang="es-ES_tradnl" altLang="es-ES" sz="2200">
              <a:latin typeface="Arial" panose="020B0604020202020204" pitchFamily="34" charset="0"/>
              <a:sym typeface="Symbol" panose="05050102010706020507" pitchFamily="18" charset="2"/>
            </a:endParaRPr>
          </a:p>
        </p:txBody>
      </p:sp>
      <p:sp>
        <p:nvSpPr>
          <p:cNvPr id="457795" name="Freeform 67"/>
          <p:cNvSpPr>
            <a:spLocks/>
          </p:cNvSpPr>
          <p:nvPr/>
        </p:nvSpPr>
        <p:spPr bwMode="auto">
          <a:xfrm flipV="1">
            <a:off x="6196013" y="5373688"/>
            <a:ext cx="1114425" cy="473075"/>
          </a:xfrm>
          <a:custGeom>
            <a:avLst/>
            <a:gdLst>
              <a:gd name="T0" fmla="*/ 0 w 140"/>
              <a:gd name="T1" fmla="*/ 0 h 189"/>
              <a:gd name="T2" fmla="*/ 2147483647 w 140"/>
              <a:gd name="T3" fmla="*/ 2147483647 h 189"/>
              <a:gd name="T4" fmla="*/ 0 60000 65536"/>
              <a:gd name="T5" fmla="*/ 0 60000 65536"/>
            </a:gdLst>
            <a:ahLst/>
            <a:cxnLst>
              <a:cxn ang="T4">
                <a:pos x="T0" y="T1"/>
              </a:cxn>
              <a:cxn ang="T5">
                <a:pos x="T2" y="T3"/>
              </a:cxn>
            </a:cxnLst>
            <a:rect l="0" t="0" r="r" b="b"/>
            <a:pathLst>
              <a:path w="140" h="189">
                <a:moveTo>
                  <a:pt x="0" y="0"/>
                </a:moveTo>
                <a:cubicBezTo>
                  <a:pt x="23" y="33"/>
                  <a:pt x="111" y="150"/>
                  <a:pt x="140" y="189"/>
                </a:cubicBezTo>
              </a:path>
            </a:pathLst>
          </a:custGeom>
          <a:noFill/>
          <a:ln w="57150">
            <a:solidFill>
              <a:srgbClr val="0099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39988" name="Rectangle 68"/>
          <p:cNvSpPr>
            <a:spLocks noChangeArrowheads="1"/>
          </p:cNvSpPr>
          <p:nvPr/>
        </p:nvSpPr>
        <p:spPr bwMode="auto">
          <a:xfrm>
            <a:off x="1528763" y="2805113"/>
            <a:ext cx="44196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sym typeface="Wingdings" panose="05000000000000000000" pitchFamily="2" charset="2"/>
              </a:rPr>
              <a:t>Perfil de una fila de una imagen</a:t>
            </a:r>
          </a:p>
        </p:txBody>
      </p:sp>
      <p:sp>
        <p:nvSpPr>
          <p:cNvPr id="39989" name="Rectangle 69"/>
          <p:cNvSpPr>
            <a:spLocks noChangeArrowheads="1"/>
          </p:cNvSpPr>
          <p:nvPr/>
        </p:nvSpPr>
        <p:spPr bwMode="auto">
          <a:xfrm>
            <a:off x="8782050" y="6400800"/>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a:latin typeface="Arial" panose="020B0604020202020204" pitchFamily="34" charset="0"/>
                <a:sym typeface="Wingdings" panose="05000000000000000000" pitchFamily="2" charset="2"/>
                <a:hlinkClick r:id="rId3" action="ppaction://hlinkpres?slideindex=38&amp;slidetitle=3.2.2. Operadores de bordes."/>
              </a:rPr>
              <a:t>+</a:t>
            </a:r>
            <a:endParaRPr lang="es-ES_tradnl" altLang="es-ES" sz="240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824563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77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77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77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77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77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77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77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77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77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87" grpId="0" animBg="1"/>
      <p:bldP spid="457788" grpId="0" animBg="1"/>
      <p:bldP spid="457789" grpId="0" animBg="1"/>
      <p:bldP spid="457790" grpId="0" animBg="1"/>
      <p:bldP spid="457791" grpId="0" animBg="1"/>
      <p:bldP spid="457792" grpId="0" animBg="1"/>
      <p:bldP spid="457793" grpId="0" animBg="1"/>
      <p:bldP spid="457794" grpId="0" animBg="1"/>
      <p:bldP spid="45779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40964" name="Rectangle 4"/>
          <p:cNvSpPr>
            <a:spLocks noChangeArrowheads="1"/>
          </p:cNvSpPr>
          <p:nvPr/>
        </p:nvSpPr>
        <p:spPr bwMode="auto">
          <a:xfrm>
            <a:off x="166688" y="735013"/>
            <a:ext cx="8812212"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600">
                <a:latin typeface="Arial" panose="020B0604020202020204" pitchFamily="34" charset="0"/>
                <a:sym typeface="Wingdings" panose="05000000000000000000" pitchFamily="2" charset="2"/>
              </a:rPr>
              <a:t>Matemáticamente, la variación de una función </a:t>
            </a:r>
            <a:r>
              <a:rPr lang="es-ES_tradnl" altLang="es-ES" sz="2600" b="1">
                <a:latin typeface="Arial" panose="020B0604020202020204" pitchFamily="34" charset="0"/>
                <a:sym typeface="Wingdings" panose="05000000000000000000" pitchFamily="2" charset="2"/>
              </a:rPr>
              <a:t>f(x)</a:t>
            </a:r>
            <a:r>
              <a:rPr lang="es-ES_tradnl" altLang="es-ES" sz="2600">
                <a:latin typeface="Arial" panose="020B0604020202020204" pitchFamily="34" charset="0"/>
                <a:sym typeface="Wingdings" panose="05000000000000000000" pitchFamily="2" charset="2"/>
              </a:rPr>
              <a:t> cualquiera viene dada por la </a:t>
            </a:r>
            <a:r>
              <a:rPr lang="es-ES_tradnl" altLang="es-ES" sz="2600" b="1">
                <a:latin typeface="Arial" panose="020B0604020202020204" pitchFamily="34" charset="0"/>
                <a:sym typeface="Wingdings" panose="05000000000000000000" pitchFamily="2" charset="2"/>
              </a:rPr>
              <a:t>derivada</a:t>
            </a:r>
            <a:r>
              <a:rPr lang="es-ES_tradnl" altLang="es-ES" sz="2600">
                <a:latin typeface="Arial" panose="020B0604020202020204" pitchFamily="34" charset="0"/>
                <a:sym typeface="Wingdings" panose="05000000000000000000" pitchFamily="2" charset="2"/>
              </a:rPr>
              <a:t> de esa función:</a:t>
            </a:r>
          </a:p>
          <a:p>
            <a:pPr lvl="1">
              <a:spcBef>
                <a:spcPct val="0"/>
              </a:spcBef>
            </a:pPr>
            <a:r>
              <a:rPr lang="es-ES_tradnl" altLang="es-ES" sz="2300">
                <a:latin typeface="Arial" panose="020B0604020202020204" pitchFamily="34" charset="0"/>
                <a:sym typeface="Wingdings" panose="05000000000000000000" pitchFamily="2" charset="2"/>
              </a:rPr>
              <a:t>f’(x) &gt; 0 : función creciente en X</a:t>
            </a:r>
          </a:p>
          <a:p>
            <a:pPr lvl="1">
              <a:spcBef>
                <a:spcPct val="0"/>
              </a:spcBef>
            </a:pPr>
            <a:r>
              <a:rPr lang="es-ES_tradnl" altLang="es-ES" sz="2300">
                <a:latin typeface="Arial" panose="020B0604020202020204" pitchFamily="34" charset="0"/>
                <a:sym typeface="Wingdings" panose="05000000000000000000" pitchFamily="2" charset="2"/>
              </a:rPr>
              <a:t>f’(x) &lt; 0 : función decreciente en X</a:t>
            </a:r>
          </a:p>
          <a:p>
            <a:pPr lvl="1">
              <a:spcBef>
                <a:spcPct val="0"/>
              </a:spcBef>
            </a:pPr>
            <a:r>
              <a:rPr lang="es-ES_tradnl" altLang="es-ES" sz="2300">
                <a:latin typeface="Arial" panose="020B0604020202020204" pitchFamily="34" charset="0"/>
                <a:sym typeface="Wingdings" panose="05000000000000000000" pitchFamily="2" charset="2"/>
              </a:rPr>
              <a:t>f’(x) = 0 : función uniforme en X</a:t>
            </a:r>
          </a:p>
          <a:p>
            <a:r>
              <a:rPr lang="es-ES_tradnl" altLang="es-ES" sz="2600">
                <a:latin typeface="Arial" panose="020B0604020202020204" pitchFamily="34" charset="0"/>
                <a:sym typeface="Wingdings" panose="05000000000000000000" pitchFamily="2" charset="2"/>
              </a:rPr>
              <a:t>En nuestro caso, tenemos </a:t>
            </a:r>
            <a:r>
              <a:rPr lang="es-ES_tradnl" altLang="es-ES" sz="2600" b="1">
                <a:latin typeface="Arial" panose="020B0604020202020204" pitchFamily="34" charset="0"/>
                <a:sym typeface="Wingdings" panose="05000000000000000000" pitchFamily="2" charset="2"/>
              </a:rPr>
              <a:t>funciones discretas</a:t>
            </a:r>
            <a:r>
              <a:rPr lang="es-ES_tradnl" altLang="es-ES" sz="2600">
                <a:latin typeface="Arial" panose="020B0604020202020204" pitchFamily="34" charset="0"/>
                <a:sym typeface="Wingdings" panose="05000000000000000000" pitchFamily="2" charset="2"/>
              </a:rPr>
              <a:t>. La </a:t>
            </a:r>
            <a:r>
              <a:rPr lang="es-ES_tradnl" altLang="es-ES" sz="2600" b="1">
                <a:latin typeface="Arial" panose="020B0604020202020204" pitchFamily="34" charset="0"/>
                <a:sym typeface="Wingdings" panose="05000000000000000000" pitchFamily="2" charset="2"/>
              </a:rPr>
              <a:t>“derivada discreta”</a:t>
            </a:r>
            <a:r>
              <a:rPr lang="es-ES_tradnl" altLang="es-ES" sz="2600">
                <a:latin typeface="Arial" panose="020B0604020202020204" pitchFamily="34" charset="0"/>
                <a:sym typeface="Wingdings" panose="05000000000000000000" pitchFamily="2" charset="2"/>
              </a:rPr>
              <a:t> se obtiene calculando diferencias.</a:t>
            </a:r>
          </a:p>
        </p:txBody>
      </p:sp>
      <p:graphicFrame>
        <p:nvGraphicFramePr>
          <p:cNvPr id="459866" name="Group 90"/>
          <p:cNvGraphicFramePr>
            <a:graphicFrameLocks noGrp="1"/>
          </p:cNvGraphicFramePr>
          <p:nvPr/>
        </p:nvGraphicFramePr>
        <p:xfrm>
          <a:off x="6381750" y="5840413"/>
          <a:ext cx="1154113" cy="517525"/>
        </p:xfrm>
        <a:graphic>
          <a:graphicData uri="http://schemas.openxmlformats.org/drawingml/2006/table">
            <a:tbl>
              <a:tblPr/>
              <a:tblGrid>
                <a:gridCol w="576263"/>
                <a:gridCol w="577850"/>
              </a:tblGrid>
              <a:tr h="5175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graphicFrame>
        <p:nvGraphicFramePr>
          <p:cNvPr id="459846" name="Group 70"/>
          <p:cNvGraphicFramePr>
            <a:graphicFrameLocks noGrp="1"/>
          </p:cNvGraphicFramePr>
          <p:nvPr/>
        </p:nvGraphicFramePr>
        <p:xfrm>
          <a:off x="976313" y="3802063"/>
          <a:ext cx="4008437" cy="2082800"/>
        </p:xfrm>
        <a:graphic>
          <a:graphicData uri="http://schemas.openxmlformats.org/drawingml/2006/table">
            <a:tbl>
              <a:tblPr/>
              <a:tblGrid>
                <a:gridCol w="671512"/>
                <a:gridCol w="666750"/>
                <a:gridCol w="666750"/>
                <a:gridCol w="665163"/>
                <a:gridCol w="671512"/>
                <a:gridCol w="666750"/>
              </a:tblGrid>
              <a:tr h="520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dot"/>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r>
              <a:tr h="520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r>
              <a:tr h="520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a:noFill/>
                    </a:lnTlToBr>
                    <a:lnBlToTr>
                      <a:noFill/>
                    </a:lnBlToTr>
                    <a:noFill/>
                  </a:tcPr>
                </a:tc>
              </a:tr>
              <a:tr h="520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dot"/>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1010" name="Text Box 42"/>
          <p:cNvSpPr txBox="1">
            <a:spLocks noChangeArrowheads="1"/>
          </p:cNvSpPr>
          <p:nvPr/>
        </p:nvSpPr>
        <p:spPr bwMode="auto">
          <a:xfrm>
            <a:off x="619125" y="595312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0</a:t>
            </a:r>
            <a:endParaRPr lang="es-ES" altLang="es-ES" sz="1200">
              <a:latin typeface="Arial" panose="020B0604020202020204" pitchFamily="34" charset="0"/>
            </a:endParaRPr>
          </a:p>
        </p:txBody>
      </p:sp>
      <p:sp>
        <p:nvSpPr>
          <p:cNvPr id="41011" name="Text Box 43"/>
          <p:cNvSpPr txBox="1">
            <a:spLocks noChangeArrowheads="1"/>
          </p:cNvSpPr>
          <p:nvPr/>
        </p:nvSpPr>
        <p:spPr bwMode="auto">
          <a:xfrm>
            <a:off x="3298825" y="595312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4</a:t>
            </a:r>
            <a:endParaRPr lang="es-ES" altLang="es-ES" sz="1200">
              <a:latin typeface="Arial" panose="020B0604020202020204" pitchFamily="34" charset="0"/>
            </a:endParaRPr>
          </a:p>
        </p:txBody>
      </p:sp>
      <p:sp>
        <p:nvSpPr>
          <p:cNvPr id="41012" name="Text Box 44"/>
          <p:cNvSpPr txBox="1">
            <a:spLocks noChangeArrowheads="1"/>
          </p:cNvSpPr>
          <p:nvPr/>
        </p:nvSpPr>
        <p:spPr bwMode="auto">
          <a:xfrm>
            <a:off x="1958975" y="595312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2</a:t>
            </a:r>
            <a:endParaRPr lang="es-ES" altLang="es-ES" sz="1200">
              <a:latin typeface="Arial" panose="020B0604020202020204" pitchFamily="34" charset="0"/>
            </a:endParaRPr>
          </a:p>
        </p:txBody>
      </p:sp>
      <p:sp>
        <p:nvSpPr>
          <p:cNvPr id="41013" name="Text Box 45"/>
          <p:cNvSpPr txBox="1">
            <a:spLocks noChangeArrowheads="1"/>
          </p:cNvSpPr>
          <p:nvPr/>
        </p:nvSpPr>
        <p:spPr bwMode="auto">
          <a:xfrm>
            <a:off x="1289050" y="595312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1</a:t>
            </a:r>
            <a:endParaRPr lang="es-ES" altLang="es-ES" sz="1200">
              <a:latin typeface="Arial" panose="020B0604020202020204" pitchFamily="34" charset="0"/>
            </a:endParaRPr>
          </a:p>
        </p:txBody>
      </p:sp>
      <p:sp>
        <p:nvSpPr>
          <p:cNvPr id="41014" name="Text Box 46"/>
          <p:cNvSpPr txBox="1">
            <a:spLocks noChangeArrowheads="1"/>
          </p:cNvSpPr>
          <p:nvPr/>
        </p:nvSpPr>
        <p:spPr bwMode="auto">
          <a:xfrm>
            <a:off x="2628900" y="595312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3</a:t>
            </a:r>
            <a:endParaRPr lang="es-ES" altLang="es-ES" sz="1200">
              <a:latin typeface="Arial" panose="020B0604020202020204" pitchFamily="34" charset="0"/>
            </a:endParaRPr>
          </a:p>
        </p:txBody>
      </p:sp>
      <p:grpSp>
        <p:nvGrpSpPr>
          <p:cNvPr id="41015" name="Group 47"/>
          <p:cNvGrpSpPr>
            <a:grpSpLocks/>
          </p:cNvGrpSpPr>
          <p:nvPr/>
        </p:nvGrpSpPr>
        <p:grpSpPr bwMode="auto">
          <a:xfrm rot="-5400000">
            <a:off x="-473869" y="4726782"/>
            <a:ext cx="2541587" cy="279400"/>
            <a:chOff x="1682" y="2226"/>
            <a:chExt cx="1852" cy="138"/>
          </a:xfrm>
        </p:grpSpPr>
        <p:sp>
          <p:nvSpPr>
            <p:cNvPr id="41034" name="Text Box 48"/>
            <p:cNvSpPr txBox="1">
              <a:spLocks noChangeArrowheads="1"/>
            </p:cNvSpPr>
            <p:nvPr/>
          </p:nvSpPr>
          <p:spPr bwMode="auto">
            <a:xfrm>
              <a:off x="1682" y="2226"/>
              <a:ext cx="42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0</a:t>
              </a:r>
              <a:endParaRPr lang="es-ES" altLang="es-ES" sz="1200">
                <a:latin typeface="Arial" panose="020B0604020202020204" pitchFamily="34" charset="0"/>
              </a:endParaRPr>
            </a:p>
          </p:txBody>
        </p:sp>
        <p:sp>
          <p:nvSpPr>
            <p:cNvPr id="41035" name="Text Box 49"/>
            <p:cNvSpPr txBox="1">
              <a:spLocks noChangeArrowheads="1"/>
            </p:cNvSpPr>
            <p:nvPr/>
          </p:nvSpPr>
          <p:spPr bwMode="auto">
            <a:xfrm>
              <a:off x="3107" y="2228"/>
              <a:ext cx="427"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255</a:t>
              </a:r>
              <a:endParaRPr lang="es-ES" altLang="es-ES" sz="1200">
                <a:latin typeface="Arial" panose="020B0604020202020204" pitchFamily="34" charset="0"/>
              </a:endParaRPr>
            </a:p>
          </p:txBody>
        </p:sp>
        <p:sp>
          <p:nvSpPr>
            <p:cNvPr id="41036" name="Text Box 50"/>
            <p:cNvSpPr txBox="1">
              <a:spLocks noChangeArrowheads="1"/>
            </p:cNvSpPr>
            <p:nvPr/>
          </p:nvSpPr>
          <p:spPr bwMode="auto">
            <a:xfrm>
              <a:off x="2393" y="2226"/>
              <a:ext cx="428"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128</a:t>
              </a:r>
              <a:endParaRPr lang="es-ES" altLang="es-ES" sz="1200">
                <a:latin typeface="Arial" panose="020B0604020202020204" pitchFamily="34" charset="0"/>
              </a:endParaRPr>
            </a:p>
          </p:txBody>
        </p:sp>
        <p:sp>
          <p:nvSpPr>
            <p:cNvPr id="41037" name="Text Box 51"/>
            <p:cNvSpPr txBox="1">
              <a:spLocks noChangeArrowheads="1"/>
            </p:cNvSpPr>
            <p:nvPr/>
          </p:nvSpPr>
          <p:spPr bwMode="auto">
            <a:xfrm>
              <a:off x="2038" y="2226"/>
              <a:ext cx="42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64</a:t>
              </a:r>
              <a:endParaRPr lang="es-ES" altLang="es-ES" sz="1200">
                <a:latin typeface="Arial" panose="020B0604020202020204" pitchFamily="34" charset="0"/>
              </a:endParaRPr>
            </a:p>
          </p:txBody>
        </p:sp>
        <p:sp>
          <p:nvSpPr>
            <p:cNvPr id="41038" name="Text Box 52"/>
            <p:cNvSpPr txBox="1">
              <a:spLocks noChangeArrowheads="1"/>
            </p:cNvSpPr>
            <p:nvPr/>
          </p:nvSpPr>
          <p:spPr bwMode="auto">
            <a:xfrm>
              <a:off x="2750" y="2226"/>
              <a:ext cx="428"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192</a:t>
              </a:r>
              <a:endParaRPr lang="es-ES" altLang="es-ES" sz="1200">
                <a:latin typeface="Arial" panose="020B0604020202020204" pitchFamily="34" charset="0"/>
              </a:endParaRPr>
            </a:p>
          </p:txBody>
        </p:sp>
      </p:grpSp>
      <p:sp>
        <p:nvSpPr>
          <p:cNvPr id="41016" name="Text Box 71"/>
          <p:cNvSpPr txBox="1">
            <a:spLocks noChangeArrowheads="1"/>
          </p:cNvSpPr>
          <p:nvPr/>
        </p:nvSpPr>
        <p:spPr bwMode="auto">
          <a:xfrm>
            <a:off x="4645025" y="595312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6</a:t>
            </a:r>
            <a:endParaRPr lang="es-ES" altLang="es-ES" sz="1200">
              <a:latin typeface="Arial" panose="020B0604020202020204" pitchFamily="34" charset="0"/>
            </a:endParaRPr>
          </a:p>
        </p:txBody>
      </p:sp>
      <p:sp>
        <p:nvSpPr>
          <p:cNvPr id="41017" name="Text Box 72"/>
          <p:cNvSpPr txBox="1">
            <a:spLocks noChangeArrowheads="1"/>
          </p:cNvSpPr>
          <p:nvPr/>
        </p:nvSpPr>
        <p:spPr bwMode="auto">
          <a:xfrm>
            <a:off x="3968750" y="5953125"/>
            <a:ext cx="6794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latin typeface="Arial" panose="020B0604020202020204" pitchFamily="34" charset="0"/>
              </a:rPr>
              <a:t>5</a:t>
            </a:r>
            <a:endParaRPr lang="es-ES" altLang="es-ES" sz="1200">
              <a:latin typeface="Arial" panose="020B0604020202020204" pitchFamily="34" charset="0"/>
            </a:endParaRPr>
          </a:p>
        </p:txBody>
      </p:sp>
      <p:sp>
        <p:nvSpPr>
          <p:cNvPr id="41018" name="Text Box 73"/>
          <p:cNvSpPr txBox="1">
            <a:spLocks noChangeArrowheads="1"/>
          </p:cNvSpPr>
          <p:nvPr/>
        </p:nvSpPr>
        <p:spPr bwMode="auto">
          <a:xfrm rot="-5400000">
            <a:off x="-783431" y="4604544"/>
            <a:ext cx="25050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Valor de píxel</a:t>
            </a:r>
            <a:endParaRPr lang="es-ES" altLang="es-ES" sz="2200" b="1">
              <a:latin typeface="Arial" panose="020B0604020202020204" pitchFamily="34" charset="0"/>
            </a:endParaRPr>
          </a:p>
        </p:txBody>
      </p:sp>
      <p:sp>
        <p:nvSpPr>
          <p:cNvPr id="41019" name="Text Box 74"/>
          <p:cNvSpPr txBox="1">
            <a:spLocks noChangeArrowheads="1"/>
          </p:cNvSpPr>
          <p:nvPr/>
        </p:nvSpPr>
        <p:spPr bwMode="auto">
          <a:xfrm>
            <a:off x="1350963" y="6073775"/>
            <a:ext cx="25050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X</a:t>
            </a:r>
            <a:endParaRPr lang="es-ES" altLang="es-ES" sz="2200" b="1">
              <a:latin typeface="Arial" panose="020B0604020202020204" pitchFamily="34" charset="0"/>
            </a:endParaRPr>
          </a:p>
        </p:txBody>
      </p:sp>
      <p:sp>
        <p:nvSpPr>
          <p:cNvPr id="41020" name="Freeform 75"/>
          <p:cNvSpPr>
            <a:spLocks/>
          </p:cNvSpPr>
          <p:nvPr/>
        </p:nvSpPr>
        <p:spPr bwMode="auto">
          <a:xfrm>
            <a:off x="985838" y="4029075"/>
            <a:ext cx="4002087" cy="1658938"/>
          </a:xfrm>
          <a:custGeom>
            <a:avLst/>
            <a:gdLst>
              <a:gd name="T0" fmla="*/ 0 w 2513"/>
              <a:gd name="T1" fmla="*/ 2147483647 h 1045"/>
              <a:gd name="T2" fmla="*/ 2147483647 w 2513"/>
              <a:gd name="T3" fmla="*/ 2147483647 h 1045"/>
              <a:gd name="T4" fmla="*/ 2147483647 w 2513"/>
              <a:gd name="T5" fmla="*/ 2147483647 h 1045"/>
              <a:gd name="T6" fmla="*/ 2147483647 w 2513"/>
              <a:gd name="T7" fmla="*/ 2147483647 h 1045"/>
              <a:gd name="T8" fmla="*/ 2147483647 w 2513"/>
              <a:gd name="T9" fmla="*/ 2147483647 h 1045"/>
              <a:gd name="T10" fmla="*/ 2147483647 w 2513"/>
              <a:gd name="T11" fmla="*/ 2147483647 h 1045"/>
              <a:gd name="T12" fmla="*/ 2147483647 w 2513"/>
              <a:gd name="T13" fmla="*/ 0 h 10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13" h="1045">
                <a:moveTo>
                  <a:pt x="0" y="1045"/>
                </a:moveTo>
                <a:lnTo>
                  <a:pt x="401" y="1035"/>
                </a:lnTo>
                <a:lnTo>
                  <a:pt x="827" y="852"/>
                </a:lnTo>
                <a:lnTo>
                  <a:pt x="1244" y="518"/>
                </a:lnTo>
                <a:lnTo>
                  <a:pt x="1670" y="192"/>
                </a:lnTo>
                <a:lnTo>
                  <a:pt x="2096" y="9"/>
                </a:lnTo>
                <a:lnTo>
                  <a:pt x="2513" y="0"/>
                </a:lnTo>
              </a:path>
            </a:pathLst>
          </a:custGeom>
          <a:noFill/>
          <a:ln w="57150" cmpd="sng">
            <a:solidFill>
              <a:srgbClr val="000066"/>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9852" name="Line 76"/>
          <p:cNvSpPr>
            <a:spLocks noChangeShapeType="1"/>
          </p:cNvSpPr>
          <p:nvPr/>
        </p:nvSpPr>
        <p:spPr bwMode="auto">
          <a:xfrm>
            <a:off x="3649663" y="4360863"/>
            <a:ext cx="0" cy="515937"/>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9853" name="Line 77"/>
          <p:cNvSpPr>
            <a:spLocks noChangeShapeType="1"/>
          </p:cNvSpPr>
          <p:nvPr/>
        </p:nvSpPr>
        <p:spPr bwMode="auto">
          <a:xfrm flipV="1">
            <a:off x="2987675" y="4864100"/>
            <a:ext cx="661988" cy="0"/>
          </a:xfrm>
          <a:prstGeom prst="line">
            <a:avLst/>
          </a:prstGeom>
          <a:noFill/>
          <a:ln w="28575">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9854" name="Text Box 78"/>
          <p:cNvSpPr txBox="1">
            <a:spLocks noChangeArrowheads="1"/>
          </p:cNvSpPr>
          <p:nvPr/>
        </p:nvSpPr>
        <p:spPr bwMode="auto">
          <a:xfrm>
            <a:off x="5543550" y="3511550"/>
            <a:ext cx="2665413"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400">
                <a:latin typeface="Arial" panose="020B0604020202020204" pitchFamily="34" charset="0"/>
              </a:rPr>
              <a:t>f’(x) = </a:t>
            </a:r>
            <a:r>
              <a:rPr lang="el-GR" altLang="es-ES" sz="2400">
                <a:latin typeface="Arial" panose="020B0604020202020204" pitchFamily="34" charset="0"/>
                <a:cs typeface="Arial" panose="020B0604020202020204" pitchFamily="34" charset="0"/>
              </a:rPr>
              <a:t>Δ</a:t>
            </a:r>
            <a:r>
              <a:rPr lang="es-ES_tradnl" altLang="es-ES" sz="2400">
                <a:latin typeface="Arial" panose="020B0604020202020204" pitchFamily="34" charset="0"/>
                <a:cs typeface="Arial" panose="020B0604020202020204" pitchFamily="34" charset="0"/>
              </a:rPr>
              <a:t>f/</a:t>
            </a:r>
            <a:r>
              <a:rPr lang="el-GR" altLang="es-ES" sz="2400">
                <a:latin typeface="Arial" panose="020B0604020202020204" pitchFamily="34" charset="0"/>
              </a:rPr>
              <a:t>Δ</a:t>
            </a:r>
            <a:r>
              <a:rPr lang="es-ES_tradnl" altLang="es-ES" sz="2400">
                <a:latin typeface="Arial" panose="020B0604020202020204" pitchFamily="34" charset="0"/>
              </a:rPr>
              <a:t>x</a:t>
            </a:r>
            <a:endParaRPr lang="el-GR" altLang="es-ES" sz="2400">
              <a:latin typeface="Arial" panose="020B0604020202020204" pitchFamily="34" charset="0"/>
            </a:endParaRPr>
          </a:p>
        </p:txBody>
      </p:sp>
      <p:sp>
        <p:nvSpPr>
          <p:cNvPr id="459856" name="Rectangle 80"/>
          <p:cNvSpPr>
            <a:spLocks noChangeArrowheads="1"/>
          </p:cNvSpPr>
          <p:nvPr/>
        </p:nvSpPr>
        <p:spPr bwMode="auto">
          <a:xfrm>
            <a:off x="3649663" y="4381500"/>
            <a:ext cx="471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l-GR" altLang="es-ES" sz="2400">
                <a:latin typeface="Arial" panose="020B0604020202020204" pitchFamily="34" charset="0"/>
              </a:rPr>
              <a:t>Δ</a:t>
            </a:r>
            <a:r>
              <a:rPr lang="es-ES_tradnl" altLang="es-ES" sz="2400">
                <a:latin typeface="Arial" panose="020B0604020202020204" pitchFamily="34" charset="0"/>
              </a:rPr>
              <a:t>f</a:t>
            </a:r>
          </a:p>
        </p:txBody>
      </p:sp>
      <p:sp>
        <p:nvSpPr>
          <p:cNvPr id="459857" name="Rectangle 81"/>
          <p:cNvSpPr>
            <a:spLocks noChangeArrowheads="1"/>
          </p:cNvSpPr>
          <p:nvPr/>
        </p:nvSpPr>
        <p:spPr bwMode="auto">
          <a:xfrm>
            <a:off x="3097213" y="484981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l-GR" altLang="es-ES" sz="2400">
                <a:latin typeface="Arial" panose="020B0604020202020204" pitchFamily="34" charset="0"/>
              </a:rPr>
              <a:t>Δ</a:t>
            </a:r>
            <a:r>
              <a:rPr lang="es-ES_tradnl" altLang="es-ES" sz="2400">
                <a:latin typeface="Arial" panose="020B0604020202020204" pitchFamily="34" charset="0"/>
              </a:rPr>
              <a:t>x</a:t>
            </a:r>
          </a:p>
        </p:txBody>
      </p:sp>
      <p:sp>
        <p:nvSpPr>
          <p:cNvPr id="459858" name="Text Box 82"/>
          <p:cNvSpPr txBox="1">
            <a:spLocks noChangeArrowheads="1"/>
          </p:cNvSpPr>
          <p:nvPr/>
        </p:nvSpPr>
        <p:spPr bwMode="auto">
          <a:xfrm>
            <a:off x="7608888" y="3954463"/>
            <a:ext cx="1089025"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l-GR" altLang="es-ES" sz="2400">
                <a:latin typeface="Arial" panose="020B0604020202020204" pitchFamily="34" charset="0"/>
              </a:rPr>
              <a:t>Δ</a:t>
            </a:r>
            <a:r>
              <a:rPr lang="es-ES_tradnl" altLang="es-ES" sz="2400">
                <a:latin typeface="Arial" panose="020B0604020202020204" pitchFamily="34" charset="0"/>
              </a:rPr>
              <a:t>x = 1</a:t>
            </a:r>
            <a:endParaRPr lang="el-GR" altLang="es-ES" sz="2400">
              <a:latin typeface="Arial" panose="020B0604020202020204" pitchFamily="34" charset="0"/>
            </a:endParaRPr>
          </a:p>
        </p:txBody>
      </p:sp>
      <p:sp>
        <p:nvSpPr>
          <p:cNvPr id="459859" name="Text Box 83"/>
          <p:cNvSpPr txBox="1">
            <a:spLocks noChangeArrowheads="1"/>
          </p:cNvSpPr>
          <p:nvPr/>
        </p:nvSpPr>
        <p:spPr bwMode="auto">
          <a:xfrm>
            <a:off x="5249863" y="3952875"/>
            <a:ext cx="2081212"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l-GR" altLang="es-ES" sz="2400">
                <a:latin typeface="Arial" panose="020B0604020202020204" pitchFamily="34" charset="0"/>
                <a:cs typeface="Arial" panose="020B0604020202020204" pitchFamily="34" charset="0"/>
              </a:rPr>
              <a:t>Δ</a:t>
            </a:r>
            <a:r>
              <a:rPr lang="es-ES_tradnl" altLang="es-ES" sz="2400">
                <a:latin typeface="Arial" panose="020B0604020202020204" pitchFamily="34" charset="0"/>
                <a:cs typeface="Arial" panose="020B0604020202020204" pitchFamily="34" charset="0"/>
              </a:rPr>
              <a:t>f = f(x)-f(x-1)</a:t>
            </a:r>
            <a:endParaRPr lang="el-GR" altLang="es-ES" sz="2400">
              <a:latin typeface="Arial" panose="020B0604020202020204" pitchFamily="34" charset="0"/>
            </a:endParaRPr>
          </a:p>
        </p:txBody>
      </p:sp>
      <p:sp>
        <p:nvSpPr>
          <p:cNvPr id="459860" name="AutoShape 84"/>
          <p:cNvSpPr>
            <a:spLocks/>
          </p:cNvSpPr>
          <p:nvPr/>
        </p:nvSpPr>
        <p:spPr bwMode="auto">
          <a:xfrm rot="5400000">
            <a:off x="6791325" y="2686051"/>
            <a:ext cx="319087" cy="3459162"/>
          </a:xfrm>
          <a:prstGeom prst="rightBrace">
            <a:avLst>
              <a:gd name="adj1" fmla="val 9034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459861" name="Text Box 85"/>
          <p:cNvSpPr txBox="1">
            <a:spLocks noChangeArrowheads="1"/>
          </p:cNvSpPr>
          <p:nvPr/>
        </p:nvSpPr>
        <p:spPr bwMode="auto">
          <a:xfrm>
            <a:off x="5614988" y="4537075"/>
            <a:ext cx="2665412"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400">
                <a:latin typeface="Arial" panose="020B0604020202020204" pitchFamily="34" charset="0"/>
              </a:rPr>
              <a:t>f’(x) = </a:t>
            </a:r>
            <a:r>
              <a:rPr lang="es-ES_tradnl" altLang="es-ES" sz="2400">
                <a:latin typeface="Arial" panose="020B0604020202020204" pitchFamily="34" charset="0"/>
                <a:cs typeface="Arial" panose="020B0604020202020204" pitchFamily="34" charset="0"/>
              </a:rPr>
              <a:t>f(x) - f(x-1)</a:t>
            </a:r>
            <a:endParaRPr lang="el-GR" altLang="es-ES" sz="2400">
              <a:latin typeface="Arial" panose="020B0604020202020204" pitchFamily="34" charset="0"/>
            </a:endParaRPr>
          </a:p>
        </p:txBody>
      </p:sp>
      <p:sp>
        <p:nvSpPr>
          <p:cNvPr id="41030" name="Freeform 86"/>
          <p:cNvSpPr>
            <a:spLocks/>
          </p:cNvSpPr>
          <p:nvPr/>
        </p:nvSpPr>
        <p:spPr bwMode="auto">
          <a:xfrm>
            <a:off x="973138" y="5341938"/>
            <a:ext cx="4027487" cy="530225"/>
          </a:xfrm>
          <a:custGeom>
            <a:avLst/>
            <a:gdLst>
              <a:gd name="T0" fmla="*/ 0 w 2537"/>
              <a:gd name="T1" fmla="*/ 2147483647 h 334"/>
              <a:gd name="T2" fmla="*/ 2147483647 w 2537"/>
              <a:gd name="T3" fmla="*/ 2147483647 h 334"/>
              <a:gd name="T4" fmla="*/ 2147483647 w 2537"/>
              <a:gd name="T5" fmla="*/ 2147483647 h 334"/>
              <a:gd name="T6" fmla="*/ 2147483647 w 2537"/>
              <a:gd name="T7" fmla="*/ 2147483647 h 334"/>
              <a:gd name="T8" fmla="*/ 2147483647 w 2537"/>
              <a:gd name="T9" fmla="*/ 0 h 334"/>
              <a:gd name="T10" fmla="*/ 2147483647 w 2537"/>
              <a:gd name="T11" fmla="*/ 2147483647 h 334"/>
              <a:gd name="T12" fmla="*/ 2147483647 w 2537"/>
              <a:gd name="T13" fmla="*/ 2147483647 h 3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7" h="334">
                <a:moveTo>
                  <a:pt x="0" y="310"/>
                </a:moveTo>
                <a:lnTo>
                  <a:pt x="417" y="308"/>
                </a:lnTo>
                <a:lnTo>
                  <a:pt x="834" y="200"/>
                </a:lnTo>
                <a:lnTo>
                  <a:pt x="1260" y="8"/>
                </a:lnTo>
                <a:lnTo>
                  <a:pt x="1678" y="0"/>
                </a:lnTo>
                <a:lnTo>
                  <a:pt x="2112" y="217"/>
                </a:lnTo>
                <a:lnTo>
                  <a:pt x="2537" y="334"/>
                </a:lnTo>
              </a:path>
            </a:pathLst>
          </a:custGeom>
          <a:noFill/>
          <a:ln w="57150" cmpd="sng">
            <a:solidFill>
              <a:srgbClr val="0099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031" name="Rectangle 87"/>
          <p:cNvSpPr>
            <a:spLocks noChangeArrowheads="1"/>
          </p:cNvSpPr>
          <p:nvPr/>
        </p:nvSpPr>
        <p:spPr bwMode="auto">
          <a:xfrm>
            <a:off x="2168525" y="4637088"/>
            <a:ext cx="623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a:solidFill>
                  <a:srgbClr val="000066"/>
                </a:solidFill>
                <a:latin typeface="Arial" panose="020B0604020202020204" pitchFamily="34" charset="0"/>
              </a:rPr>
              <a:t>f(x)</a:t>
            </a:r>
          </a:p>
        </p:txBody>
      </p:sp>
      <p:sp>
        <p:nvSpPr>
          <p:cNvPr id="41032" name="Rectangle 88"/>
          <p:cNvSpPr>
            <a:spLocks noChangeArrowheads="1"/>
          </p:cNvSpPr>
          <p:nvPr/>
        </p:nvSpPr>
        <p:spPr bwMode="auto">
          <a:xfrm>
            <a:off x="4146550" y="5211763"/>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a:solidFill>
                  <a:srgbClr val="009900"/>
                </a:solidFill>
                <a:latin typeface="Arial" panose="020B0604020202020204" pitchFamily="34" charset="0"/>
              </a:rPr>
              <a:t>f’(x)</a:t>
            </a:r>
          </a:p>
        </p:txBody>
      </p:sp>
      <p:sp>
        <p:nvSpPr>
          <p:cNvPr id="459865" name="Rectangle 89"/>
          <p:cNvSpPr>
            <a:spLocks noChangeArrowheads="1"/>
          </p:cNvSpPr>
          <p:nvPr/>
        </p:nvSpPr>
        <p:spPr bwMode="auto">
          <a:xfrm>
            <a:off x="5129213" y="5019675"/>
            <a:ext cx="381635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85738" indent="-185738">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200" b="1">
                <a:latin typeface="Arial" panose="020B0604020202020204" pitchFamily="34" charset="0"/>
                <a:sym typeface="Wingdings" panose="05000000000000000000" pitchFamily="2" charset="2"/>
              </a:rPr>
              <a:t>Conclusión</a:t>
            </a:r>
            <a:r>
              <a:rPr lang="es-ES_tradnl" altLang="es-ES" sz="2200">
                <a:latin typeface="Arial" panose="020B0604020202020204" pitchFamily="34" charset="0"/>
                <a:sym typeface="Wingdings" panose="05000000000000000000" pitchFamily="2" charset="2"/>
              </a:rPr>
              <a:t>: la derivada se calculará con máscaras del tipo:</a:t>
            </a:r>
          </a:p>
        </p:txBody>
      </p:sp>
    </p:spTree>
    <p:extLst>
      <p:ext uri="{BB962C8B-B14F-4D97-AF65-F5344CB8AC3E}">
        <p14:creationId xmlns:p14="http://schemas.microsoft.com/office/powerpoint/2010/main" val="3851690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98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598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598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598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598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598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5985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598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45986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598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59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852" grpId="0" animBg="1"/>
      <p:bldP spid="459853" grpId="0" animBg="1"/>
      <p:bldP spid="459854" grpId="0" autoUpdateAnimBg="0"/>
      <p:bldP spid="459856" grpId="0" autoUpdateAnimBg="0"/>
      <p:bldP spid="459857" grpId="0" autoUpdateAnimBg="0"/>
      <p:bldP spid="459858" grpId="0" autoUpdateAnimBg="0"/>
      <p:bldP spid="459859" grpId="0" autoUpdateAnimBg="0"/>
      <p:bldP spid="459860" grpId="0" animBg="1"/>
      <p:bldP spid="459861" grpId="0" autoUpdateAnimBg="0"/>
      <p:bldP spid="459865"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41988" name="Rectangle 3"/>
          <p:cNvSpPr>
            <a:spLocks noGrp="1" noChangeArrowheads="1"/>
          </p:cNvSpPr>
          <p:nvPr>
            <p:ph type="body" sz="half" idx="1"/>
          </p:nvPr>
        </p:nvSpPr>
        <p:spPr>
          <a:xfrm>
            <a:off x="252413" y="768350"/>
            <a:ext cx="3132137" cy="901700"/>
          </a:xfrm>
        </p:spPr>
        <p:txBody>
          <a:bodyPr/>
          <a:lstStyle/>
          <a:p>
            <a:pPr marL="0" indent="0" algn="ctr">
              <a:buFontTx/>
              <a:buNone/>
            </a:pPr>
            <a:r>
              <a:rPr lang="es-ES_tradnl" altLang="es-ES" sz="2600" b="1" smtClean="0">
                <a:latin typeface="Arial" panose="020B0604020202020204" pitchFamily="34" charset="0"/>
                <a:sym typeface="Wingdings" panose="05000000000000000000" pitchFamily="2" charset="2"/>
              </a:rPr>
              <a:t>Máscara de derivada en X (M)</a:t>
            </a:r>
            <a:r>
              <a:rPr lang="es-ES_tradnl" altLang="es-ES" sz="2600" smtClean="0">
                <a:latin typeface="Arial" panose="020B0604020202020204" pitchFamily="34" charset="0"/>
                <a:sym typeface="Wingdings" panose="05000000000000000000" pitchFamily="2" charset="2"/>
              </a:rPr>
              <a:t>:</a:t>
            </a:r>
          </a:p>
        </p:txBody>
      </p:sp>
      <p:graphicFrame>
        <p:nvGraphicFramePr>
          <p:cNvPr id="282702" name="Group 78"/>
          <p:cNvGraphicFramePr>
            <a:graphicFrameLocks noGrp="1"/>
          </p:cNvGraphicFramePr>
          <p:nvPr/>
        </p:nvGraphicFramePr>
        <p:xfrm>
          <a:off x="1276350" y="1816100"/>
          <a:ext cx="1022350" cy="452438"/>
        </p:xfrm>
        <a:graphic>
          <a:graphicData uri="http://schemas.openxmlformats.org/drawingml/2006/table">
            <a:tbl>
              <a:tblPr/>
              <a:tblGrid>
                <a:gridCol w="509588"/>
                <a:gridCol w="512762"/>
              </a:tblGrid>
              <a:tr h="4524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sp>
        <p:nvSpPr>
          <p:cNvPr id="41997" name="Rectangle 15"/>
          <p:cNvSpPr>
            <a:spLocks noChangeArrowheads="1"/>
          </p:cNvSpPr>
          <p:nvPr/>
        </p:nvSpPr>
        <p:spPr bwMode="auto">
          <a:xfrm>
            <a:off x="3903663" y="768350"/>
            <a:ext cx="2008187"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FontTx/>
              <a:buNone/>
            </a:pPr>
            <a:r>
              <a:rPr lang="es-ES_tradnl" altLang="es-ES" sz="2600" b="1">
                <a:latin typeface="Arial" panose="020B0604020202020204" pitchFamily="34" charset="0"/>
                <a:sym typeface="Wingdings" panose="05000000000000000000" pitchFamily="2" charset="2"/>
              </a:rPr>
              <a:t>Derivada en Y</a:t>
            </a:r>
            <a:r>
              <a:rPr lang="es-ES_tradnl" altLang="es-ES" sz="2600">
                <a:latin typeface="Arial" panose="020B0604020202020204" pitchFamily="34" charset="0"/>
                <a:sym typeface="Wingdings" panose="05000000000000000000" pitchFamily="2" charset="2"/>
              </a:rPr>
              <a:t>:</a:t>
            </a:r>
          </a:p>
        </p:txBody>
      </p:sp>
      <p:graphicFrame>
        <p:nvGraphicFramePr>
          <p:cNvPr id="282703" name="Group 79"/>
          <p:cNvGraphicFramePr>
            <a:graphicFrameLocks noGrp="1"/>
          </p:cNvGraphicFramePr>
          <p:nvPr/>
        </p:nvGraphicFramePr>
        <p:xfrm>
          <a:off x="4616450" y="1658938"/>
          <a:ext cx="515938" cy="854076"/>
        </p:xfrm>
        <a:graphic>
          <a:graphicData uri="http://schemas.openxmlformats.org/drawingml/2006/table">
            <a:tbl>
              <a:tblPr/>
              <a:tblGrid>
                <a:gridCol w="515938"/>
              </a:tblGrid>
              <a:tr h="4270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54" marB="457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270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54" marB="457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sp>
        <p:nvSpPr>
          <p:cNvPr id="42006" name="Rectangle 35"/>
          <p:cNvSpPr>
            <a:spLocks noChangeArrowheads="1"/>
          </p:cNvSpPr>
          <p:nvPr/>
        </p:nvSpPr>
        <p:spPr bwMode="auto">
          <a:xfrm>
            <a:off x="6205538" y="768350"/>
            <a:ext cx="25304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FontTx/>
              <a:buNone/>
            </a:pPr>
            <a:r>
              <a:rPr lang="es-ES_tradnl" altLang="es-ES" sz="2600" b="1">
                <a:latin typeface="Arial" panose="020B0604020202020204" pitchFamily="34" charset="0"/>
                <a:sym typeface="Wingdings" panose="05000000000000000000" pitchFamily="2" charset="2"/>
              </a:rPr>
              <a:t>Derivadas en diagonales</a:t>
            </a:r>
            <a:r>
              <a:rPr lang="es-ES_tradnl" altLang="es-ES" sz="2600">
                <a:latin typeface="Arial" panose="020B0604020202020204" pitchFamily="34" charset="0"/>
                <a:sym typeface="Wingdings" panose="05000000000000000000" pitchFamily="2" charset="2"/>
              </a:rPr>
              <a:t>:</a:t>
            </a:r>
          </a:p>
        </p:txBody>
      </p:sp>
      <p:graphicFrame>
        <p:nvGraphicFramePr>
          <p:cNvPr id="282704" name="Group 80"/>
          <p:cNvGraphicFramePr>
            <a:graphicFrameLocks noGrp="1"/>
          </p:cNvGraphicFramePr>
          <p:nvPr/>
        </p:nvGraphicFramePr>
        <p:xfrm>
          <a:off x="6308725" y="1663700"/>
          <a:ext cx="1031875" cy="854076"/>
        </p:xfrm>
        <a:graphic>
          <a:graphicData uri="http://schemas.openxmlformats.org/drawingml/2006/table">
            <a:tbl>
              <a:tblPr/>
              <a:tblGrid>
                <a:gridCol w="515938"/>
                <a:gridCol w="515937"/>
              </a:tblGrid>
              <a:tr h="4270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54" marB="457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54" marB="457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270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54" marB="457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54" marB="457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graphicFrame>
        <p:nvGraphicFramePr>
          <p:cNvPr id="282705" name="Group 81"/>
          <p:cNvGraphicFramePr>
            <a:graphicFrameLocks noGrp="1"/>
          </p:cNvGraphicFramePr>
          <p:nvPr/>
        </p:nvGraphicFramePr>
        <p:xfrm>
          <a:off x="7608888" y="1670050"/>
          <a:ext cx="1031875" cy="854076"/>
        </p:xfrm>
        <a:graphic>
          <a:graphicData uri="http://schemas.openxmlformats.org/drawingml/2006/table">
            <a:tbl>
              <a:tblPr/>
              <a:tblGrid>
                <a:gridCol w="515937"/>
                <a:gridCol w="515938"/>
              </a:tblGrid>
              <a:tr h="4270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54" marB="457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54" marB="457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270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754" marB="457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754" marB="457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42029" name="Rectangle 65"/>
          <p:cNvSpPr>
            <a:spLocks noChangeArrowheads="1"/>
          </p:cNvSpPr>
          <p:nvPr/>
        </p:nvSpPr>
        <p:spPr bwMode="auto">
          <a:xfrm>
            <a:off x="252413" y="2620963"/>
            <a:ext cx="860425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600" b="1">
                <a:latin typeface="Arial" panose="020B0604020202020204" pitchFamily="34" charset="0"/>
                <a:sym typeface="Wingdings" panose="05000000000000000000" pitchFamily="2" charset="2"/>
              </a:rPr>
              <a:t>Ejemplo.</a:t>
            </a:r>
            <a:r>
              <a:rPr lang="es-ES_tradnl" altLang="es-ES" sz="2600">
                <a:latin typeface="Arial" panose="020B0604020202020204" pitchFamily="34" charset="0"/>
                <a:sym typeface="Wingdings" panose="05000000000000000000" pitchFamily="2" charset="2"/>
              </a:rPr>
              <a:t> </a:t>
            </a:r>
            <a:r>
              <a:rPr lang="es-ES_tradnl" altLang="es-ES" sz="2600" b="1">
                <a:latin typeface="Arial" panose="020B0604020202020204" pitchFamily="34" charset="0"/>
                <a:sym typeface="Wingdings" panose="05000000000000000000" pitchFamily="2" charset="2"/>
              </a:rPr>
              <a:t>Derivada en X.</a:t>
            </a:r>
            <a:r>
              <a:rPr lang="es-ES_tradnl" altLang="es-ES" sz="2600">
                <a:latin typeface="Arial" panose="020B0604020202020204" pitchFamily="34" charset="0"/>
                <a:sym typeface="Wingdings" panose="05000000000000000000" pitchFamily="2" charset="2"/>
              </a:rPr>
              <a:t> R:= M</a:t>
            </a:r>
            <a:r>
              <a:rPr lang="es-ES_tradnl" altLang="es-ES" sz="2600">
                <a:latin typeface="Arial" panose="020B0604020202020204" pitchFamily="34" charset="0"/>
                <a:sym typeface="Symbol" panose="05050102010706020507" pitchFamily="18" charset="2"/>
              </a:rPr>
              <a:t>A</a:t>
            </a:r>
          </a:p>
        </p:txBody>
      </p:sp>
      <p:pic>
        <p:nvPicPr>
          <p:cNvPr id="42030" name="Picture 66" descr="ceni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3" y="3219450"/>
            <a:ext cx="372586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1" name="Text Box 67"/>
          <p:cNvSpPr txBox="1">
            <a:spLocks noChangeArrowheads="1"/>
          </p:cNvSpPr>
          <p:nvPr/>
        </p:nvSpPr>
        <p:spPr bwMode="auto">
          <a:xfrm rot="-5400000">
            <a:off x="2915444" y="4207669"/>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de entrada</a:t>
            </a:r>
            <a:endParaRPr lang="es-ES" altLang="es-ES" sz="2200" b="1">
              <a:latin typeface="Arial" panose="020B0604020202020204" pitchFamily="34" charset="0"/>
            </a:endParaRPr>
          </a:p>
        </p:txBody>
      </p:sp>
      <p:pic>
        <p:nvPicPr>
          <p:cNvPr id="42032" name="Picture 68" descr="deriv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788" y="3243263"/>
            <a:ext cx="3663950"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3" name="Text Box 69"/>
          <p:cNvSpPr txBox="1">
            <a:spLocks noChangeArrowheads="1"/>
          </p:cNvSpPr>
          <p:nvPr/>
        </p:nvSpPr>
        <p:spPr bwMode="auto">
          <a:xfrm rot="-5400000">
            <a:off x="7247731" y="4279107"/>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Derivada en X (x2)</a:t>
            </a:r>
            <a:endParaRPr lang="es-ES" altLang="es-ES" sz="2200" b="1">
              <a:latin typeface="Arial" panose="020B0604020202020204" pitchFamily="34" charset="0"/>
            </a:endParaRPr>
          </a:p>
        </p:txBody>
      </p:sp>
      <p:sp>
        <p:nvSpPr>
          <p:cNvPr id="42034" name="Rectangle 70"/>
          <p:cNvSpPr>
            <a:spLocks noChangeArrowheads="1"/>
          </p:cNvSpPr>
          <p:nvPr/>
        </p:nvSpPr>
        <p:spPr bwMode="auto">
          <a:xfrm>
            <a:off x="244475" y="3211513"/>
            <a:ext cx="404813"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A</a:t>
            </a:r>
            <a:endParaRPr lang="es-ES" altLang="es-ES" sz="2400" b="1">
              <a:latin typeface="Arial" panose="020B0604020202020204" pitchFamily="34" charset="0"/>
              <a:sym typeface="Wingdings" panose="05000000000000000000" pitchFamily="2" charset="2"/>
            </a:endParaRPr>
          </a:p>
        </p:txBody>
      </p:sp>
      <p:sp>
        <p:nvSpPr>
          <p:cNvPr id="42035" name="Rectangle 71"/>
          <p:cNvSpPr>
            <a:spLocks noChangeArrowheads="1"/>
          </p:cNvSpPr>
          <p:nvPr/>
        </p:nvSpPr>
        <p:spPr bwMode="auto">
          <a:xfrm>
            <a:off x="4641850" y="3232150"/>
            <a:ext cx="404813"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R</a:t>
            </a:r>
            <a:endParaRPr lang="es-ES" altLang="es-ES" sz="2400" b="1">
              <a:latin typeface="Arial" panose="020B0604020202020204" pitchFamily="34" charset="0"/>
              <a:sym typeface="Wingdings" panose="05000000000000000000" pitchFamily="2" charset="2"/>
            </a:endParaRPr>
          </a:p>
        </p:txBody>
      </p:sp>
      <p:sp>
        <p:nvSpPr>
          <p:cNvPr id="282696" name="Text Box 72"/>
          <p:cNvSpPr txBox="1">
            <a:spLocks noChangeArrowheads="1"/>
          </p:cNvSpPr>
          <p:nvPr/>
        </p:nvSpPr>
        <p:spPr bwMode="auto">
          <a:xfrm>
            <a:off x="5526088" y="5648325"/>
            <a:ext cx="2476500" cy="762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[0..255]-[0..255]= [-255..255]</a:t>
            </a:r>
            <a:endParaRPr lang="es-ES_tradnl" altLang="es-ES" sz="2200">
              <a:latin typeface="Arial" panose="020B0604020202020204" pitchFamily="34" charset="0"/>
              <a:sym typeface="Symbol" panose="05050102010706020507" pitchFamily="18" charset="2"/>
            </a:endParaRPr>
          </a:p>
        </p:txBody>
      </p:sp>
      <p:sp>
        <p:nvSpPr>
          <p:cNvPr id="282697" name="Freeform 73"/>
          <p:cNvSpPr>
            <a:spLocks/>
          </p:cNvSpPr>
          <p:nvPr/>
        </p:nvSpPr>
        <p:spPr bwMode="auto">
          <a:xfrm>
            <a:off x="6146800" y="5111750"/>
            <a:ext cx="77788" cy="627063"/>
          </a:xfrm>
          <a:custGeom>
            <a:avLst/>
            <a:gdLst>
              <a:gd name="T0" fmla="*/ 0 w 140"/>
              <a:gd name="T1" fmla="*/ 0 h 189"/>
              <a:gd name="T2" fmla="*/ 2147483647 w 140"/>
              <a:gd name="T3" fmla="*/ 2147483647 h 189"/>
              <a:gd name="T4" fmla="*/ 0 60000 65536"/>
              <a:gd name="T5" fmla="*/ 0 60000 65536"/>
            </a:gdLst>
            <a:ahLst/>
            <a:cxnLst>
              <a:cxn ang="T4">
                <a:pos x="T0" y="T1"/>
              </a:cxn>
              <a:cxn ang="T5">
                <a:pos x="T2" y="T3"/>
              </a:cxn>
            </a:cxnLst>
            <a:rect l="0" t="0" r="r" b="b"/>
            <a:pathLst>
              <a:path w="140" h="189">
                <a:moveTo>
                  <a:pt x="0" y="0"/>
                </a:moveTo>
                <a:cubicBezTo>
                  <a:pt x="23" y="33"/>
                  <a:pt x="111" y="150"/>
                  <a:pt x="140" y="189"/>
                </a:cubicBezTo>
              </a:path>
            </a:pathLst>
          </a:custGeom>
          <a:noFill/>
          <a:ln w="57150">
            <a:solidFill>
              <a:srgbClr val="60606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1911086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6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2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96" grpId="0" animBg="1"/>
      <p:bldP spid="28269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xfrm>
            <a:off x="1444110" y="125296"/>
            <a:ext cx="6932735" cy="1431499"/>
          </a:xfrm>
          <a:prstGeom prst="rect">
            <a:avLst/>
          </a:prstGeom>
        </p:spPr>
        <p:txBody>
          <a:bodyPr/>
          <a:lstStyle/>
          <a:p>
            <a:r>
              <a:t>Dispositivo de adquisición</a:t>
            </a:r>
          </a:p>
        </p:txBody>
      </p:sp>
      <p:pic>
        <p:nvPicPr>
          <p:cNvPr id="160" name="image7.png" descr="C:\Users\Christ\Desktop\DisenhoPrototipoCafe.png"/>
          <p:cNvPicPr>
            <a:picLocks noChangeAspect="1"/>
          </p:cNvPicPr>
          <p:nvPr/>
        </p:nvPicPr>
        <p:blipFill>
          <a:blip r:embed="rId2">
            <a:extLst/>
          </a:blip>
          <a:stretch>
            <a:fillRect/>
          </a:stretch>
        </p:blipFill>
        <p:spPr>
          <a:xfrm>
            <a:off x="1115616" y="1700809"/>
            <a:ext cx="6932735" cy="3869989"/>
          </a:xfrm>
          <a:prstGeom prst="rect">
            <a:avLst/>
          </a:prstGeom>
          <a:ln w="12700">
            <a:miter lim="400000"/>
          </a:ln>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15</a:t>
            </a:fld>
            <a:endParaRPr lang="es-PE"/>
          </a:p>
        </p:txBody>
      </p:sp>
    </p:spTree>
    <p:extLst>
      <p:ext uri="{BB962C8B-B14F-4D97-AF65-F5344CB8AC3E}">
        <p14:creationId xmlns:p14="http://schemas.microsoft.com/office/powerpoint/2010/main" val="1770946216"/>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54" descr="deri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2806700"/>
            <a:ext cx="3719513"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55" descr="deriv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38" y="2806700"/>
            <a:ext cx="3719512"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43014" name="Rectangle 44"/>
          <p:cNvSpPr>
            <a:spLocks noChangeArrowheads="1"/>
          </p:cNvSpPr>
          <p:nvPr/>
        </p:nvSpPr>
        <p:spPr bwMode="auto">
          <a:xfrm>
            <a:off x="252413" y="687388"/>
            <a:ext cx="8604250" cy="20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400">
                <a:latin typeface="Arial" panose="020B0604020202020204" pitchFamily="34" charset="0"/>
                <a:sym typeface="Wingdings" panose="05000000000000000000" pitchFamily="2" charset="2"/>
              </a:rPr>
              <a:t>Los bordes decrecientes se saturan a 0...</a:t>
            </a:r>
          </a:p>
          <a:p>
            <a:r>
              <a:rPr lang="es-ES_tradnl" altLang="es-ES" sz="2400">
                <a:latin typeface="Arial" panose="020B0604020202020204" pitchFamily="34" charset="0"/>
                <a:sym typeface="Wingdings" panose="05000000000000000000" pitchFamily="2" charset="2"/>
              </a:rPr>
              <a:t>Podemos sumar 128 para apreciar mejor el resultado:</a:t>
            </a:r>
          </a:p>
          <a:p>
            <a:pPr lvl="1"/>
            <a:r>
              <a:rPr lang="es-ES_tradnl" altLang="es-ES" sz="2200">
                <a:latin typeface="Arial" panose="020B0604020202020204" pitchFamily="34" charset="0"/>
                <a:sym typeface="Symbol" panose="05050102010706020507" pitchFamily="18" charset="2"/>
              </a:rPr>
              <a:t>Gris (128): diferencia 0</a:t>
            </a:r>
          </a:p>
          <a:p>
            <a:pPr lvl="1"/>
            <a:r>
              <a:rPr lang="es-ES_tradnl" altLang="es-ES" sz="2200">
                <a:latin typeface="Arial" panose="020B0604020202020204" pitchFamily="34" charset="0"/>
                <a:sym typeface="Symbol" panose="05050102010706020507" pitchFamily="18" charset="2"/>
              </a:rPr>
              <a:t>Negro: decreciente</a:t>
            </a:r>
          </a:p>
          <a:p>
            <a:pPr lvl="1"/>
            <a:r>
              <a:rPr lang="es-ES_tradnl" altLang="es-ES" sz="2200">
                <a:latin typeface="Arial" panose="020B0604020202020204" pitchFamily="34" charset="0"/>
                <a:sym typeface="Symbol" panose="05050102010706020507" pitchFamily="18" charset="2"/>
              </a:rPr>
              <a:t>Blanco: creciente</a:t>
            </a:r>
          </a:p>
        </p:txBody>
      </p:sp>
      <p:sp>
        <p:nvSpPr>
          <p:cNvPr id="43015" name="Text Box 46"/>
          <p:cNvSpPr txBox="1">
            <a:spLocks noChangeArrowheads="1"/>
          </p:cNvSpPr>
          <p:nvPr/>
        </p:nvSpPr>
        <p:spPr bwMode="auto">
          <a:xfrm rot="-5400000">
            <a:off x="2955131" y="3826669"/>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Derivada X (+128)</a:t>
            </a:r>
            <a:endParaRPr lang="es-ES" altLang="es-ES" sz="2200" b="1">
              <a:latin typeface="Arial" panose="020B0604020202020204" pitchFamily="34" charset="0"/>
            </a:endParaRPr>
          </a:p>
        </p:txBody>
      </p:sp>
      <p:sp>
        <p:nvSpPr>
          <p:cNvPr id="43016" name="Text Box 48"/>
          <p:cNvSpPr txBox="1">
            <a:spLocks noChangeArrowheads="1"/>
          </p:cNvSpPr>
          <p:nvPr/>
        </p:nvSpPr>
        <p:spPr bwMode="auto">
          <a:xfrm rot="-5400000">
            <a:off x="7390606" y="3833019"/>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Derivada Y (+128)</a:t>
            </a:r>
            <a:endParaRPr lang="es-ES" altLang="es-ES" sz="2200" b="1">
              <a:latin typeface="Arial" panose="020B0604020202020204" pitchFamily="34" charset="0"/>
            </a:endParaRPr>
          </a:p>
        </p:txBody>
      </p:sp>
      <p:sp>
        <p:nvSpPr>
          <p:cNvPr id="43017" name="Rectangle 49"/>
          <p:cNvSpPr>
            <a:spLocks noChangeArrowheads="1"/>
          </p:cNvSpPr>
          <p:nvPr/>
        </p:nvSpPr>
        <p:spPr bwMode="auto">
          <a:xfrm>
            <a:off x="309563" y="2752725"/>
            <a:ext cx="517525"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R</a:t>
            </a:r>
            <a:r>
              <a:rPr lang="es-ES_tradnl" altLang="es-ES" sz="2400" b="1" baseline="-25000">
                <a:latin typeface="Arial" panose="020B0604020202020204" pitchFamily="34" charset="0"/>
                <a:sym typeface="Wingdings" panose="05000000000000000000" pitchFamily="2" charset="2"/>
              </a:rPr>
              <a:t>x</a:t>
            </a:r>
            <a:endParaRPr lang="es-ES" altLang="es-ES" sz="2400" b="1" baseline="-25000">
              <a:latin typeface="Arial" panose="020B0604020202020204" pitchFamily="34" charset="0"/>
              <a:sym typeface="Wingdings" panose="05000000000000000000" pitchFamily="2" charset="2"/>
            </a:endParaRPr>
          </a:p>
        </p:txBody>
      </p:sp>
      <p:sp>
        <p:nvSpPr>
          <p:cNvPr id="43018" name="Rectangle 50"/>
          <p:cNvSpPr>
            <a:spLocks noChangeArrowheads="1"/>
          </p:cNvSpPr>
          <p:nvPr/>
        </p:nvSpPr>
        <p:spPr bwMode="auto">
          <a:xfrm>
            <a:off x="4706938" y="2773363"/>
            <a:ext cx="517525"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R</a:t>
            </a:r>
            <a:r>
              <a:rPr lang="es-ES_tradnl" altLang="es-ES" sz="2400" b="1" baseline="-25000">
                <a:latin typeface="Arial" panose="020B0604020202020204" pitchFamily="34" charset="0"/>
                <a:sym typeface="Wingdings" panose="05000000000000000000" pitchFamily="2" charset="2"/>
              </a:rPr>
              <a:t>y</a:t>
            </a:r>
            <a:endParaRPr lang="es-ES" altLang="es-ES" sz="2400" b="1" baseline="-25000">
              <a:latin typeface="Arial" panose="020B0604020202020204" pitchFamily="34" charset="0"/>
              <a:sym typeface="Wingdings" panose="05000000000000000000" pitchFamily="2" charset="2"/>
            </a:endParaRPr>
          </a:p>
        </p:txBody>
      </p:sp>
      <p:sp>
        <p:nvSpPr>
          <p:cNvPr id="43019" name="Rectangle 56"/>
          <p:cNvSpPr>
            <a:spLocks noChangeArrowheads="1"/>
          </p:cNvSpPr>
          <p:nvPr/>
        </p:nvSpPr>
        <p:spPr bwMode="auto">
          <a:xfrm>
            <a:off x="233363" y="5397500"/>
            <a:ext cx="86042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400">
                <a:latin typeface="Arial" panose="020B0604020202020204" pitchFamily="34" charset="0"/>
                <a:sym typeface="Wingdings" panose="05000000000000000000" pitchFamily="2" charset="2"/>
              </a:rPr>
              <a:t>Se produce una especie de “</a:t>
            </a:r>
            <a:r>
              <a:rPr lang="es-ES_tradnl" altLang="es-ES" sz="2400" b="1">
                <a:latin typeface="Arial" panose="020B0604020202020204" pitchFamily="34" charset="0"/>
                <a:sym typeface="Wingdings" panose="05000000000000000000" pitchFamily="2" charset="2"/>
              </a:rPr>
              <a:t>bajorrelieve</a:t>
            </a:r>
            <a:r>
              <a:rPr lang="es-ES_tradnl" altLang="es-ES" sz="2400">
                <a:latin typeface="Arial" panose="020B0604020202020204" pitchFamily="34" charset="0"/>
                <a:sym typeface="Wingdings" panose="05000000000000000000" pitchFamily="2" charset="2"/>
              </a:rPr>
              <a:t>” (</a:t>
            </a:r>
            <a:r>
              <a:rPr lang="es-ES_tradnl" altLang="es-ES" sz="2400" i="1">
                <a:latin typeface="Arial" panose="020B0604020202020204" pitchFamily="34" charset="0"/>
                <a:sym typeface="Wingdings" panose="05000000000000000000" pitchFamily="2" charset="2"/>
              </a:rPr>
              <a:t>emboss</a:t>
            </a:r>
            <a:r>
              <a:rPr lang="es-ES_tradnl" altLang="es-ES" sz="2400">
                <a:latin typeface="Arial" panose="020B0604020202020204" pitchFamily="34" charset="0"/>
                <a:sym typeface="Wingdings" panose="05000000000000000000" pitchFamily="2" charset="2"/>
              </a:rPr>
              <a:t>), que puede usarse en efectos especiales.</a:t>
            </a:r>
          </a:p>
        </p:txBody>
      </p:sp>
      <p:pic>
        <p:nvPicPr>
          <p:cNvPr id="283705" name="Picture 57" descr="sample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1163" y="2009775"/>
            <a:ext cx="621982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38308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66667E-6 -4.28307E-6 L -0.80521 -0.06244 " pathEditMode="relative" rAng="0" ptsTypes="AA">
                                      <p:cBhvr>
                                        <p:cTn id="6" dur="100" fill="hold"/>
                                        <p:tgtEl>
                                          <p:spTgt spid="283705"/>
                                        </p:tgtEl>
                                        <p:attrNameLst>
                                          <p:attrName>ppt_x</p:attrName>
                                          <p:attrName>ppt_y</p:attrName>
                                        </p:attrNameLst>
                                      </p:cBhvr>
                                      <p:rCtr x="-40260" y="-31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4"/>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44036" name="Rectangle 5"/>
          <p:cNvSpPr>
            <a:spLocks noChangeArrowheads="1"/>
          </p:cNvSpPr>
          <p:nvPr/>
        </p:nvSpPr>
        <p:spPr bwMode="auto">
          <a:xfrm>
            <a:off x="252413" y="739775"/>
            <a:ext cx="860425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400">
                <a:latin typeface="Arial" panose="020B0604020202020204" pitchFamily="34" charset="0"/>
                <a:sym typeface="Wingdings" panose="05000000000000000000" pitchFamily="2" charset="2"/>
              </a:rPr>
              <a:t>Los operadores de bordes son muy </a:t>
            </a:r>
            <a:r>
              <a:rPr lang="es-ES_tradnl" altLang="es-ES" sz="2400" b="1">
                <a:latin typeface="Arial" panose="020B0604020202020204" pitchFamily="34" charset="0"/>
                <a:sym typeface="Wingdings" panose="05000000000000000000" pitchFamily="2" charset="2"/>
              </a:rPr>
              <a:t>sensibles al ruido</a:t>
            </a:r>
            <a:r>
              <a:rPr lang="es-ES_tradnl" altLang="es-ES" sz="2400">
                <a:latin typeface="Arial" panose="020B0604020202020204" pitchFamily="34" charset="0"/>
                <a:sym typeface="Wingdings" panose="05000000000000000000" pitchFamily="2" charset="2"/>
              </a:rPr>
              <a:t>.</a:t>
            </a:r>
          </a:p>
          <a:p>
            <a:r>
              <a:rPr lang="es-ES_tradnl" altLang="es-ES" sz="2400">
                <a:latin typeface="Arial" panose="020B0604020202020204" pitchFamily="34" charset="0"/>
                <a:sym typeface="Wingdings" panose="05000000000000000000" pitchFamily="2" charset="2"/>
              </a:rPr>
              <a:t>Es posible (y adecuado) </a:t>
            </a:r>
            <a:r>
              <a:rPr lang="es-ES_tradnl" altLang="es-ES" sz="2400" b="1">
                <a:latin typeface="Arial" panose="020B0604020202020204" pitchFamily="34" charset="0"/>
                <a:sym typeface="Wingdings" panose="05000000000000000000" pitchFamily="2" charset="2"/>
              </a:rPr>
              <a:t>combinar</a:t>
            </a:r>
            <a:r>
              <a:rPr lang="es-ES_tradnl" altLang="es-ES" sz="2400">
                <a:latin typeface="Arial" panose="020B0604020202020204" pitchFamily="34" charset="0"/>
                <a:sym typeface="Wingdings" panose="05000000000000000000" pitchFamily="2" charset="2"/>
              </a:rPr>
              <a:t> los operadores de </a:t>
            </a:r>
            <a:r>
              <a:rPr lang="es-ES_tradnl" altLang="es-ES" sz="2400" b="1">
                <a:latin typeface="Arial" panose="020B0604020202020204" pitchFamily="34" charset="0"/>
                <a:sym typeface="Wingdings" panose="05000000000000000000" pitchFamily="2" charset="2"/>
              </a:rPr>
              <a:t>bordes</a:t>
            </a:r>
            <a:r>
              <a:rPr lang="es-ES_tradnl" altLang="es-ES" sz="2400">
                <a:latin typeface="Arial" panose="020B0604020202020204" pitchFamily="34" charset="0"/>
                <a:sym typeface="Wingdings" panose="05000000000000000000" pitchFamily="2" charset="2"/>
              </a:rPr>
              <a:t> con </a:t>
            </a:r>
            <a:r>
              <a:rPr lang="es-ES_tradnl" altLang="es-ES" sz="2400" b="1">
                <a:latin typeface="Arial" panose="020B0604020202020204" pitchFamily="34" charset="0"/>
                <a:sym typeface="Wingdings" panose="05000000000000000000" pitchFamily="2" charset="2"/>
              </a:rPr>
              <a:t>suavizados</a:t>
            </a:r>
            <a:r>
              <a:rPr lang="es-ES_tradnl" altLang="es-ES" sz="2400">
                <a:latin typeface="Arial" panose="020B0604020202020204" pitchFamily="34" charset="0"/>
                <a:sym typeface="Wingdings" panose="05000000000000000000" pitchFamily="2" charset="2"/>
              </a:rPr>
              <a:t>.</a:t>
            </a:r>
          </a:p>
        </p:txBody>
      </p:sp>
      <p:sp>
        <p:nvSpPr>
          <p:cNvPr id="44037" name="Text Box 11"/>
          <p:cNvSpPr txBox="1">
            <a:spLocks noChangeArrowheads="1"/>
          </p:cNvSpPr>
          <p:nvPr/>
        </p:nvSpPr>
        <p:spPr bwMode="auto">
          <a:xfrm>
            <a:off x="2062163" y="2552700"/>
            <a:ext cx="10525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600">
                <a:latin typeface="Arial" panose="020B0604020202020204" pitchFamily="34" charset="0"/>
                <a:sym typeface="Symbol" panose="05050102010706020507" pitchFamily="18" charset="2"/>
              </a:rPr>
              <a:t></a:t>
            </a:r>
            <a:endParaRPr lang="es-ES" altLang="es-ES" sz="2200">
              <a:latin typeface="Arial" panose="020B0604020202020204" pitchFamily="34" charset="0"/>
            </a:endParaRPr>
          </a:p>
        </p:txBody>
      </p:sp>
      <p:sp>
        <p:nvSpPr>
          <p:cNvPr id="44038" name="Text Box 12"/>
          <p:cNvSpPr txBox="1">
            <a:spLocks noChangeArrowheads="1"/>
          </p:cNvSpPr>
          <p:nvPr/>
        </p:nvSpPr>
        <p:spPr bwMode="auto">
          <a:xfrm>
            <a:off x="4760913" y="2598738"/>
            <a:ext cx="7143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a:t>
            </a:r>
            <a:endParaRPr lang="es-ES" altLang="es-ES" sz="2200" b="1">
              <a:latin typeface="Arial" panose="020B0604020202020204" pitchFamily="34" charset="0"/>
            </a:endParaRPr>
          </a:p>
        </p:txBody>
      </p:sp>
      <p:graphicFrame>
        <p:nvGraphicFramePr>
          <p:cNvPr id="284752" name="Group 80"/>
          <p:cNvGraphicFramePr>
            <a:graphicFrameLocks noGrp="1"/>
          </p:cNvGraphicFramePr>
          <p:nvPr/>
        </p:nvGraphicFramePr>
        <p:xfrm>
          <a:off x="3071813" y="2078038"/>
          <a:ext cx="1574800" cy="1358900"/>
        </p:xfrm>
        <a:graphic>
          <a:graphicData uri="http://schemas.openxmlformats.org/drawingml/2006/table">
            <a:tbl>
              <a:tblPr/>
              <a:tblGrid>
                <a:gridCol w="523875"/>
                <a:gridCol w="525462"/>
                <a:gridCol w="525463"/>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84751" name="Group 79"/>
          <p:cNvGraphicFramePr>
            <a:graphicFrameLocks noGrp="1"/>
          </p:cNvGraphicFramePr>
          <p:nvPr/>
        </p:nvGraphicFramePr>
        <p:xfrm>
          <a:off x="922338" y="2557463"/>
          <a:ext cx="1154112" cy="460375"/>
        </p:xfrm>
        <a:graphic>
          <a:graphicData uri="http://schemas.openxmlformats.org/drawingml/2006/table">
            <a:tbl>
              <a:tblPr/>
              <a:tblGrid>
                <a:gridCol w="576262"/>
                <a:gridCol w="577850"/>
              </a:tblGrid>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r>
            </a:tbl>
          </a:graphicData>
        </a:graphic>
      </p:graphicFrame>
      <p:graphicFrame>
        <p:nvGraphicFramePr>
          <p:cNvPr id="284753" name="Group 81"/>
          <p:cNvGraphicFramePr>
            <a:graphicFrameLocks noGrp="1"/>
          </p:cNvGraphicFramePr>
          <p:nvPr/>
        </p:nvGraphicFramePr>
        <p:xfrm>
          <a:off x="5626100" y="2097088"/>
          <a:ext cx="2098675" cy="1358900"/>
        </p:xfrm>
        <a:graphic>
          <a:graphicData uri="http://schemas.openxmlformats.org/drawingml/2006/table">
            <a:tbl>
              <a:tblPr/>
              <a:tblGrid>
                <a:gridCol w="523875"/>
                <a:gridCol w="523875"/>
                <a:gridCol w="525463"/>
                <a:gridCol w="525462"/>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pic>
        <p:nvPicPr>
          <p:cNvPr id="44087" name="Picture 73" descr="deriv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3725863"/>
            <a:ext cx="3700462"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88" name="Picture 74" descr="deriv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38" y="3757613"/>
            <a:ext cx="3719512"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9" name="Text Box 75"/>
          <p:cNvSpPr txBox="1">
            <a:spLocks noChangeArrowheads="1"/>
          </p:cNvSpPr>
          <p:nvPr/>
        </p:nvSpPr>
        <p:spPr bwMode="auto">
          <a:xfrm rot="-5400000">
            <a:off x="2955131" y="4777582"/>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Derivada X (+128)</a:t>
            </a:r>
            <a:endParaRPr lang="es-ES" altLang="es-ES" sz="2200" b="1">
              <a:latin typeface="Arial" panose="020B0604020202020204" pitchFamily="34" charset="0"/>
            </a:endParaRPr>
          </a:p>
        </p:txBody>
      </p:sp>
      <p:sp>
        <p:nvSpPr>
          <p:cNvPr id="44090" name="Rectangle 76"/>
          <p:cNvSpPr>
            <a:spLocks noChangeArrowheads="1"/>
          </p:cNvSpPr>
          <p:nvPr/>
        </p:nvSpPr>
        <p:spPr bwMode="auto">
          <a:xfrm>
            <a:off x="309563" y="3743325"/>
            <a:ext cx="517525"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R</a:t>
            </a:r>
            <a:r>
              <a:rPr lang="es-ES_tradnl" altLang="es-ES" sz="2400" b="1" baseline="-25000">
                <a:latin typeface="Arial" panose="020B0604020202020204" pitchFamily="34" charset="0"/>
                <a:sym typeface="Wingdings" panose="05000000000000000000" pitchFamily="2" charset="2"/>
              </a:rPr>
              <a:t>x</a:t>
            </a:r>
            <a:endParaRPr lang="es-ES" altLang="es-ES" sz="2400" b="1" baseline="-25000">
              <a:latin typeface="Arial" panose="020B0604020202020204" pitchFamily="34" charset="0"/>
              <a:sym typeface="Wingdings" panose="05000000000000000000" pitchFamily="2" charset="2"/>
            </a:endParaRPr>
          </a:p>
        </p:txBody>
      </p:sp>
      <p:sp>
        <p:nvSpPr>
          <p:cNvPr id="44091" name="Rectangle 77"/>
          <p:cNvSpPr>
            <a:spLocks noChangeArrowheads="1"/>
          </p:cNvSpPr>
          <p:nvPr/>
        </p:nvSpPr>
        <p:spPr bwMode="auto">
          <a:xfrm>
            <a:off x="4706938" y="3724275"/>
            <a:ext cx="601662" cy="457200"/>
          </a:xfrm>
          <a:prstGeom prst="rect">
            <a:avLst/>
          </a:prstGeom>
          <a:solidFill>
            <a:srgbClr val="FFFFFF">
              <a:alpha val="6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b="1">
                <a:latin typeface="Arial" panose="020B0604020202020204" pitchFamily="34" charset="0"/>
                <a:sym typeface="Wingdings" panose="05000000000000000000" pitchFamily="2" charset="2"/>
              </a:rPr>
              <a:t>R’</a:t>
            </a:r>
            <a:r>
              <a:rPr lang="es-ES_tradnl" altLang="es-ES" sz="2400" b="1" baseline="-25000">
                <a:latin typeface="Arial" panose="020B0604020202020204" pitchFamily="34" charset="0"/>
                <a:sym typeface="Wingdings" panose="05000000000000000000" pitchFamily="2" charset="2"/>
              </a:rPr>
              <a:t>x</a:t>
            </a:r>
            <a:endParaRPr lang="es-ES" altLang="es-ES" sz="2400" b="1" baseline="-25000">
              <a:latin typeface="Arial" panose="020B0604020202020204" pitchFamily="34" charset="0"/>
              <a:sym typeface="Wingdings" panose="05000000000000000000" pitchFamily="2" charset="2"/>
            </a:endParaRPr>
          </a:p>
        </p:txBody>
      </p:sp>
      <p:sp>
        <p:nvSpPr>
          <p:cNvPr id="44092" name="Text Box 78"/>
          <p:cNvSpPr txBox="1">
            <a:spLocks noChangeArrowheads="1"/>
          </p:cNvSpPr>
          <p:nvPr/>
        </p:nvSpPr>
        <p:spPr bwMode="auto">
          <a:xfrm rot="-5400000">
            <a:off x="7341394" y="4756944"/>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Suaviz. + Deriv. X</a:t>
            </a:r>
            <a:endParaRPr lang="es-ES" altLang="es-ES" sz="2200" b="1">
              <a:latin typeface="Arial" panose="020B0604020202020204" pitchFamily="34" charset="0"/>
            </a:endParaRPr>
          </a:p>
        </p:txBody>
      </p:sp>
    </p:spTree>
    <p:extLst>
      <p:ext uri="{BB962C8B-B14F-4D97-AF65-F5344CB8AC3E}">
        <p14:creationId xmlns:p14="http://schemas.microsoft.com/office/powerpoint/2010/main" val="41243798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45060" name="Rectangle 3"/>
          <p:cNvSpPr>
            <a:spLocks noGrp="1" noChangeArrowheads="1"/>
          </p:cNvSpPr>
          <p:nvPr>
            <p:ph type="body" sz="half" idx="1"/>
          </p:nvPr>
        </p:nvSpPr>
        <p:spPr>
          <a:xfrm>
            <a:off x="252413" y="774700"/>
            <a:ext cx="8604250" cy="1060450"/>
          </a:xfrm>
        </p:spPr>
        <p:txBody>
          <a:bodyPr/>
          <a:lstStyle/>
          <a:p>
            <a:r>
              <a:rPr lang="es-ES_tradnl" altLang="es-ES" sz="2600" smtClean="0">
                <a:latin typeface="Arial" panose="020B0604020202020204" pitchFamily="34" charset="0"/>
                <a:sym typeface="Wingdings" panose="05000000000000000000" pitchFamily="2" charset="2"/>
              </a:rPr>
              <a:t>Existen algunos </a:t>
            </a:r>
            <a:r>
              <a:rPr lang="es-ES_tradnl" altLang="es-ES" sz="2600" b="1" smtClean="0">
                <a:latin typeface="Arial" panose="020B0604020202020204" pitchFamily="34" charset="0"/>
                <a:sym typeface="Wingdings" panose="05000000000000000000" pitchFamily="2" charset="2"/>
              </a:rPr>
              <a:t>operadores</a:t>
            </a:r>
            <a:r>
              <a:rPr lang="es-ES_tradnl" altLang="es-ES" sz="2600" smtClean="0">
                <a:latin typeface="Arial" panose="020B0604020202020204" pitchFamily="34" charset="0"/>
                <a:sym typeface="Wingdings" panose="05000000000000000000" pitchFamily="2" charset="2"/>
              </a:rPr>
              <a:t> de bordes </a:t>
            </a:r>
            <a:r>
              <a:rPr lang="es-ES_tradnl" altLang="es-ES" sz="2600" b="1" smtClean="0">
                <a:latin typeface="Arial" panose="020B0604020202020204" pitchFamily="34" charset="0"/>
                <a:sym typeface="Wingdings" panose="05000000000000000000" pitchFamily="2" charset="2"/>
              </a:rPr>
              <a:t>estándar</a:t>
            </a:r>
            <a:r>
              <a:rPr lang="es-ES_tradnl" altLang="es-ES" sz="2600" smtClean="0">
                <a:latin typeface="Arial" panose="020B0604020202020204" pitchFamily="34" charset="0"/>
                <a:sym typeface="Wingdings" panose="05000000000000000000" pitchFamily="2" charset="2"/>
              </a:rPr>
              <a:t>.</a:t>
            </a:r>
          </a:p>
          <a:p>
            <a:r>
              <a:rPr lang="es-ES_tradnl" altLang="es-ES" sz="2600" b="1" smtClean="0">
                <a:latin typeface="Arial" panose="020B0604020202020204" pitchFamily="34" charset="0"/>
                <a:sym typeface="Wingdings" panose="05000000000000000000" pitchFamily="2" charset="2"/>
              </a:rPr>
              <a:t>Filtros de Prewitt:</a:t>
            </a:r>
          </a:p>
        </p:txBody>
      </p:sp>
      <p:graphicFrame>
        <p:nvGraphicFramePr>
          <p:cNvPr id="281734" name="Group 134"/>
          <p:cNvGraphicFramePr>
            <a:graphicFrameLocks noGrp="1"/>
          </p:cNvGraphicFramePr>
          <p:nvPr/>
        </p:nvGraphicFramePr>
        <p:xfrm>
          <a:off x="2265363" y="1870075"/>
          <a:ext cx="1927225" cy="1358900"/>
        </p:xfrm>
        <a:graphic>
          <a:graphicData uri="http://schemas.openxmlformats.org/drawingml/2006/table">
            <a:tbl>
              <a:tblPr/>
              <a:tblGrid>
                <a:gridCol w="641350"/>
                <a:gridCol w="642937"/>
                <a:gridCol w="642938"/>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81737" name="Group 137"/>
          <p:cNvGraphicFramePr>
            <a:graphicFrameLocks noGrp="1"/>
          </p:cNvGraphicFramePr>
          <p:nvPr/>
        </p:nvGraphicFramePr>
        <p:xfrm>
          <a:off x="6386513" y="1863725"/>
          <a:ext cx="1927225" cy="1358900"/>
        </p:xfrm>
        <a:graphic>
          <a:graphicData uri="http://schemas.openxmlformats.org/drawingml/2006/table">
            <a:tbl>
              <a:tblPr/>
              <a:tblGrid>
                <a:gridCol w="641350"/>
                <a:gridCol w="642937"/>
                <a:gridCol w="642938"/>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45097" name="Rectangle 45"/>
          <p:cNvSpPr>
            <a:spLocks noChangeArrowheads="1"/>
          </p:cNvSpPr>
          <p:nvPr/>
        </p:nvSpPr>
        <p:spPr bwMode="auto">
          <a:xfrm>
            <a:off x="193675" y="3533775"/>
            <a:ext cx="860425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600" b="1">
                <a:latin typeface="Arial" panose="020B0604020202020204" pitchFamily="34" charset="0"/>
                <a:sym typeface="Wingdings" panose="05000000000000000000" pitchFamily="2" charset="2"/>
              </a:rPr>
              <a:t>Filtros de Scharr:</a:t>
            </a:r>
          </a:p>
        </p:txBody>
      </p:sp>
      <p:sp>
        <p:nvSpPr>
          <p:cNvPr id="45098" name="Text Box 94"/>
          <p:cNvSpPr txBox="1">
            <a:spLocks noChangeArrowheads="1"/>
          </p:cNvSpPr>
          <p:nvPr/>
        </p:nvSpPr>
        <p:spPr bwMode="auto">
          <a:xfrm>
            <a:off x="266700" y="4330700"/>
            <a:ext cx="19177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Filtro de Scharr 3x3, derivada en X</a:t>
            </a:r>
            <a:endParaRPr lang="es-ES" altLang="es-ES" sz="2200" b="1">
              <a:latin typeface="Arial" panose="020B0604020202020204" pitchFamily="34" charset="0"/>
            </a:endParaRPr>
          </a:p>
        </p:txBody>
      </p:sp>
      <p:sp>
        <p:nvSpPr>
          <p:cNvPr id="45099" name="Text Box 95"/>
          <p:cNvSpPr txBox="1">
            <a:spLocks noChangeArrowheads="1"/>
          </p:cNvSpPr>
          <p:nvPr/>
        </p:nvSpPr>
        <p:spPr bwMode="auto">
          <a:xfrm>
            <a:off x="4416425" y="4403725"/>
            <a:ext cx="19177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Filtro de Scharr 3x3, derivada en Y</a:t>
            </a:r>
            <a:endParaRPr lang="es-ES" altLang="es-ES" sz="2200" b="1">
              <a:latin typeface="Arial" panose="020B0604020202020204" pitchFamily="34" charset="0"/>
            </a:endParaRPr>
          </a:p>
        </p:txBody>
      </p:sp>
      <p:sp>
        <p:nvSpPr>
          <p:cNvPr id="45100" name="Text Box 96"/>
          <p:cNvSpPr txBox="1">
            <a:spLocks noChangeArrowheads="1"/>
          </p:cNvSpPr>
          <p:nvPr/>
        </p:nvSpPr>
        <p:spPr bwMode="auto">
          <a:xfrm>
            <a:off x="338138" y="2000250"/>
            <a:ext cx="19177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Filtro de Prewitt 3x3, derivada en X</a:t>
            </a:r>
            <a:endParaRPr lang="es-ES" altLang="es-ES" sz="2200" b="1">
              <a:latin typeface="Arial" panose="020B0604020202020204" pitchFamily="34" charset="0"/>
            </a:endParaRPr>
          </a:p>
        </p:txBody>
      </p:sp>
      <p:sp>
        <p:nvSpPr>
          <p:cNvPr id="45101" name="Text Box 97"/>
          <p:cNvSpPr txBox="1">
            <a:spLocks noChangeArrowheads="1"/>
          </p:cNvSpPr>
          <p:nvPr/>
        </p:nvSpPr>
        <p:spPr bwMode="auto">
          <a:xfrm>
            <a:off x="4459288" y="2020888"/>
            <a:ext cx="1917700"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Filtro de Prewitt 3x3, derivada en Y</a:t>
            </a:r>
            <a:endParaRPr lang="es-ES" altLang="es-ES" sz="2200" b="1">
              <a:latin typeface="Arial" panose="020B0604020202020204" pitchFamily="34" charset="0"/>
            </a:endParaRPr>
          </a:p>
        </p:txBody>
      </p:sp>
      <p:graphicFrame>
        <p:nvGraphicFramePr>
          <p:cNvPr id="281735" name="Group 135"/>
          <p:cNvGraphicFramePr>
            <a:graphicFrameLocks noGrp="1"/>
          </p:cNvGraphicFramePr>
          <p:nvPr/>
        </p:nvGraphicFramePr>
        <p:xfrm>
          <a:off x="2290763" y="4208463"/>
          <a:ext cx="1927225" cy="1358900"/>
        </p:xfrm>
        <a:graphic>
          <a:graphicData uri="http://schemas.openxmlformats.org/drawingml/2006/table">
            <a:tbl>
              <a:tblPr/>
              <a:tblGrid>
                <a:gridCol w="641350"/>
                <a:gridCol w="642937"/>
                <a:gridCol w="642938"/>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81736" name="Group 136"/>
          <p:cNvGraphicFramePr>
            <a:graphicFrameLocks noGrp="1"/>
          </p:cNvGraphicFramePr>
          <p:nvPr/>
        </p:nvGraphicFramePr>
        <p:xfrm>
          <a:off x="6386513" y="4187825"/>
          <a:ext cx="1927225" cy="1358900"/>
        </p:xfrm>
        <a:graphic>
          <a:graphicData uri="http://schemas.openxmlformats.org/drawingml/2006/table">
            <a:tbl>
              <a:tblPr/>
              <a:tblGrid>
                <a:gridCol w="641350"/>
                <a:gridCol w="642937"/>
                <a:gridCol w="642938"/>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Tree>
    <p:extLst>
      <p:ext uri="{BB962C8B-B14F-4D97-AF65-F5344CB8AC3E}">
        <p14:creationId xmlns:p14="http://schemas.microsoft.com/office/powerpoint/2010/main" val="24164542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46084" name="Rectangle 3"/>
          <p:cNvSpPr>
            <a:spLocks noGrp="1" noChangeArrowheads="1"/>
          </p:cNvSpPr>
          <p:nvPr>
            <p:ph type="body" sz="half" idx="1"/>
          </p:nvPr>
        </p:nvSpPr>
        <p:spPr>
          <a:xfrm>
            <a:off x="252413" y="774700"/>
            <a:ext cx="8604250" cy="1060450"/>
          </a:xfrm>
        </p:spPr>
        <p:txBody>
          <a:bodyPr/>
          <a:lstStyle/>
          <a:p>
            <a:r>
              <a:rPr lang="es-ES_tradnl" altLang="es-ES" sz="2600" b="1" smtClean="0">
                <a:latin typeface="Arial" panose="020B0604020202020204" pitchFamily="34" charset="0"/>
                <a:sym typeface="Wingdings" panose="05000000000000000000" pitchFamily="2" charset="2"/>
              </a:rPr>
              <a:t>Filtros de Sobel:</a:t>
            </a:r>
            <a:r>
              <a:rPr lang="es-ES_tradnl" altLang="es-ES" sz="2600" smtClean="0">
                <a:latin typeface="Arial" panose="020B0604020202020204" pitchFamily="34" charset="0"/>
                <a:sym typeface="Wingdings" panose="05000000000000000000" pitchFamily="2" charset="2"/>
              </a:rPr>
              <a:t> se construyen usando la derivada de la gaussiana.</a:t>
            </a:r>
          </a:p>
        </p:txBody>
      </p:sp>
      <p:graphicFrame>
        <p:nvGraphicFramePr>
          <p:cNvPr id="286853" name="Group 133"/>
          <p:cNvGraphicFramePr>
            <a:graphicFrameLocks noGrp="1"/>
          </p:cNvGraphicFramePr>
          <p:nvPr/>
        </p:nvGraphicFramePr>
        <p:xfrm>
          <a:off x="2416175" y="2136775"/>
          <a:ext cx="1782763" cy="1358900"/>
        </p:xfrm>
        <a:graphic>
          <a:graphicData uri="http://schemas.openxmlformats.org/drawingml/2006/table">
            <a:tbl>
              <a:tblPr/>
              <a:tblGrid>
                <a:gridCol w="593725"/>
                <a:gridCol w="593725"/>
                <a:gridCol w="595313"/>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86855" name="Group 135"/>
          <p:cNvGraphicFramePr>
            <a:graphicFrameLocks noGrp="1"/>
          </p:cNvGraphicFramePr>
          <p:nvPr/>
        </p:nvGraphicFramePr>
        <p:xfrm>
          <a:off x="6537325" y="2128838"/>
          <a:ext cx="1782763" cy="1358900"/>
        </p:xfrm>
        <a:graphic>
          <a:graphicData uri="http://schemas.openxmlformats.org/drawingml/2006/table">
            <a:tbl>
              <a:tblPr/>
              <a:tblGrid>
                <a:gridCol w="593725"/>
                <a:gridCol w="593725"/>
                <a:gridCol w="595313"/>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46121" name="Text Box 87"/>
          <p:cNvSpPr txBox="1">
            <a:spLocks noChangeArrowheads="1"/>
          </p:cNvSpPr>
          <p:nvPr/>
        </p:nvSpPr>
        <p:spPr bwMode="auto">
          <a:xfrm>
            <a:off x="396875" y="2255838"/>
            <a:ext cx="1917700"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Filtro de Sobel 3x3, derivada en X</a:t>
            </a:r>
            <a:endParaRPr lang="es-ES" altLang="es-ES" sz="2200" b="1">
              <a:latin typeface="Arial" panose="020B0604020202020204" pitchFamily="34" charset="0"/>
            </a:endParaRPr>
          </a:p>
        </p:txBody>
      </p:sp>
      <p:sp>
        <p:nvSpPr>
          <p:cNvPr id="46122" name="Text Box 88"/>
          <p:cNvSpPr txBox="1">
            <a:spLocks noChangeArrowheads="1"/>
          </p:cNvSpPr>
          <p:nvPr/>
        </p:nvSpPr>
        <p:spPr bwMode="auto">
          <a:xfrm>
            <a:off x="4572000" y="2276475"/>
            <a:ext cx="19177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Filtro de Sobel 3x3, derivada en Y</a:t>
            </a:r>
            <a:endParaRPr lang="es-ES" altLang="es-ES" sz="2200" b="1">
              <a:latin typeface="Arial" panose="020B0604020202020204" pitchFamily="34" charset="0"/>
            </a:endParaRPr>
          </a:p>
        </p:txBody>
      </p:sp>
      <p:sp>
        <p:nvSpPr>
          <p:cNvPr id="46123" name="Rectangle 89"/>
          <p:cNvSpPr>
            <a:spLocks noChangeArrowheads="1"/>
          </p:cNvSpPr>
          <p:nvPr/>
        </p:nvSpPr>
        <p:spPr bwMode="auto">
          <a:xfrm>
            <a:off x="246063" y="3783013"/>
            <a:ext cx="86042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600">
                <a:latin typeface="Arial" panose="020B0604020202020204" pitchFamily="34" charset="0"/>
                <a:sym typeface="Wingdings" panose="05000000000000000000" pitchFamily="2" charset="2"/>
              </a:rPr>
              <a:t>Además, el filtro de Sobel permite calcular derivadas conjuntas en X e Y, derivadas segundas, terceras, etc.</a:t>
            </a:r>
          </a:p>
          <a:p>
            <a:r>
              <a:rPr lang="es-ES_tradnl" altLang="es-ES" sz="2600" b="1">
                <a:latin typeface="Arial" panose="020B0604020202020204" pitchFamily="34" charset="0"/>
                <a:sym typeface="Wingdings" panose="05000000000000000000" pitchFamily="2" charset="2"/>
              </a:rPr>
              <a:t>Ejemplo.</a:t>
            </a:r>
            <a:r>
              <a:rPr lang="es-ES_tradnl" altLang="es-ES" sz="2600">
                <a:latin typeface="Arial" panose="020B0604020202020204" pitchFamily="34" charset="0"/>
                <a:sym typeface="Wingdings" panose="05000000000000000000" pitchFamily="2" charset="2"/>
              </a:rPr>
              <a:t> Derivada segunda en X.</a:t>
            </a:r>
          </a:p>
        </p:txBody>
      </p:sp>
      <p:graphicFrame>
        <p:nvGraphicFramePr>
          <p:cNvPr id="286849" name="Group 129"/>
          <p:cNvGraphicFramePr>
            <a:graphicFrameLocks noGrp="1"/>
          </p:cNvGraphicFramePr>
          <p:nvPr/>
        </p:nvGraphicFramePr>
        <p:xfrm>
          <a:off x="1257300" y="5405438"/>
          <a:ext cx="1154113" cy="460375"/>
        </p:xfrm>
        <a:graphic>
          <a:graphicData uri="http://schemas.openxmlformats.org/drawingml/2006/table">
            <a:tbl>
              <a:tblPr/>
              <a:tblGrid>
                <a:gridCol w="576263"/>
                <a:gridCol w="577850"/>
              </a:tblGrid>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86850" name="Group 130"/>
          <p:cNvGraphicFramePr>
            <a:graphicFrameLocks noGrp="1"/>
          </p:cNvGraphicFramePr>
          <p:nvPr/>
        </p:nvGraphicFramePr>
        <p:xfrm>
          <a:off x="3019425" y="5405438"/>
          <a:ext cx="1154113" cy="460375"/>
        </p:xfrm>
        <a:graphic>
          <a:graphicData uri="http://schemas.openxmlformats.org/drawingml/2006/table">
            <a:tbl>
              <a:tblPr/>
              <a:tblGrid>
                <a:gridCol w="576263"/>
                <a:gridCol w="577850"/>
              </a:tblGrid>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86854" name="Group 134"/>
          <p:cNvGraphicFramePr>
            <a:graphicFrameLocks noGrp="1"/>
          </p:cNvGraphicFramePr>
          <p:nvPr/>
        </p:nvGraphicFramePr>
        <p:xfrm>
          <a:off x="5297488" y="5411788"/>
          <a:ext cx="1731962" cy="460375"/>
        </p:xfrm>
        <a:graphic>
          <a:graphicData uri="http://schemas.openxmlformats.org/drawingml/2006/table">
            <a:tbl>
              <a:tblPr/>
              <a:tblGrid>
                <a:gridCol w="576262"/>
                <a:gridCol w="577850"/>
                <a:gridCol w="577850"/>
              </a:tblGrid>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46150" name="Text Box 127"/>
          <p:cNvSpPr txBox="1">
            <a:spLocks noChangeArrowheads="1"/>
          </p:cNvSpPr>
          <p:nvPr/>
        </p:nvSpPr>
        <p:spPr bwMode="auto">
          <a:xfrm>
            <a:off x="2206625" y="5373688"/>
            <a:ext cx="10525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600">
                <a:latin typeface="Arial" panose="020B0604020202020204" pitchFamily="34" charset="0"/>
                <a:sym typeface="Symbol" panose="05050102010706020507" pitchFamily="18" charset="2"/>
              </a:rPr>
              <a:t></a:t>
            </a:r>
            <a:endParaRPr lang="es-ES" altLang="es-ES" sz="2200">
              <a:latin typeface="Arial" panose="020B0604020202020204" pitchFamily="34" charset="0"/>
            </a:endParaRPr>
          </a:p>
        </p:txBody>
      </p:sp>
      <p:sp>
        <p:nvSpPr>
          <p:cNvPr id="46151" name="Text Box 128"/>
          <p:cNvSpPr txBox="1">
            <a:spLocks noChangeArrowheads="1"/>
          </p:cNvSpPr>
          <p:nvPr/>
        </p:nvSpPr>
        <p:spPr bwMode="auto">
          <a:xfrm>
            <a:off x="4368800" y="5407025"/>
            <a:ext cx="7143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a:t>
            </a:r>
            <a:endParaRPr lang="es-ES" altLang="es-ES" sz="2200" b="1">
              <a:latin typeface="Arial" panose="020B0604020202020204" pitchFamily="34" charset="0"/>
            </a:endParaRPr>
          </a:p>
        </p:txBody>
      </p:sp>
    </p:spTree>
    <p:extLst>
      <p:ext uri="{BB962C8B-B14F-4D97-AF65-F5344CB8AC3E}">
        <p14:creationId xmlns:p14="http://schemas.microsoft.com/office/powerpoint/2010/main" val="112404004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47108" name="Rectangle 3"/>
          <p:cNvSpPr>
            <a:spLocks noGrp="1" noChangeArrowheads="1"/>
          </p:cNvSpPr>
          <p:nvPr>
            <p:ph type="body" sz="half" idx="1"/>
          </p:nvPr>
        </p:nvSpPr>
        <p:spPr>
          <a:xfrm>
            <a:off x="252413" y="633413"/>
            <a:ext cx="8604250" cy="615950"/>
          </a:xfrm>
        </p:spPr>
        <p:txBody>
          <a:bodyPr/>
          <a:lstStyle/>
          <a:p>
            <a:r>
              <a:rPr lang="es-ES_tradnl" altLang="es-ES" sz="2600" b="1" smtClean="0">
                <a:latin typeface="Arial" panose="020B0604020202020204" pitchFamily="34" charset="0"/>
                <a:sym typeface="Wingdings" panose="05000000000000000000" pitchFamily="2" charset="2"/>
              </a:rPr>
              <a:t>Ejemplos.</a:t>
            </a:r>
          </a:p>
        </p:txBody>
      </p:sp>
      <p:pic>
        <p:nvPicPr>
          <p:cNvPr id="47109" name="Picture 4" descr="prewittx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038" y="1182688"/>
            <a:ext cx="3706812"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5" descr="sobelx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63" y="3783013"/>
            <a:ext cx="3714750"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6" descr="sobelxx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5038" y="3789363"/>
            <a:ext cx="3706812"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7" descr="ceniz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863" y="1182688"/>
            <a:ext cx="3706812"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Text Box 8"/>
          <p:cNvSpPr txBox="1">
            <a:spLocks noChangeArrowheads="1"/>
          </p:cNvSpPr>
          <p:nvPr/>
        </p:nvSpPr>
        <p:spPr bwMode="auto">
          <a:xfrm rot="-5400000">
            <a:off x="2951956" y="2235994"/>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de entrada</a:t>
            </a:r>
            <a:endParaRPr lang="es-ES" altLang="es-ES" sz="2200" b="1">
              <a:latin typeface="Arial" panose="020B0604020202020204" pitchFamily="34" charset="0"/>
            </a:endParaRPr>
          </a:p>
        </p:txBody>
      </p:sp>
      <p:sp>
        <p:nvSpPr>
          <p:cNvPr id="47114" name="Text Box 9"/>
          <p:cNvSpPr txBox="1">
            <a:spLocks noChangeArrowheads="1"/>
          </p:cNvSpPr>
          <p:nvPr/>
        </p:nvSpPr>
        <p:spPr bwMode="auto">
          <a:xfrm rot="-5400000">
            <a:off x="7403306" y="2216944"/>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Prewitt Y (3x3)</a:t>
            </a:r>
            <a:endParaRPr lang="es-ES" altLang="es-ES" sz="2200" b="1">
              <a:latin typeface="Arial" panose="020B0604020202020204" pitchFamily="34" charset="0"/>
            </a:endParaRPr>
          </a:p>
        </p:txBody>
      </p:sp>
      <p:sp>
        <p:nvSpPr>
          <p:cNvPr id="47115" name="Text Box 10"/>
          <p:cNvSpPr txBox="1">
            <a:spLocks noChangeArrowheads="1"/>
          </p:cNvSpPr>
          <p:nvPr/>
        </p:nvSpPr>
        <p:spPr bwMode="auto">
          <a:xfrm rot="-5400000">
            <a:off x="2953544" y="4836319"/>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 Sobel Y (3x3)</a:t>
            </a:r>
            <a:endParaRPr lang="es-ES" altLang="es-ES" sz="2200" b="1">
              <a:latin typeface="Arial" panose="020B0604020202020204" pitchFamily="34" charset="0"/>
            </a:endParaRPr>
          </a:p>
        </p:txBody>
      </p:sp>
      <p:sp>
        <p:nvSpPr>
          <p:cNvPr id="47116" name="Text Box 11"/>
          <p:cNvSpPr txBox="1">
            <a:spLocks noChangeArrowheads="1"/>
          </p:cNvSpPr>
          <p:nvPr/>
        </p:nvSpPr>
        <p:spPr bwMode="auto">
          <a:xfrm rot="-5400000">
            <a:off x="7392194" y="4829969"/>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Sobel 2ª deriv. Y</a:t>
            </a:r>
            <a:endParaRPr lang="es-ES" altLang="es-ES" sz="2200" b="1">
              <a:latin typeface="Arial" panose="020B0604020202020204" pitchFamily="34" charset="0"/>
            </a:endParaRPr>
          </a:p>
        </p:txBody>
      </p:sp>
    </p:spTree>
    <p:extLst>
      <p:ext uri="{BB962C8B-B14F-4D97-AF65-F5344CB8AC3E}">
        <p14:creationId xmlns:p14="http://schemas.microsoft.com/office/powerpoint/2010/main" val="140379260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48132" name="Rectangle 3"/>
          <p:cNvSpPr>
            <a:spLocks noGrp="1" noChangeArrowheads="1"/>
          </p:cNvSpPr>
          <p:nvPr>
            <p:ph type="body" sz="half" idx="1"/>
          </p:nvPr>
        </p:nvSpPr>
        <p:spPr>
          <a:xfrm>
            <a:off x="252413" y="774700"/>
            <a:ext cx="8604250" cy="2332038"/>
          </a:xfrm>
        </p:spPr>
        <p:txBody>
          <a:bodyPr/>
          <a:lstStyle/>
          <a:p>
            <a:r>
              <a:rPr lang="es-ES_tradnl" altLang="es-ES" sz="2600" smtClean="0">
                <a:latin typeface="Arial" panose="020B0604020202020204" pitchFamily="34" charset="0"/>
                <a:sym typeface="Wingdings" panose="05000000000000000000" pitchFamily="2" charset="2"/>
              </a:rPr>
              <a:t>Realmente, en dos o más dimensiones, en lugar de la derivada tiene más sentido el concepto de </a:t>
            </a:r>
            <a:r>
              <a:rPr lang="es-ES_tradnl" altLang="es-ES" sz="2600" b="1" smtClean="0">
                <a:latin typeface="Arial" panose="020B0604020202020204" pitchFamily="34" charset="0"/>
                <a:sym typeface="Wingdings" panose="05000000000000000000" pitchFamily="2" charset="2"/>
              </a:rPr>
              <a:t>gradiente</a:t>
            </a:r>
            <a:r>
              <a:rPr lang="es-ES_tradnl" altLang="es-ES" sz="2600" smtClean="0">
                <a:latin typeface="Arial" panose="020B0604020202020204" pitchFamily="34" charset="0"/>
                <a:sym typeface="Wingdings" panose="05000000000000000000" pitchFamily="2" charset="2"/>
              </a:rPr>
              <a:t>.</a:t>
            </a:r>
          </a:p>
          <a:p>
            <a:r>
              <a:rPr lang="es-ES_tradnl" altLang="es-ES" sz="2600" smtClean="0">
                <a:latin typeface="Arial" panose="020B0604020202020204" pitchFamily="34" charset="0"/>
                <a:sym typeface="Wingdings" panose="05000000000000000000" pitchFamily="2" charset="2"/>
              </a:rPr>
              <a:t>¿Qué es el gradiente?  Repasar cálculo...</a:t>
            </a:r>
          </a:p>
          <a:p>
            <a:r>
              <a:rPr lang="es-ES_tradnl" altLang="es-ES" sz="2600" b="1" smtClean="0">
                <a:latin typeface="Arial" panose="020B0604020202020204" pitchFamily="34" charset="0"/>
                <a:sym typeface="Wingdings" panose="05000000000000000000" pitchFamily="2" charset="2"/>
              </a:rPr>
              <a:t>El gradiente</a:t>
            </a:r>
            <a:r>
              <a:rPr lang="es-ES_tradnl" altLang="es-ES" sz="2600" smtClean="0">
                <a:latin typeface="Arial" panose="020B0604020202020204" pitchFamily="34" charset="0"/>
                <a:sym typeface="Wingdings" panose="05000000000000000000" pitchFamily="2" charset="2"/>
              </a:rPr>
              <a:t> indica la dirección de máxima variación de una función (en 2D, la máxima pendiente).</a:t>
            </a:r>
          </a:p>
        </p:txBody>
      </p:sp>
      <p:pic>
        <p:nvPicPr>
          <p:cNvPr id="48133" name="Picture 4" descr="gradient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8" y="3108325"/>
            <a:ext cx="4508500" cy="324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5" descr="gradient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913" y="3214688"/>
            <a:ext cx="37052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50" name="Line 6"/>
          <p:cNvSpPr>
            <a:spLocks noChangeShapeType="1"/>
          </p:cNvSpPr>
          <p:nvPr/>
        </p:nvSpPr>
        <p:spPr bwMode="auto">
          <a:xfrm flipH="1">
            <a:off x="5930900" y="4964113"/>
            <a:ext cx="560388" cy="639762"/>
          </a:xfrm>
          <a:prstGeom prst="line">
            <a:avLst/>
          </a:prstGeom>
          <a:noFill/>
          <a:ln w="762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7751" name="Line 7"/>
          <p:cNvSpPr>
            <a:spLocks noChangeShapeType="1"/>
          </p:cNvSpPr>
          <p:nvPr/>
        </p:nvSpPr>
        <p:spPr bwMode="auto">
          <a:xfrm flipH="1">
            <a:off x="6278563" y="5375275"/>
            <a:ext cx="587375" cy="652463"/>
          </a:xfrm>
          <a:prstGeom prst="line">
            <a:avLst/>
          </a:prstGeom>
          <a:noFill/>
          <a:ln w="762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7752" name="Line 8"/>
          <p:cNvSpPr>
            <a:spLocks noChangeShapeType="1"/>
          </p:cNvSpPr>
          <p:nvPr/>
        </p:nvSpPr>
        <p:spPr bwMode="auto">
          <a:xfrm flipH="1">
            <a:off x="6681788" y="5767388"/>
            <a:ext cx="574675" cy="627062"/>
          </a:xfrm>
          <a:prstGeom prst="line">
            <a:avLst/>
          </a:prstGeom>
          <a:noFill/>
          <a:ln w="762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7753" name="Line 9"/>
          <p:cNvSpPr>
            <a:spLocks noChangeShapeType="1"/>
          </p:cNvSpPr>
          <p:nvPr/>
        </p:nvSpPr>
        <p:spPr bwMode="auto">
          <a:xfrm flipV="1">
            <a:off x="6721475" y="4002088"/>
            <a:ext cx="12700" cy="654050"/>
          </a:xfrm>
          <a:prstGeom prst="line">
            <a:avLst/>
          </a:prstGeom>
          <a:noFill/>
          <a:ln w="762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7754" name="Line 10"/>
          <p:cNvSpPr>
            <a:spLocks noChangeShapeType="1"/>
          </p:cNvSpPr>
          <p:nvPr/>
        </p:nvSpPr>
        <p:spPr bwMode="auto">
          <a:xfrm flipV="1">
            <a:off x="7419975" y="3984625"/>
            <a:ext cx="12700" cy="654050"/>
          </a:xfrm>
          <a:prstGeom prst="line">
            <a:avLst/>
          </a:prstGeom>
          <a:noFill/>
          <a:ln w="762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7755" name="Line 11"/>
          <p:cNvSpPr>
            <a:spLocks noChangeShapeType="1"/>
          </p:cNvSpPr>
          <p:nvPr/>
        </p:nvSpPr>
        <p:spPr bwMode="auto">
          <a:xfrm flipV="1">
            <a:off x="7969250" y="3983038"/>
            <a:ext cx="12700" cy="654050"/>
          </a:xfrm>
          <a:prstGeom prst="line">
            <a:avLst/>
          </a:prstGeom>
          <a:noFill/>
          <a:ln w="762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7756" name="Line 12"/>
          <p:cNvSpPr>
            <a:spLocks noChangeShapeType="1"/>
          </p:cNvSpPr>
          <p:nvPr/>
        </p:nvSpPr>
        <p:spPr bwMode="auto">
          <a:xfrm flipV="1">
            <a:off x="8510588" y="4002088"/>
            <a:ext cx="12700" cy="654050"/>
          </a:xfrm>
          <a:prstGeom prst="line">
            <a:avLst/>
          </a:prstGeom>
          <a:noFill/>
          <a:ln w="762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7757" name="Line 13"/>
          <p:cNvSpPr>
            <a:spLocks noChangeShapeType="1"/>
          </p:cNvSpPr>
          <p:nvPr/>
        </p:nvSpPr>
        <p:spPr bwMode="auto">
          <a:xfrm flipH="1" flipV="1">
            <a:off x="5872163" y="4394200"/>
            <a:ext cx="457200" cy="65088"/>
          </a:xfrm>
          <a:prstGeom prst="line">
            <a:avLst/>
          </a:prstGeom>
          <a:noFill/>
          <a:ln w="762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7758" name="Line 14"/>
          <p:cNvSpPr>
            <a:spLocks noChangeShapeType="1"/>
          </p:cNvSpPr>
          <p:nvPr/>
        </p:nvSpPr>
        <p:spPr bwMode="auto">
          <a:xfrm flipH="1" flipV="1">
            <a:off x="5943600" y="3892550"/>
            <a:ext cx="444500" cy="77788"/>
          </a:xfrm>
          <a:prstGeom prst="line">
            <a:avLst/>
          </a:prstGeom>
          <a:noFill/>
          <a:ln w="762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7759" name="Line 15"/>
          <p:cNvSpPr>
            <a:spLocks noChangeShapeType="1"/>
          </p:cNvSpPr>
          <p:nvPr/>
        </p:nvSpPr>
        <p:spPr bwMode="auto">
          <a:xfrm flipH="1" flipV="1">
            <a:off x="5994400" y="3449638"/>
            <a:ext cx="444500" cy="52387"/>
          </a:xfrm>
          <a:prstGeom prst="line">
            <a:avLst/>
          </a:prstGeom>
          <a:noFill/>
          <a:ln w="762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3936593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7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77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77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77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77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77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77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77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77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7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0" grpId="0" animBg="1"/>
      <p:bldP spid="287751" grpId="0" animBg="1"/>
      <p:bldP spid="287752" grpId="0" animBg="1"/>
      <p:bldP spid="287753" grpId="0" animBg="1"/>
      <p:bldP spid="287754" grpId="0" animBg="1"/>
      <p:bldP spid="287755" grpId="0" animBg="1"/>
      <p:bldP spid="287756" grpId="0" animBg="1"/>
      <p:bldP spid="287757" grpId="0" animBg="1"/>
      <p:bldP spid="287758" grpId="0" animBg="1"/>
      <p:bldP spid="287759"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49156" name="Rectangle 3"/>
          <p:cNvSpPr>
            <a:spLocks noGrp="1" noChangeArrowheads="1"/>
          </p:cNvSpPr>
          <p:nvPr>
            <p:ph type="body" sz="half" idx="1"/>
          </p:nvPr>
        </p:nvSpPr>
        <p:spPr>
          <a:xfrm>
            <a:off x="252413" y="774700"/>
            <a:ext cx="8604250" cy="1425575"/>
          </a:xfrm>
        </p:spPr>
        <p:txBody>
          <a:bodyPr/>
          <a:lstStyle/>
          <a:p>
            <a:r>
              <a:rPr lang="es-ES_tradnl" altLang="es-ES" sz="2600" smtClean="0">
                <a:latin typeface="Arial" panose="020B0604020202020204" pitchFamily="34" charset="0"/>
                <a:sym typeface="Wingdings" panose="05000000000000000000" pitchFamily="2" charset="2"/>
              </a:rPr>
              <a:t>El </a:t>
            </a:r>
            <a:r>
              <a:rPr lang="es-ES_tradnl" altLang="es-ES" sz="2600" b="1" smtClean="0">
                <a:latin typeface="Arial" panose="020B0604020202020204" pitchFamily="34" charset="0"/>
                <a:sym typeface="Wingdings" panose="05000000000000000000" pitchFamily="2" charset="2"/>
              </a:rPr>
              <a:t>gradiente</a:t>
            </a:r>
            <a:r>
              <a:rPr lang="es-ES_tradnl" altLang="es-ES" sz="2600" smtClean="0">
                <a:latin typeface="Arial" panose="020B0604020202020204" pitchFamily="34" charset="0"/>
                <a:sym typeface="Wingdings" panose="05000000000000000000" pitchFamily="2" charset="2"/>
              </a:rPr>
              <a:t> en un punto es un vector (u, v):</a:t>
            </a:r>
          </a:p>
          <a:p>
            <a:pPr lvl="1"/>
            <a:r>
              <a:rPr lang="es-ES_tradnl" altLang="es-ES" sz="2400" b="1" smtClean="0">
                <a:latin typeface="Arial" panose="020B0604020202020204" pitchFamily="34" charset="0"/>
                <a:sym typeface="Wingdings" panose="05000000000000000000" pitchFamily="2" charset="2"/>
              </a:rPr>
              <a:t>Ángulo:</a:t>
            </a:r>
            <a:r>
              <a:rPr lang="es-ES_tradnl" altLang="es-ES" sz="2400" smtClean="0">
                <a:latin typeface="Arial" panose="020B0604020202020204" pitchFamily="34" charset="0"/>
                <a:sym typeface="Wingdings" panose="05000000000000000000" pitchFamily="2" charset="2"/>
              </a:rPr>
              <a:t> dirección de máxima variación.</a:t>
            </a:r>
          </a:p>
          <a:p>
            <a:pPr lvl="1"/>
            <a:r>
              <a:rPr lang="es-ES_tradnl" altLang="es-ES" sz="2400" b="1" smtClean="0">
                <a:latin typeface="Arial" panose="020B0604020202020204" pitchFamily="34" charset="0"/>
                <a:sym typeface="Wingdings" panose="05000000000000000000" pitchFamily="2" charset="2"/>
              </a:rPr>
              <a:t>Magnitud:</a:t>
            </a:r>
            <a:r>
              <a:rPr lang="es-ES_tradnl" altLang="es-ES" sz="2400" smtClean="0">
                <a:latin typeface="Arial" panose="020B0604020202020204" pitchFamily="34" charset="0"/>
                <a:sym typeface="Wingdings" panose="05000000000000000000" pitchFamily="2" charset="2"/>
              </a:rPr>
              <a:t> intensidad de la variación.</a:t>
            </a:r>
            <a:endParaRPr lang="es-ES_tradnl" altLang="es-ES" sz="2200" smtClean="0">
              <a:latin typeface="Arial" panose="020B0604020202020204" pitchFamily="34" charset="0"/>
              <a:sym typeface="Wingdings" panose="05000000000000000000" pitchFamily="2" charset="2"/>
            </a:endParaRPr>
          </a:p>
        </p:txBody>
      </p:sp>
      <p:sp>
        <p:nvSpPr>
          <p:cNvPr id="49157" name="Line 4"/>
          <p:cNvSpPr>
            <a:spLocks noChangeShapeType="1"/>
          </p:cNvSpPr>
          <p:nvPr/>
        </p:nvSpPr>
        <p:spPr bwMode="auto">
          <a:xfrm>
            <a:off x="6388100" y="836613"/>
            <a:ext cx="69215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aphicFrame>
        <p:nvGraphicFramePr>
          <p:cNvPr id="288800" name="Group 32"/>
          <p:cNvGraphicFramePr>
            <a:graphicFrameLocks noGrp="1"/>
          </p:cNvGraphicFramePr>
          <p:nvPr/>
        </p:nvGraphicFramePr>
        <p:xfrm>
          <a:off x="3132138" y="2608263"/>
          <a:ext cx="1876425" cy="1620838"/>
        </p:xfrm>
        <a:graphic>
          <a:graphicData uri="http://schemas.openxmlformats.org/drawingml/2006/table">
            <a:tbl>
              <a:tblPr/>
              <a:tblGrid>
                <a:gridCol w="623887"/>
                <a:gridCol w="627063"/>
                <a:gridCol w="625475"/>
              </a:tblGrid>
              <a:tr h="5222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r>
              <a:tr h="5492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F3F3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r>
              <a:tr h="5492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F3F3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F3F3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 sz="2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r>
            </a:tbl>
          </a:graphicData>
        </a:graphic>
      </p:graphicFrame>
      <p:sp>
        <p:nvSpPr>
          <p:cNvPr id="49176" name="Line 33"/>
          <p:cNvSpPr>
            <a:spLocks noChangeShapeType="1"/>
          </p:cNvSpPr>
          <p:nvPr/>
        </p:nvSpPr>
        <p:spPr bwMode="auto">
          <a:xfrm flipV="1">
            <a:off x="4102100" y="2454275"/>
            <a:ext cx="1125538" cy="927100"/>
          </a:xfrm>
          <a:prstGeom prst="line">
            <a:avLst/>
          </a:prstGeom>
          <a:noFill/>
          <a:ln w="1016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9177" name="Rectangle 34"/>
          <p:cNvSpPr>
            <a:spLocks noChangeArrowheads="1"/>
          </p:cNvSpPr>
          <p:nvPr/>
        </p:nvSpPr>
        <p:spPr bwMode="auto">
          <a:xfrm>
            <a:off x="5259388" y="2640013"/>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a:latin typeface="Arial" panose="020B0604020202020204" pitchFamily="34" charset="0"/>
                <a:sym typeface="Wingdings" panose="05000000000000000000" pitchFamily="2" charset="2"/>
              </a:rPr>
              <a:t>(u, v)</a:t>
            </a:r>
            <a:endParaRPr lang="es-ES" altLang="es-ES" sz="2400">
              <a:latin typeface="Arial" panose="020B0604020202020204" pitchFamily="34" charset="0"/>
              <a:sym typeface="Wingdings" panose="05000000000000000000" pitchFamily="2" charset="2"/>
            </a:endParaRPr>
          </a:p>
        </p:txBody>
      </p:sp>
      <p:sp>
        <p:nvSpPr>
          <p:cNvPr id="49178" name="Line 35"/>
          <p:cNvSpPr>
            <a:spLocks noChangeShapeType="1"/>
          </p:cNvSpPr>
          <p:nvPr/>
        </p:nvSpPr>
        <p:spPr bwMode="auto">
          <a:xfrm>
            <a:off x="5364163" y="2713038"/>
            <a:ext cx="69215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9179" name="Rectangle 36"/>
          <p:cNvSpPr>
            <a:spLocks noChangeArrowheads="1"/>
          </p:cNvSpPr>
          <p:nvPr/>
        </p:nvSpPr>
        <p:spPr bwMode="auto">
          <a:xfrm>
            <a:off x="220663" y="4375150"/>
            <a:ext cx="8604250" cy="19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600">
                <a:latin typeface="Arial" panose="020B0604020202020204" pitchFamily="34" charset="0"/>
                <a:sym typeface="Wingdings" panose="05000000000000000000" pitchFamily="2" charset="2"/>
              </a:rPr>
              <a:t>El </a:t>
            </a:r>
            <a:r>
              <a:rPr lang="es-ES_tradnl" altLang="es-ES" sz="2600" b="1">
                <a:latin typeface="Arial" panose="020B0604020202020204" pitchFamily="34" charset="0"/>
                <a:sym typeface="Wingdings" panose="05000000000000000000" pitchFamily="2" charset="2"/>
              </a:rPr>
              <a:t>gradiente</a:t>
            </a:r>
            <a:r>
              <a:rPr lang="es-ES_tradnl" altLang="es-ES" sz="2600">
                <a:latin typeface="Arial" panose="020B0604020202020204" pitchFamily="34" charset="0"/>
                <a:sym typeface="Wingdings" panose="05000000000000000000" pitchFamily="2" charset="2"/>
              </a:rPr>
              <a:t> está relacionado con las </a:t>
            </a:r>
            <a:r>
              <a:rPr lang="es-ES_tradnl" altLang="es-ES" sz="2600" b="1">
                <a:latin typeface="Arial" panose="020B0604020202020204" pitchFamily="34" charset="0"/>
                <a:sym typeface="Wingdings" panose="05000000000000000000" pitchFamily="2" charset="2"/>
              </a:rPr>
              <a:t>derivadas</a:t>
            </a:r>
            <a:r>
              <a:rPr lang="es-ES_tradnl" altLang="es-ES" sz="2600">
                <a:latin typeface="Arial" panose="020B0604020202020204" pitchFamily="34" charset="0"/>
                <a:sym typeface="Wingdings" panose="05000000000000000000" pitchFamily="2" charset="2"/>
              </a:rPr>
              <a:t>:</a:t>
            </a:r>
          </a:p>
          <a:p>
            <a:pPr lvl="1"/>
            <a:r>
              <a:rPr lang="es-ES_tradnl" altLang="es-ES" sz="2400">
                <a:latin typeface="Arial" panose="020B0604020202020204" pitchFamily="34" charset="0"/>
                <a:sym typeface="Wingdings" panose="05000000000000000000" pitchFamily="2" charset="2"/>
              </a:rPr>
              <a:t>u = Derivada en X del punto</a:t>
            </a:r>
          </a:p>
          <a:p>
            <a:pPr lvl="1"/>
            <a:r>
              <a:rPr lang="es-ES_tradnl" altLang="es-ES" sz="2400">
                <a:latin typeface="Arial" panose="020B0604020202020204" pitchFamily="34" charset="0"/>
                <a:sym typeface="Wingdings" panose="05000000000000000000" pitchFamily="2" charset="2"/>
              </a:rPr>
              <a:t>v = Derivada en Y del punto</a:t>
            </a:r>
          </a:p>
          <a:p>
            <a:pPr lvl="1"/>
            <a:r>
              <a:rPr lang="es-ES_tradnl" altLang="es-ES" sz="2400">
                <a:latin typeface="Arial" panose="020B0604020202020204" pitchFamily="34" charset="0"/>
                <a:sym typeface="Wingdings" panose="05000000000000000000" pitchFamily="2" charset="2"/>
              </a:rPr>
              <a:t>Teniendo dy y dx, ¿cuánto vale el ángulo y la magnitud?</a:t>
            </a:r>
          </a:p>
        </p:txBody>
      </p:sp>
      <p:sp>
        <p:nvSpPr>
          <p:cNvPr id="288805" name="Line 37"/>
          <p:cNvSpPr>
            <a:spLocks noChangeShapeType="1"/>
          </p:cNvSpPr>
          <p:nvPr/>
        </p:nvSpPr>
        <p:spPr bwMode="auto">
          <a:xfrm>
            <a:off x="4129088" y="3357563"/>
            <a:ext cx="1084262" cy="1587"/>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8806" name="Line 38"/>
          <p:cNvSpPr>
            <a:spLocks noChangeShapeType="1"/>
          </p:cNvSpPr>
          <p:nvPr/>
        </p:nvSpPr>
        <p:spPr bwMode="auto">
          <a:xfrm>
            <a:off x="5224463" y="2455863"/>
            <a:ext cx="0" cy="88741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8807" name="Line 39"/>
          <p:cNvSpPr>
            <a:spLocks noChangeShapeType="1"/>
          </p:cNvSpPr>
          <p:nvPr/>
        </p:nvSpPr>
        <p:spPr bwMode="auto">
          <a:xfrm flipH="1">
            <a:off x="4146550" y="2476500"/>
            <a:ext cx="1071563"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8808" name="Line 40"/>
          <p:cNvSpPr>
            <a:spLocks noChangeShapeType="1"/>
          </p:cNvSpPr>
          <p:nvPr/>
        </p:nvSpPr>
        <p:spPr bwMode="auto">
          <a:xfrm flipV="1">
            <a:off x="4135438" y="2478088"/>
            <a:ext cx="0" cy="873125"/>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8809" name="Rectangle 41"/>
          <p:cNvSpPr>
            <a:spLocks noChangeArrowheads="1"/>
          </p:cNvSpPr>
          <p:nvPr/>
        </p:nvSpPr>
        <p:spPr bwMode="auto">
          <a:xfrm>
            <a:off x="5083175" y="3417888"/>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a:latin typeface="Arial" panose="020B0604020202020204" pitchFamily="34" charset="0"/>
                <a:sym typeface="Wingdings" panose="05000000000000000000" pitchFamily="2" charset="2"/>
              </a:rPr>
              <a:t>dx</a:t>
            </a:r>
            <a:endParaRPr lang="es-ES" altLang="es-ES" sz="2400">
              <a:latin typeface="Arial" panose="020B0604020202020204" pitchFamily="34" charset="0"/>
              <a:sym typeface="Wingdings" panose="05000000000000000000" pitchFamily="2" charset="2"/>
            </a:endParaRPr>
          </a:p>
        </p:txBody>
      </p:sp>
      <p:sp>
        <p:nvSpPr>
          <p:cNvPr id="288810" name="Rectangle 42"/>
          <p:cNvSpPr>
            <a:spLocks noChangeArrowheads="1"/>
          </p:cNvSpPr>
          <p:nvPr/>
        </p:nvSpPr>
        <p:spPr bwMode="auto">
          <a:xfrm>
            <a:off x="3587750" y="2144713"/>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ES" sz="2400">
                <a:latin typeface="Arial" panose="020B0604020202020204" pitchFamily="34" charset="0"/>
                <a:sym typeface="Wingdings" panose="05000000000000000000" pitchFamily="2" charset="2"/>
              </a:rPr>
              <a:t>dy</a:t>
            </a:r>
            <a:endParaRPr lang="es-ES" altLang="es-ES" sz="240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10580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8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88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88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88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88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8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805" grpId="0" animBg="1"/>
      <p:bldP spid="288806" grpId="0" animBg="1"/>
      <p:bldP spid="288807" grpId="0" animBg="1"/>
      <p:bldP spid="288808" grpId="0" animBg="1"/>
      <p:bldP spid="288809" grpId="0"/>
      <p:bldP spid="28881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50180" name="Rectangle 3"/>
          <p:cNvSpPr>
            <a:spLocks noGrp="1" noChangeArrowheads="1"/>
          </p:cNvSpPr>
          <p:nvPr>
            <p:ph type="body" sz="half" idx="1"/>
          </p:nvPr>
        </p:nvSpPr>
        <p:spPr>
          <a:xfrm>
            <a:off x="252413" y="774700"/>
            <a:ext cx="8604250" cy="2692400"/>
          </a:xfrm>
        </p:spPr>
        <p:txBody>
          <a:bodyPr/>
          <a:lstStyle/>
          <a:p>
            <a:r>
              <a:rPr lang="es-ES_tradnl" altLang="es-ES" sz="2600" b="1" smtClean="0">
                <a:latin typeface="Arial" panose="020B0604020202020204" pitchFamily="34" charset="0"/>
                <a:sym typeface="Wingdings" panose="05000000000000000000" pitchFamily="2" charset="2"/>
              </a:rPr>
              <a:t>Cálculo del gradiente:</a:t>
            </a:r>
          </a:p>
          <a:p>
            <a:pPr lvl="1"/>
            <a:r>
              <a:rPr lang="es-ES_tradnl" altLang="es-ES" sz="2400" smtClean="0">
                <a:latin typeface="Arial" panose="020B0604020202020204" pitchFamily="34" charset="0"/>
                <a:sym typeface="Wingdings" panose="05000000000000000000" pitchFamily="2" charset="2"/>
              </a:rPr>
              <a:t>Calcular </a:t>
            </a:r>
            <a:r>
              <a:rPr lang="es-ES_tradnl" altLang="es-ES" sz="2400" b="1" smtClean="0">
                <a:latin typeface="Arial" panose="020B0604020202020204" pitchFamily="34" charset="0"/>
                <a:sym typeface="Wingdings" panose="05000000000000000000" pitchFamily="2" charset="2"/>
              </a:rPr>
              <a:t>derivada en X: Dx</a:t>
            </a:r>
            <a:r>
              <a:rPr lang="es-ES_tradnl" altLang="es-ES" sz="2400" smtClean="0">
                <a:latin typeface="Arial" panose="020B0604020202020204" pitchFamily="34" charset="0"/>
                <a:sym typeface="Wingdings" panose="05000000000000000000" pitchFamily="2" charset="2"/>
              </a:rPr>
              <a:t> (por ejemplo, con un filtro de Sobel, Prewitt,...)</a:t>
            </a:r>
          </a:p>
          <a:p>
            <a:pPr lvl="1"/>
            <a:r>
              <a:rPr lang="es-ES_tradnl" altLang="es-ES" sz="2400" smtClean="0">
                <a:latin typeface="Arial" panose="020B0604020202020204" pitchFamily="34" charset="0"/>
                <a:sym typeface="Wingdings" panose="05000000000000000000" pitchFamily="2" charset="2"/>
              </a:rPr>
              <a:t>Calcular </a:t>
            </a:r>
            <a:r>
              <a:rPr lang="es-ES_tradnl" altLang="es-ES" sz="2400" b="1" smtClean="0">
                <a:latin typeface="Arial" panose="020B0604020202020204" pitchFamily="34" charset="0"/>
                <a:sym typeface="Wingdings" panose="05000000000000000000" pitchFamily="2" charset="2"/>
              </a:rPr>
              <a:t>derivada en Y: Dy</a:t>
            </a:r>
            <a:endParaRPr lang="es-ES_tradnl" altLang="es-ES" sz="2400" smtClean="0">
              <a:latin typeface="Arial" panose="020B0604020202020204" pitchFamily="34" charset="0"/>
              <a:sym typeface="Wingdings" panose="05000000000000000000" pitchFamily="2" charset="2"/>
            </a:endParaRPr>
          </a:p>
          <a:p>
            <a:pPr lvl="1"/>
            <a:r>
              <a:rPr lang="es-ES_tradnl" altLang="es-ES" sz="2400" b="1" smtClean="0">
                <a:latin typeface="Arial" panose="020B0604020202020204" pitchFamily="34" charset="0"/>
                <a:sym typeface="Wingdings" panose="05000000000000000000" pitchFamily="2" charset="2"/>
              </a:rPr>
              <a:t>Magnitud</a:t>
            </a:r>
            <a:r>
              <a:rPr lang="es-ES_tradnl" altLang="es-ES" sz="2400" smtClean="0">
                <a:latin typeface="Arial" panose="020B0604020202020204" pitchFamily="34" charset="0"/>
                <a:sym typeface="Wingdings" panose="05000000000000000000" pitchFamily="2" charset="2"/>
              </a:rPr>
              <a:t> del gradiente:   Dx</a:t>
            </a:r>
            <a:r>
              <a:rPr lang="es-ES_tradnl" altLang="es-ES" sz="2400" baseline="30000" smtClean="0">
                <a:latin typeface="Arial" panose="020B0604020202020204" pitchFamily="34" charset="0"/>
                <a:sym typeface="Wingdings" panose="05000000000000000000" pitchFamily="2" charset="2"/>
              </a:rPr>
              <a:t>2</a:t>
            </a:r>
            <a:r>
              <a:rPr lang="es-ES_tradnl" altLang="es-ES" sz="2400" smtClean="0">
                <a:latin typeface="Arial" panose="020B0604020202020204" pitchFamily="34" charset="0"/>
                <a:sym typeface="Wingdings" panose="05000000000000000000" pitchFamily="2" charset="2"/>
              </a:rPr>
              <a:t> + Dy</a:t>
            </a:r>
            <a:r>
              <a:rPr lang="es-ES_tradnl" altLang="es-ES" sz="2400" baseline="30000" smtClean="0">
                <a:latin typeface="Arial" panose="020B0604020202020204" pitchFamily="34" charset="0"/>
                <a:sym typeface="Wingdings" panose="05000000000000000000" pitchFamily="2" charset="2"/>
              </a:rPr>
              <a:t>2</a:t>
            </a:r>
          </a:p>
          <a:p>
            <a:pPr lvl="1"/>
            <a:r>
              <a:rPr lang="es-ES_tradnl" altLang="es-ES" sz="2400" b="1" smtClean="0">
                <a:latin typeface="Arial" panose="020B0604020202020204" pitchFamily="34" charset="0"/>
                <a:sym typeface="Wingdings" panose="05000000000000000000" pitchFamily="2" charset="2"/>
              </a:rPr>
              <a:t>Ángulo</a:t>
            </a:r>
            <a:r>
              <a:rPr lang="es-ES_tradnl" altLang="es-ES" sz="2400" smtClean="0">
                <a:latin typeface="Arial" panose="020B0604020202020204" pitchFamily="34" charset="0"/>
                <a:sym typeface="Wingdings" panose="05000000000000000000" pitchFamily="2" charset="2"/>
              </a:rPr>
              <a:t> del gradiente: atan2 (Dy, Dx)</a:t>
            </a:r>
          </a:p>
        </p:txBody>
      </p:sp>
      <p:sp>
        <p:nvSpPr>
          <p:cNvPr id="50181" name="Freeform 34"/>
          <p:cNvSpPr>
            <a:spLocks/>
          </p:cNvSpPr>
          <p:nvPr/>
        </p:nvSpPr>
        <p:spPr bwMode="auto">
          <a:xfrm>
            <a:off x="4414838" y="2520950"/>
            <a:ext cx="1593850" cy="444500"/>
          </a:xfrm>
          <a:custGeom>
            <a:avLst/>
            <a:gdLst>
              <a:gd name="T0" fmla="*/ 0 w 1004"/>
              <a:gd name="T1" fmla="*/ 2147483647 h 280"/>
              <a:gd name="T2" fmla="*/ 2147483647 w 1004"/>
              <a:gd name="T3" fmla="*/ 2147483647 h 280"/>
              <a:gd name="T4" fmla="*/ 2147483647 w 1004"/>
              <a:gd name="T5" fmla="*/ 0 h 280"/>
              <a:gd name="T6" fmla="*/ 2147483647 w 1004"/>
              <a:gd name="T7" fmla="*/ 0 h 2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4" h="280">
                <a:moveTo>
                  <a:pt x="0" y="17"/>
                </a:moveTo>
                <a:lnTo>
                  <a:pt x="50" y="280"/>
                </a:lnTo>
                <a:lnTo>
                  <a:pt x="99" y="0"/>
                </a:lnTo>
                <a:lnTo>
                  <a:pt x="1004"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pic>
        <p:nvPicPr>
          <p:cNvPr id="50182" name="Picture 35" descr="sobel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0" y="3541713"/>
            <a:ext cx="2543175"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36" descr="sobely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988" y="3540125"/>
            <a:ext cx="2543175"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37" descr="dradsobel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500" y="3502025"/>
            <a:ext cx="3470275"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5" name="Rectangle 38"/>
          <p:cNvSpPr>
            <a:spLocks noChangeArrowheads="1"/>
          </p:cNvSpPr>
          <p:nvPr/>
        </p:nvSpPr>
        <p:spPr bwMode="auto">
          <a:xfrm>
            <a:off x="190500" y="5265738"/>
            <a:ext cx="2551113"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sym typeface="Wingdings" panose="05000000000000000000" pitchFamily="2" charset="2"/>
              </a:rPr>
              <a:t>Valor absoluto de derivada en X (Sobel de 3x3)</a:t>
            </a:r>
            <a:endParaRPr lang="es-ES" altLang="es-ES" sz="2200">
              <a:latin typeface="Arial" panose="020B0604020202020204" pitchFamily="34" charset="0"/>
              <a:sym typeface="Wingdings" panose="05000000000000000000" pitchFamily="2" charset="2"/>
            </a:endParaRPr>
          </a:p>
        </p:txBody>
      </p:sp>
      <p:sp>
        <p:nvSpPr>
          <p:cNvPr id="50186" name="Rectangle 39"/>
          <p:cNvSpPr>
            <a:spLocks noChangeArrowheads="1"/>
          </p:cNvSpPr>
          <p:nvPr/>
        </p:nvSpPr>
        <p:spPr bwMode="auto">
          <a:xfrm>
            <a:off x="2822575" y="5259388"/>
            <a:ext cx="2551113"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sym typeface="Wingdings" panose="05000000000000000000" pitchFamily="2" charset="2"/>
              </a:rPr>
              <a:t>Valor absoluto de derivada en Y (Sobel de 3x3)</a:t>
            </a:r>
            <a:endParaRPr lang="es-ES" altLang="es-ES" sz="2200">
              <a:latin typeface="Arial" panose="020B0604020202020204" pitchFamily="34" charset="0"/>
              <a:sym typeface="Wingdings" panose="05000000000000000000" pitchFamily="2" charset="2"/>
            </a:endParaRPr>
          </a:p>
        </p:txBody>
      </p:sp>
      <p:sp>
        <p:nvSpPr>
          <p:cNvPr id="50187" name="Rectangle 40"/>
          <p:cNvSpPr>
            <a:spLocks noChangeArrowheads="1"/>
          </p:cNvSpPr>
          <p:nvPr/>
        </p:nvSpPr>
        <p:spPr bwMode="auto">
          <a:xfrm>
            <a:off x="5492750" y="5840413"/>
            <a:ext cx="34798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sym typeface="Wingdings" panose="05000000000000000000" pitchFamily="2" charset="2"/>
              </a:rPr>
              <a:t>Magnitud del gradiente</a:t>
            </a:r>
            <a:endParaRPr lang="es-ES" altLang="es-ES" sz="220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529598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9" descr="dradsobe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3" y="2182813"/>
            <a:ext cx="5783262" cy="391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51205" name="Rectangle 3"/>
          <p:cNvSpPr>
            <a:spLocks noGrp="1" noChangeArrowheads="1"/>
          </p:cNvSpPr>
          <p:nvPr>
            <p:ph type="body" sz="half" idx="1"/>
          </p:nvPr>
        </p:nvSpPr>
        <p:spPr>
          <a:xfrm>
            <a:off x="252413" y="709613"/>
            <a:ext cx="8604250" cy="1779587"/>
          </a:xfrm>
        </p:spPr>
        <p:txBody>
          <a:bodyPr/>
          <a:lstStyle/>
          <a:p>
            <a:r>
              <a:rPr lang="es-ES_tradnl" altLang="es-ES" sz="2600" smtClean="0">
                <a:latin typeface="Arial" panose="020B0604020202020204" pitchFamily="34" charset="0"/>
                <a:sym typeface="Wingdings" panose="05000000000000000000" pitchFamily="2" charset="2"/>
              </a:rPr>
              <a:t>El gradiente da lugar al concepto de </a:t>
            </a:r>
            <a:r>
              <a:rPr lang="es-ES_tradnl" altLang="es-ES" sz="2600" b="1" smtClean="0">
                <a:latin typeface="Arial" panose="020B0604020202020204" pitchFamily="34" charset="0"/>
                <a:sym typeface="Wingdings" panose="05000000000000000000" pitchFamily="2" charset="2"/>
              </a:rPr>
              <a:t>borde</a:t>
            </a:r>
            <a:r>
              <a:rPr lang="es-ES_tradnl" altLang="es-ES" sz="2600" smtClean="0">
                <a:latin typeface="Arial" panose="020B0604020202020204" pitchFamily="34" charset="0"/>
                <a:sym typeface="Wingdings" panose="05000000000000000000" pitchFamily="2" charset="2"/>
              </a:rPr>
              <a:t>.</a:t>
            </a:r>
          </a:p>
          <a:p>
            <a:r>
              <a:rPr lang="es-ES_tradnl" altLang="es-ES" sz="2600" smtClean="0">
                <a:latin typeface="Arial" panose="020B0604020202020204" pitchFamily="34" charset="0"/>
                <a:sym typeface="Wingdings" panose="05000000000000000000" pitchFamily="2" charset="2"/>
              </a:rPr>
              <a:t>Un </a:t>
            </a:r>
            <a:r>
              <a:rPr lang="es-ES_tradnl" altLang="es-ES" sz="2600" b="1" smtClean="0">
                <a:latin typeface="Arial" panose="020B0604020202020204" pitchFamily="34" charset="0"/>
                <a:sym typeface="Wingdings" panose="05000000000000000000" pitchFamily="2" charset="2"/>
              </a:rPr>
              <a:t>borde</a:t>
            </a:r>
            <a:r>
              <a:rPr lang="es-ES_tradnl" altLang="es-ES" sz="2600" smtClean="0">
                <a:latin typeface="Arial" panose="020B0604020202020204" pitchFamily="34" charset="0"/>
                <a:sym typeface="Wingdings" panose="05000000000000000000" pitchFamily="2" charset="2"/>
              </a:rPr>
              <a:t> en una imagen es una curva a lo largo de la cual el gradiente es máximo.</a:t>
            </a:r>
          </a:p>
        </p:txBody>
      </p:sp>
      <p:pic>
        <p:nvPicPr>
          <p:cNvPr id="289796" name="Picture 4" descr="dradsobe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013" y="2182813"/>
            <a:ext cx="5784850" cy="39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7" name="Text Box 5"/>
          <p:cNvSpPr txBox="1">
            <a:spLocks noChangeArrowheads="1"/>
          </p:cNvSpPr>
          <p:nvPr/>
        </p:nvSpPr>
        <p:spPr bwMode="auto">
          <a:xfrm>
            <a:off x="6753225" y="3049588"/>
            <a:ext cx="2163763" cy="14319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El borde es perpendicular a la dirección del gradiente.</a:t>
            </a:r>
            <a:endParaRPr lang="es-ES_tradnl" altLang="es-ES" sz="2200">
              <a:latin typeface="Arial" panose="020B0604020202020204" pitchFamily="34" charset="0"/>
              <a:sym typeface="Symbol" panose="05050102010706020507" pitchFamily="18" charset="2"/>
            </a:endParaRPr>
          </a:p>
        </p:txBody>
      </p:sp>
      <p:sp>
        <p:nvSpPr>
          <p:cNvPr id="289798" name="Freeform 6"/>
          <p:cNvSpPr>
            <a:spLocks/>
          </p:cNvSpPr>
          <p:nvPr/>
        </p:nvSpPr>
        <p:spPr bwMode="auto">
          <a:xfrm flipV="1">
            <a:off x="6199188" y="2708275"/>
            <a:ext cx="1017587" cy="128588"/>
          </a:xfrm>
          <a:custGeom>
            <a:avLst/>
            <a:gdLst>
              <a:gd name="T0" fmla="*/ 0 w 140"/>
              <a:gd name="T1" fmla="*/ 0 h 189"/>
              <a:gd name="T2" fmla="*/ 2147483647 w 140"/>
              <a:gd name="T3" fmla="*/ 2147483647 h 189"/>
              <a:gd name="T4" fmla="*/ 0 60000 65536"/>
              <a:gd name="T5" fmla="*/ 0 60000 65536"/>
            </a:gdLst>
            <a:ahLst/>
            <a:cxnLst>
              <a:cxn ang="T4">
                <a:pos x="T0" y="T1"/>
              </a:cxn>
              <a:cxn ang="T5">
                <a:pos x="T2" y="T3"/>
              </a:cxn>
            </a:cxnLst>
            <a:rect l="0" t="0" r="r" b="b"/>
            <a:pathLst>
              <a:path w="140" h="189">
                <a:moveTo>
                  <a:pt x="0" y="0"/>
                </a:moveTo>
                <a:cubicBezTo>
                  <a:pt x="23" y="33"/>
                  <a:pt x="111" y="150"/>
                  <a:pt x="140" y="189"/>
                </a:cubicBezTo>
              </a:path>
            </a:pathLst>
          </a:custGeom>
          <a:noFill/>
          <a:ln w="76200" cmpd="sng">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9799" name="Freeform 7"/>
          <p:cNvSpPr>
            <a:spLocks/>
          </p:cNvSpPr>
          <p:nvPr/>
        </p:nvSpPr>
        <p:spPr bwMode="auto">
          <a:xfrm flipV="1">
            <a:off x="6245225" y="3028950"/>
            <a:ext cx="1017588" cy="128588"/>
          </a:xfrm>
          <a:custGeom>
            <a:avLst/>
            <a:gdLst>
              <a:gd name="T0" fmla="*/ 0 w 140"/>
              <a:gd name="T1" fmla="*/ 0 h 189"/>
              <a:gd name="T2" fmla="*/ 2147483647 w 140"/>
              <a:gd name="T3" fmla="*/ 2147483647 h 189"/>
              <a:gd name="T4" fmla="*/ 0 60000 65536"/>
              <a:gd name="T5" fmla="*/ 0 60000 65536"/>
            </a:gdLst>
            <a:ahLst/>
            <a:cxnLst>
              <a:cxn ang="T4">
                <a:pos x="T0" y="T1"/>
              </a:cxn>
              <a:cxn ang="T5">
                <a:pos x="T2" y="T3"/>
              </a:cxn>
            </a:cxnLst>
            <a:rect l="0" t="0" r="r" b="b"/>
            <a:pathLst>
              <a:path w="140" h="189">
                <a:moveTo>
                  <a:pt x="0" y="0"/>
                </a:moveTo>
                <a:cubicBezTo>
                  <a:pt x="23" y="33"/>
                  <a:pt x="111" y="150"/>
                  <a:pt x="140" y="189"/>
                </a:cubicBezTo>
              </a:path>
            </a:pathLst>
          </a:custGeom>
          <a:noFill/>
          <a:ln w="76200" cmpd="sng">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89800" name="Freeform 8"/>
          <p:cNvSpPr>
            <a:spLocks/>
          </p:cNvSpPr>
          <p:nvPr/>
        </p:nvSpPr>
        <p:spPr bwMode="auto">
          <a:xfrm flipV="1">
            <a:off x="6165850" y="2401888"/>
            <a:ext cx="1017588" cy="128587"/>
          </a:xfrm>
          <a:custGeom>
            <a:avLst/>
            <a:gdLst>
              <a:gd name="T0" fmla="*/ 0 w 140"/>
              <a:gd name="T1" fmla="*/ 0 h 189"/>
              <a:gd name="T2" fmla="*/ 2147483647 w 140"/>
              <a:gd name="T3" fmla="*/ 2147483647 h 189"/>
              <a:gd name="T4" fmla="*/ 0 60000 65536"/>
              <a:gd name="T5" fmla="*/ 0 60000 65536"/>
            </a:gdLst>
            <a:ahLst/>
            <a:cxnLst>
              <a:cxn ang="T4">
                <a:pos x="T0" y="T1"/>
              </a:cxn>
              <a:cxn ang="T5">
                <a:pos x="T2" y="T3"/>
              </a:cxn>
            </a:cxnLst>
            <a:rect l="0" t="0" r="r" b="b"/>
            <a:pathLst>
              <a:path w="140" h="189">
                <a:moveTo>
                  <a:pt x="0" y="0"/>
                </a:moveTo>
                <a:cubicBezTo>
                  <a:pt x="23" y="33"/>
                  <a:pt x="111" y="150"/>
                  <a:pt x="140" y="189"/>
                </a:cubicBezTo>
              </a:path>
            </a:pathLst>
          </a:custGeom>
          <a:noFill/>
          <a:ln w="76200" cmpd="sng">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2108411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89796"/>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97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97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97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9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7" grpId="0" animBg="1"/>
      <p:bldP spid="289798" grpId="0" animBg="1"/>
      <p:bldP spid="289799" grpId="0" animBg="1"/>
      <p:bldP spid="28980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52228" name="Rectangle 3"/>
          <p:cNvSpPr>
            <a:spLocks noGrp="1" noChangeArrowheads="1"/>
          </p:cNvSpPr>
          <p:nvPr>
            <p:ph type="body" sz="half" idx="1"/>
          </p:nvPr>
        </p:nvSpPr>
        <p:spPr>
          <a:xfrm>
            <a:off x="252413" y="709613"/>
            <a:ext cx="8604250" cy="1295400"/>
          </a:xfrm>
        </p:spPr>
        <p:txBody>
          <a:bodyPr/>
          <a:lstStyle/>
          <a:p>
            <a:r>
              <a:rPr lang="es-ES_tradnl" altLang="es-ES" sz="2400" smtClean="0">
                <a:latin typeface="Arial" panose="020B0604020202020204" pitchFamily="34" charset="0"/>
                <a:sym typeface="Wingdings" panose="05000000000000000000" pitchFamily="2" charset="2"/>
              </a:rPr>
              <a:t>Los bordes de una escena son</a:t>
            </a:r>
            <a:r>
              <a:rPr lang="es-ES_tradnl" altLang="es-ES" sz="2400" b="1" smtClean="0">
                <a:latin typeface="Arial" panose="020B0604020202020204" pitchFamily="34" charset="0"/>
                <a:sym typeface="Wingdings" panose="05000000000000000000" pitchFamily="2" charset="2"/>
              </a:rPr>
              <a:t> invariantes a cambios</a:t>
            </a:r>
            <a:r>
              <a:rPr lang="es-ES_tradnl" altLang="es-ES" sz="2400" smtClean="0">
                <a:latin typeface="Arial" panose="020B0604020202020204" pitchFamily="34" charset="0"/>
                <a:sym typeface="Wingdings" panose="05000000000000000000" pitchFamily="2" charset="2"/>
              </a:rPr>
              <a:t> de luminosidad, color de la fuente de luz, etc.  En </a:t>
            </a:r>
            <a:r>
              <a:rPr lang="es-ES_tradnl" altLang="es-ES" sz="2400" b="1" smtClean="0">
                <a:latin typeface="Arial" panose="020B0604020202020204" pitchFamily="34" charset="0"/>
                <a:sym typeface="Wingdings" panose="05000000000000000000" pitchFamily="2" charset="2"/>
              </a:rPr>
              <a:t>análisis de imágenes</a:t>
            </a:r>
            <a:r>
              <a:rPr lang="es-ES_tradnl" altLang="es-ES" sz="2400" smtClean="0">
                <a:latin typeface="Arial" panose="020B0604020202020204" pitchFamily="34" charset="0"/>
                <a:sym typeface="Wingdings" panose="05000000000000000000" pitchFamily="2" charset="2"/>
              </a:rPr>
              <a:t> usar los bordes (en lugar de las originales).</a:t>
            </a:r>
          </a:p>
        </p:txBody>
      </p:sp>
      <p:pic>
        <p:nvPicPr>
          <p:cNvPr id="52229" name="Picture 5" descr="kaza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2032000"/>
            <a:ext cx="3417887"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descr="kaza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3" y="4135438"/>
            <a:ext cx="341788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7" descr="bordeskaza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25" y="2032000"/>
            <a:ext cx="3452813"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8" descr="bordeskazan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9038" y="4113213"/>
            <a:ext cx="34544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AutoShape 9"/>
          <p:cNvSpPr>
            <a:spLocks noChangeArrowheads="1"/>
          </p:cNvSpPr>
          <p:nvPr/>
        </p:nvSpPr>
        <p:spPr bwMode="auto">
          <a:xfrm>
            <a:off x="4170363" y="2825750"/>
            <a:ext cx="709612" cy="379413"/>
          </a:xfrm>
          <a:prstGeom prst="rightArrow">
            <a:avLst>
              <a:gd name="adj1" fmla="val 34852"/>
              <a:gd name="adj2" fmla="val 70300"/>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52234" name="AutoShape 10"/>
          <p:cNvSpPr>
            <a:spLocks noChangeArrowheads="1"/>
          </p:cNvSpPr>
          <p:nvPr/>
        </p:nvSpPr>
        <p:spPr bwMode="auto">
          <a:xfrm>
            <a:off x="4164013" y="5027613"/>
            <a:ext cx="709612" cy="379412"/>
          </a:xfrm>
          <a:prstGeom prst="rightArrow">
            <a:avLst>
              <a:gd name="adj1" fmla="val 34852"/>
              <a:gd name="adj2" fmla="val 70301"/>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Tree>
    <p:extLst>
      <p:ext uri="{BB962C8B-B14F-4D97-AF65-F5344CB8AC3E}">
        <p14:creationId xmlns:p14="http://schemas.microsoft.com/office/powerpoint/2010/main" val="5360999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xfrm>
            <a:off x="1614303" y="125296"/>
            <a:ext cx="6932735" cy="1431499"/>
          </a:xfrm>
          <a:prstGeom prst="rect">
            <a:avLst/>
          </a:prstGeom>
        </p:spPr>
        <p:txBody>
          <a:bodyPr/>
          <a:lstStyle/>
          <a:p>
            <a:r>
              <a:t>Algunos defectos</a:t>
            </a:r>
          </a:p>
        </p:txBody>
      </p:sp>
      <p:pic>
        <p:nvPicPr>
          <p:cNvPr id="163" name="image9.png"/>
          <p:cNvPicPr>
            <a:picLocks noChangeAspect="1"/>
          </p:cNvPicPr>
          <p:nvPr/>
        </p:nvPicPr>
        <p:blipFill>
          <a:blip r:embed="rId2">
            <a:extLst/>
          </a:blip>
          <a:stretch>
            <a:fillRect/>
          </a:stretch>
        </p:blipFill>
        <p:spPr>
          <a:xfrm>
            <a:off x="-5493" y="2809846"/>
            <a:ext cx="3607710" cy="3055586"/>
          </a:xfrm>
          <a:prstGeom prst="rect">
            <a:avLst/>
          </a:prstGeom>
          <a:ln w="12700">
            <a:miter lim="400000"/>
          </a:ln>
        </p:spPr>
      </p:pic>
      <p:pic>
        <p:nvPicPr>
          <p:cNvPr id="164" name="image10.png"/>
          <p:cNvPicPr>
            <a:picLocks noChangeAspect="1"/>
          </p:cNvPicPr>
          <p:nvPr/>
        </p:nvPicPr>
        <p:blipFill>
          <a:blip r:embed="rId3">
            <a:extLst/>
          </a:blip>
          <a:stretch>
            <a:fillRect/>
          </a:stretch>
        </p:blipFill>
        <p:spPr>
          <a:xfrm>
            <a:off x="1728743" y="195379"/>
            <a:ext cx="4046331" cy="2551741"/>
          </a:xfrm>
          <a:prstGeom prst="rect">
            <a:avLst/>
          </a:prstGeom>
          <a:ln w="12700">
            <a:miter lim="400000"/>
          </a:ln>
        </p:spPr>
      </p:pic>
      <p:pic>
        <p:nvPicPr>
          <p:cNvPr id="165" name="image11.png"/>
          <p:cNvPicPr>
            <a:picLocks noChangeAspect="1"/>
          </p:cNvPicPr>
          <p:nvPr/>
        </p:nvPicPr>
        <p:blipFill>
          <a:blip r:embed="rId4">
            <a:extLst/>
          </a:blip>
          <a:stretch>
            <a:fillRect/>
          </a:stretch>
        </p:blipFill>
        <p:spPr>
          <a:xfrm>
            <a:off x="3468534" y="3226442"/>
            <a:ext cx="5626376" cy="2551740"/>
          </a:xfrm>
          <a:prstGeom prst="rect">
            <a:avLst/>
          </a:prstGeom>
          <a:ln w="12700">
            <a:miter lim="400000"/>
          </a:ln>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16</a:t>
            </a:fld>
            <a:endParaRPr lang="es-PE"/>
          </a:p>
        </p:txBody>
      </p:sp>
    </p:spTree>
    <p:extLst>
      <p:ext uri="{BB962C8B-B14F-4D97-AF65-F5344CB8AC3E}">
        <p14:creationId xmlns:p14="http://schemas.microsoft.com/office/powerpoint/2010/main" val="3023117159"/>
      </p:ext>
    </p:extLst>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53252" name="Rectangle 3"/>
          <p:cNvSpPr>
            <a:spLocks noGrp="1" noChangeArrowheads="1"/>
          </p:cNvSpPr>
          <p:nvPr>
            <p:ph type="body" sz="half" idx="1"/>
          </p:nvPr>
        </p:nvSpPr>
        <p:spPr>
          <a:xfrm>
            <a:off x="252413" y="774700"/>
            <a:ext cx="8891587" cy="3463925"/>
          </a:xfrm>
        </p:spPr>
        <p:txBody>
          <a:bodyPr/>
          <a:lstStyle/>
          <a:p>
            <a:pPr marL="352425" indent="-352425"/>
            <a:r>
              <a:rPr lang="es-ES_tradnl" altLang="es-ES" sz="2600" b="1" smtClean="0">
                <a:latin typeface="Arial" panose="020B0604020202020204" pitchFamily="34" charset="0"/>
                <a:sym typeface="Wingdings" panose="05000000000000000000" pitchFamily="2" charset="2"/>
              </a:rPr>
              <a:t>Otras formas de calcular los bordes:</a:t>
            </a:r>
          </a:p>
          <a:p>
            <a:pPr marL="352425" indent="-352425">
              <a:buFontTx/>
              <a:buAutoNum type="arabicPeriod"/>
            </a:pPr>
            <a:r>
              <a:rPr lang="es-ES_tradnl" altLang="es-ES" sz="2400" smtClean="0">
                <a:latin typeface="Arial" panose="020B0604020202020204" pitchFamily="34" charset="0"/>
                <a:sym typeface="Wingdings" panose="05000000000000000000" pitchFamily="2" charset="2"/>
              </a:rPr>
              <a:t>Calcular la derivada en diferentes direcciones: D</a:t>
            </a:r>
            <a:r>
              <a:rPr lang="es-ES_tradnl" altLang="es-ES" sz="2400" baseline="-25000" smtClean="0">
                <a:latin typeface="Arial" panose="020B0604020202020204" pitchFamily="34" charset="0"/>
                <a:sym typeface="Wingdings" panose="05000000000000000000" pitchFamily="2" charset="2"/>
              </a:rPr>
              <a:t>1</a:t>
            </a:r>
            <a:r>
              <a:rPr lang="es-ES_tradnl" altLang="es-ES" sz="2400" smtClean="0">
                <a:latin typeface="Arial" panose="020B0604020202020204" pitchFamily="34" charset="0"/>
                <a:sym typeface="Wingdings" panose="05000000000000000000" pitchFamily="2" charset="2"/>
              </a:rPr>
              <a:t>, D</a:t>
            </a:r>
            <a:r>
              <a:rPr lang="es-ES_tradnl" altLang="es-ES" sz="2400" baseline="-25000" smtClean="0">
                <a:latin typeface="Arial" panose="020B0604020202020204" pitchFamily="34" charset="0"/>
                <a:sym typeface="Wingdings" panose="05000000000000000000" pitchFamily="2" charset="2"/>
              </a:rPr>
              <a:t>2</a:t>
            </a:r>
            <a:r>
              <a:rPr lang="es-ES_tradnl" altLang="es-ES" sz="2400" smtClean="0">
                <a:latin typeface="Arial" panose="020B0604020202020204" pitchFamily="34" charset="0"/>
                <a:sym typeface="Wingdings" panose="05000000000000000000" pitchFamily="2" charset="2"/>
              </a:rPr>
              <a:t>, D</a:t>
            </a:r>
            <a:r>
              <a:rPr lang="es-ES_tradnl" altLang="es-ES" sz="2400" baseline="-25000" smtClean="0">
                <a:latin typeface="Arial" panose="020B0604020202020204" pitchFamily="34" charset="0"/>
                <a:sym typeface="Wingdings" panose="05000000000000000000" pitchFamily="2" charset="2"/>
              </a:rPr>
              <a:t>3</a:t>
            </a:r>
            <a:r>
              <a:rPr lang="es-ES_tradnl" altLang="es-ES" sz="2400" smtClean="0">
                <a:latin typeface="Arial" panose="020B0604020202020204" pitchFamily="34" charset="0"/>
                <a:sym typeface="Wingdings" panose="05000000000000000000" pitchFamily="2" charset="2"/>
              </a:rPr>
              <a:t>, D</a:t>
            </a:r>
            <a:r>
              <a:rPr lang="es-ES_tradnl" altLang="es-ES" sz="2400" baseline="-25000" smtClean="0">
                <a:latin typeface="Arial" panose="020B0604020202020204" pitchFamily="34" charset="0"/>
                <a:sym typeface="Wingdings" panose="05000000000000000000" pitchFamily="2" charset="2"/>
              </a:rPr>
              <a:t>4</a:t>
            </a:r>
            <a:r>
              <a:rPr lang="es-ES_tradnl" altLang="es-ES" sz="2400" smtClean="0">
                <a:latin typeface="Arial" panose="020B0604020202020204" pitchFamily="34" charset="0"/>
                <a:sym typeface="Wingdings" panose="05000000000000000000" pitchFamily="2" charset="2"/>
              </a:rPr>
              <a:t>.</a:t>
            </a:r>
          </a:p>
          <a:p>
            <a:pPr marL="352425" indent="-352425">
              <a:buFontTx/>
              <a:buAutoNum type="arabicPeriod"/>
            </a:pPr>
            <a:r>
              <a:rPr lang="es-ES_tradnl" altLang="es-ES" sz="2400" smtClean="0">
                <a:latin typeface="Arial" panose="020B0604020202020204" pitchFamily="34" charset="0"/>
                <a:sym typeface="Wingdings" panose="05000000000000000000" pitchFamily="2" charset="2"/>
              </a:rPr>
              <a:t>Para cada punto, la magnitud del gradiente es la derivada de máximo valor absoluto:</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  G(x,y):= max {|D</a:t>
            </a:r>
            <a:r>
              <a:rPr lang="es-ES_tradnl" altLang="es-ES" sz="2400" baseline="-25000" smtClean="0">
                <a:latin typeface="Arial" panose="020B0604020202020204" pitchFamily="34" charset="0"/>
                <a:sym typeface="Wingdings" panose="05000000000000000000" pitchFamily="2" charset="2"/>
              </a:rPr>
              <a:t>1</a:t>
            </a:r>
            <a:r>
              <a:rPr lang="es-ES_tradnl" altLang="es-ES" sz="2400" smtClean="0">
                <a:latin typeface="Arial" panose="020B0604020202020204" pitchFamily="34" charset="0"/>
                <a:sym typeface="Wingdings" panose="05000000000000000000" pitchFamily="2" charset="2"/>
              </a:rPr>
              <a:t>(x,y)|, |D</a:t>
            </a:r>
            <a:r>
              <a:rPr lang="es-ES_tradnl" altLang="es-ES" sz="2400" baseline="-25000" smtClean="0">
                <a:latin typeface="Arial" panose="020B0604020202020204" pitchFamily="34" charset="0"/>
                <a:sym typeface="Wingdings" panose="05000000000000000000" pitchFamily="2" charset="2"/>
              </a:rPr>
              <a:t>2</a:t>
            </a:r>
            <a:r>
              <a:rPr lang="es-ES_tradnl" altLang="es-ES" sz="2400" smtClean="0">
                <a:latin typeface="Arial" panose="020B0604020202020204" pitchFamily="34" charset="0"/>
                <a:sym typeface="Wingdings" panose="05000000000000000000" pitchFamily="2" charset="2"/>
              </a:rPr>
              <a:t>(x,y)|, |D</a:t>
            </a:r>
            <a:r>
              <a:rPr lang="es-ES_tradnl" altLang="es-ES" sz="2400" baseline="-25000" smtClean="0">
                <a:latin typeface="Arial" panose="020B0604020202020204" pitchFamily="34" charset="0"/>
                <a:sym typeface="Wingdings" panose="05000000000000000000" pitchFamily="2" charset="2"/>
              </a:rPr>
              <a:t>3</a:t>
            </a:r>
            <a:r>
              <a:rPr lang="es-ES_tradnl" altLang="es-ES" sz="2400" smtClean="0">
                <a:latin typeface="Arial" panose="020B0604020202020204" pitchFamily="34" charset="0"/>
                <a:sym typeface="Wingdings" panose="05000000000000000000" pitchFamily="2" charset="2"/>
              </a:rPr>
              <a:t>(x,y)|, |D</a:t>
            </a:r>
            <a:r>
              <a:rPr lang="es-ES_tradnl" altLang="es-ES" sz="2400" baseline="-25000" smtClean="0">
                <a:latin typeface="Arial" panose="020B0604020202020204" pitchFamily="34" charset="0"/>
                <a:sym typeface="Wingdings" panose="05000000000000000000" pitchFamily="2" charset="2"/>
              </a:rPr>
              <a:t>4</a:t>
            </a:r>
            <a:r>
              <a:rPr lang="es-ES_tradnl" altLang="es-ES" sz="2400" smtClean="0">
                <a:latin typeface="Arial" panose="020B0604020202020204" pitchFamily="34" charset="0"/>
                <a:sym typeface="Wingdings" panose="05000000000000000000" pitchFamily="2" charset="2"/>
              </a:rPr>
              <a:t>(x,y)|}</a:t>
            </a:r>
          </a:p>
          <a:p>
            <a:pPr marL="352425" indent="-352425">
              <a:buFontTx/>
              <a:buAutoNum type="arabicPeriod"/>
            </a:pPr>
            <a:r>
              <a:rPr lang="es-ES_tradnl" altLang="es-ES" sz="2400" smtClean="0">
                <a:latin typeface="Arial" panose="020B0604020202020204" pitchFamily="34" charset="0"/>
                <a:sym typeface="Wingdings" panose="05000000000000000000" pitchFamily="2" charset="2"/>
              </a:rPr>
              <a:t>La dirección del gradiente viene dada por el ángulo que ha producido el máximo:</a:t>
            </a:r>
          </a:p>
          <a:p>
            <a:pPr marL="352425" indent="-352425">
              <a:buFontTx/>
              <a:buNone/>
            </a:pPr>
            <a:r>
              <a:rPr lang="es-ES_tradnl" altLang="es-ES" sz="2400" smtClean="0">
                <a:latin typeface="Arial" panose="020B0604020202020204" pitchFamily="34" charset="0"/>
                <a:sym typeface="Wingdings" panose="05000000000000000000" pitchFamily="2" charset="2"/>
              </a:rPr>
              <a:t>	  A(x,y):= argmax {|D</a:t>
            </a:r>
            <a:r>
              <a:rPr lang="es-ES_tradnl" altLang="es-ES" sz="2400" baseline="-25000" smtClean="0">
                <a:latin typeface="Arial" panose="020B0604020202020204" pitchFamily="34" charset="0"/>
                <a:sym typeface="Wingdings" panose="05000000000000000000" pitchFamily="2" charset="2"/>
              </a:rPr>
              <a:t>1</a:t>
            </a:r>
            <a:r>
              <a:rPr lang="es-ES_tradnl" altLang="es-ES" sz="2400" smtClean="0">
                <a:latin typeface="Arial" panose="020B0604020202020204" pitchFamily="34" charset="0"/>
                <a:sym typeface="Wingdings" panose="05000000000000000000" pitchFamily="2" charset="2"/>
              </a:rPr>
              <a:t>(x,y)|, |D</a:t>
            </a:r>
            <a:r>
              <a:rPr lang="es-ES_tradnl" altLang="es-ES" sz="2400" baseline="-25000" smtClean="0">
                <a:latin typeface="Arial" panose="020B0604020202020204" pitchFamily="34" charset="0"/>
                <a:sym typeface="Wingdings" panose="05000000000000000000" pitchFamily="2" charset="2"/>
              </a:rPr>
              <a:t>2</a:t>
            </a:r>
            <a:r>
              <a:rPr lang="es-ES_tradnl" altLang="es-ES" sz="2400" smtClean="0">
                <a:latin typeface="Arial" panose="020B0604020202020204" pitchFamily="34" charset="0"/>
                <a:sym typeface="Wingdings" panose="05000000000000000000" pitchFamily="2" charset="2"/>
              </a:rPr>
              <a:t>(x,y)|, |D</a:t>
            </a:r>
            <a:r>
              <a:rPr lang="es-ES_tradnl" altLang="es-ES" sz="2400" baseline="-25000" smtClean="0">
                <a:latin typeface="Arial" panose="020B0604020202020204" pitchFamily="34" charset="0"/>
                <a:sym typeface="Wingdings" panose="05000000000000000000" pitchFamily="2" charset="2"/>
              </a:rPr>
              <a:t>3</a:t>
            </a:r>
            <a:r>
              <a:rPr lang="es-ES_tradnl" altLang="es-ES" sz="2400" smtClean="0">
                <a:latin typeface="Arial" panose="020B0604020202020204" pitchFamily="34" charset="0"/>
                <a:sym typeface="Wingdings" panose="05000000000000000000" pitchFamily="2" charset="2"/>
              </a:rPr>
              <a:t>(x,y)|, |D</a:t>
            </a:r>
            <a:r>
              <a:rPr lang="es-ES_tradnl" altLang="es-ES" sz="2400" baseline="-25000" smtClean="0">
                <a:latin typeface="Arial" panose="020B0604020202020204" pitchFamily="34" charset="0"/>
                <a:sym typeface="Wingdings" panose="05000000000000000000" pitchFamily="2" charset="2"/>
              </a:rPr>
              <a:t>4</a:t>
            </a:r>
            <a:r>
              <a:rPr lang="es-ES_tradnl" altLang="es-ES" sz="2400" smtClean="0">
                <a:latin typeface="Arial" panose="020B0604020202020204" pitchFamily="34" charset="0"/>
                <a:sym typeface="Wingdings" panose="05000000000000000000" pitchFamily="2" charset="2"/>
              </a:rPr>
              <a:t>(x,y)|}</a:t>
            </a:r>
          </a:p>
        </p:txBody>
      </p:sp>
      <p:graphicFrame>
        <p:nvGraphicFramePr>
          <p:cNvPr id="291965" name="Group 125"/>
          <p:cNvGraphicFramePr>
            <a:graphicFrameLocks noGrp="1"/>
          </p:cNvGraphicFramePr>
          <p:nvPr/>
        </p:nvGraphicFramePr>
        <p:xfrm>
          <a:off x="5046663" y="4429125"/>
          <a:ext cx="1312862" cy="1279764"/>
        </p:xfrm>
        <a:graphic>
          <a:graphicData uri="http://schemas.openxmlformats.org/drawingml/2006/table">
            <a:tbl>
              <a:tblPr/>
              <a:tblGrid>
                <a:gridCol w="438150"/>
                <a:gridCol w="436562"/>
                <a:gridCol w="438150"/>
              </a:tblGrid>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r>
            </a:tbl>
          </a:graphicData>
        </a:graphic>
      </p:graphicFrame>
      <p:graphicFrame>
        <p:nvGraphicFramePr>
          <p:cNvPr id="291956" name="Group 116"/>
          <p:cNvGraphicFramePr>
            <a:graphicFrameLocks noGrp="1"/>
          </p:cNvGraphicFramePr>
          <p:nvPr/>
        </p:nvGraphicFramePr>
        <p:xfrm>
          <a:off x="715963" y="4422775"/>
          <a:ext cx="1312862" cy="1279764"/>
        </p:xfrm>
        <a:graphic>
          <a:graphicData uri="http://schemas.openxmlformats.org/drawingml/2006/table">
            <a:tbl>
              <a:tblPr/>
              <a:tblGrid>
                <a:gridCol w="438150"/>
                <a:gridCol w="436562"/>
                <a:gridCol w="438150"/>
              </a:tblGrid>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r>
            </a:tbl>
          </a:graphicData>
        </a:graphic>
      </p:graphicFrame>
      <p:graphicFrame>
        <p:nvGraphicFramePr>
          <p:cNvPr id="291958" name="Group 118"/>
          <p:cNvGraphicFramePr>
            <a:graphicFrameLocks noGrp="1"/>
          </p:cNvGraphicFramePr>
          <p:nvPr/>
        </p:nvGraphicFramePr>
        <p:xfrm>
          <a:off x="2892425" y="4429125"/>
          <a:ext cx="1312863" cy="1279764"/>
        </p:xfrm>
        <a:graphic>
          <a:graphicData uri="http://schemas.openxmlformats.org/drawingml/2006/table">
            <a:tbl>
              <a:tblPr/>
              <a:tblGrid>
                <a:gridCol w="438150"/>
                <a:gridCol w="436563"/>
                <a:gridCol w="438150"/>
              </a:tblGrid>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r>
            </a:tbl>
          </a:graphicData>
        </a:graphic>
      </p:graphicFrame>
      <p:graphicFrame>
        <p:nvGraphicFramePr>
          <p:cNvPr id="291961" name="Group 121"/>
          <p:cNvGraphicFramePr>
            <a:graphicFrameLocks noGrp="1"/>
          </p:cNvGraphicFramePr>
          <p:nvPr/>
        </p:nvGraphicFramePr>
        <p:xfrm>
          <a:off x="7210425" y="4422775"/>
          <a:ext cx="1312863" cy="1279764"/>
        </p:xfrm>
        <a:graphic>
          <a:graphicData uri="http://schemas.openxmlformats.org/drawingml/2006/table">
            <a:tbl>
              <a:tblPr/>
              <a:tblGrid>
                <a:gridCol w="438150"/>
                <a:gridCol w="436563"/>
                <a:gridCol w="438150"/>
              </a:tblGrid>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EAEA"/>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r>
            </a:tbl>
          </a:graphicData>
        </a:graphic>
      </p:graphicFrame>
      <p:sp>
        <p:nvSpPr>
          <p:cNvPr id="53325" name="Rectangle 99"/>
          <p:cNvSpPr>
            <a:spLocks noChangeArrowheads="1"/>
          </p:cNvSpPr>
          <p:nvPr/>
        </p:nvSpPr>
        <p:spPr bwMode="auto">
          <a:xfrm>
            <a:off x="444500" y="5703888"/>
            <a:ext cx="176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a:latin typeface="Arial" panose="020B0604020202020204" pitchFamily="34" charset="0"/>
                <a:sym typeface="Wingdings" panose="05000000000000000000" pitchFamily="2" charset="2"/>
              </a:rPr>
              <a:t>D</a:t>
            </a:r>
            <a:r>
              <a:rPr lang="es-ES_tradnl" altLang="es-ES" sz="2400" baseline="-25000">
                <a:latin typeface="Arial" panose="020B0604020202020204" pitchFamily="34" charset="0"/>
                <a:sym typeface="Wingdings" panose="05000000000000000000" pitchFamily="2" charset="2"/>
              </a:rPr>
              <a:t>1</a:t>
            </a:r>
            <a:r>
              <a:rPr lang="es-ES_tradnl" altLang="es-ES" sz="2400">
                <a:latin typeface="Arial" panose="020B0604020202020204" pitchFamily="34" charset="0"/>
                <a:sym typeface="Wingdings" panose="05000000000000000000" pitchFamily="2" charset="2"/>
              </a:rPr>
              <a:t>: N-S</a:t>
            </a:r>
            <a:endParaRPr lang="es-ES" altLang="es-ES" sz="2400">
              <a:latin typeface="Arial" panose="020B0604020202020204" pitchFamily="34" charset="0"/>
              <a:sym typeface="Wingdings" panose="05000000000000000000" pitchFamily="2" charset="2"/>
            </a:endParaRPr>
          </a:p>
        </p:txBody>
      </p:sp>
      <p:sp>
        <p:nvSpPr>
          <p:cNvPr id="53326" name="Rectangle 100"/>
          <p:cNvSpPr>
            <a:spLocks noChangeArrowheads="1"/>
          </p:cNvSpPr>
          <p:nvPr/>
        </p:nvSpPr>
        <p:spPr bwMode="auto">
          <a:xfrm>
            <a:off x="2644775" y="5697538"/>
            <a:ext cx="176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a:latin typeface="Arial" panose="020B0604020202020204" pitchFamily="34" charset="0"/>
                <a:sym typeface="Wingdings" panose="05000000000000000000" pitchFamily="2" charset="2"/>
              </a:rPr>
              <a:t>D</a:t>
            </a:r>
            <a:r>
              <a:rPr lang="es-ES_tradnl" altLang="es-ES" sz="2400" baseline="-25000">
                <a:latin typeface="Arial" panose="020B0604020202020204" pitchFamily="34" charset="0"/>
                <a:sym typeface="Wingdings" panose="05000000000000000000" pitchFamily="2" charset="2"/>
              </a:rPr>
              <a:t>2</a:t>
            </a:r>
            <a:r>
              <a:rPr lang="es-ES_tradnl" altLang="es-ES" sz="2400">
                <a:latin typeface="Arial" panose="020B0604020202020204" pitchFamily="34" charset="0"/>
                <a:sym typeface="Wingdings" panose="05000000000000000000" pitchFamily="2" charset="2"/>
              </a:rPr>
              <a:t>: NE-SO</a:t>
            </a:r>
            <a:endParaRPr lang="es-ES" altLang="es-ES" sz="2400">
              <a:latin typeface="Arial" panose="020B0604020202020204" pitchFamily="34" charset="0"/>
              <a:sym typeface="Wingdings" panose="05000000000000000000" pitchFamily="2" charset="2"/>
            </a:endParaRPr>
          </a:p>
        </p:txBody>
      </p:sp>
      <p:sp>
        <p:nvSpPr>
          <p:cNvPr id="53327" name="Rectangle 101"/>
          <p:cNvSpPr>
            <a:spLocks noChangeArrowheads="1"/>
          </p:cNvSpPr>
          <p:nvPr/>
        </p:nvSpPr>
        <p:spPr bwMode="auto">
          <a:xfrm>
            <a:off x="4819650" y="5703888"/>
            <a:ext cx="176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a:latin typeface="Arial" panose="020B0604020202020204" pitchFamily="34" charset="0"/>
                <a:sym typeface="Wingdings" panose="05000000000000000000" pitchFamily="2" charset="2"/>
              </a:rPr>
              <a:t>D</a:t>
            </a:r>
            <a:r>
              <a:rPr lang="es-ES_tradnl" altLang="es-ES" sz="2400" baseline="-25000">
                <a:latin typeface="Arial" panose="020B0604020202020204" pitchFamily="34" charset="0"/>
                <a:sym typeface="Wingdings" panose="05000000000000000000" pitchFamily="2" charset="2"/>
              </a:rPr>
              <a:t>3</a:t>
            </a:r>
            <a:r>
              <a:rPr lang="es-ES_tradnl" altLang="es-ES" sz="2400">
                <a:latin typeface="Arial" panose="020B0604020202020204" pitchFamily="34" charset="0"/>
                <a:sym typeface="Wingdings" panose="05000000000000000000" pitchFamily="2" charset="2"/>
              </a:rPr>
              <a:t>: E-O</a:t>
            </a:r>
            <a:endParaRPr lang="es-ES" altLang="es-ES" sz="2400">
              <a:latin typeface="Arial" panose="020B0604020202020204" pitchFamily="34" charset="0"/>
              <a:sym typeface="Wingdings" panose="05000000000000000000" pitchFamily="2" charset="2"/>
            </a:endParaRPr>
          </a:p>
        </p:txBody>
      </p:sp>
      <p:sp>
        <p:nvSpPr>
          <p:cNvPr id="53328" name="Rectangle 102"/>
          <p:cNvSpPr>
            <a:spLocks noChangeArrowheads="1"/>
          </p:cNvSpPr>
          <p:nvPr/>
        </p:nvSpPr>
        <p:spPr bwMode="auto">
          <a:xfrm>
            <a:off x="6975475" y="5703888"/>
            <a:ext cx="176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a:latin typeface="Arial" panose="020B0604020202020204" pitchFamily="34" charset="0"/>
                <a:sym typeface="Wingdings" panose="05000000000000000000" pitchFamily="2" charset="2"/>
              </a:rPr>
              <a:t>D</a:t>
            </a:r>
            <a:r>
              <a:rPr lang="es-ES_tradnl" altLang="es-ES" sz="2400" baseline="-25000">
                <a:latin typeface="Arial" panose="020B0604020202020204" pitchFamily="34" charset="0"/>
                <a:sym typeface="Wingdings" panose="05000000000000000000" pitchFamily="2" charset="2"/>
              </a:rPr>
              <a:t>4</a:t>
            </a:r>
            <a:r>
              <a:rPr lang="es-ES_tradnl" altLang="es-ES" sz="2400">
                <a:latin typeface="Arial" panose="020B0604020202020204" pitchFamily="34" charset="0"/>
                <a:sym typeface="Wingdings" panose="05000000000000000000" pitchFamily="2" charset="2"/>
              </a:rPr>
              <a:t>: SE-NO</a:t>
            </a:r>
            <a:endParaRPr lang="es-ES" altLang="es-ES" sz="240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67900650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3.2.2. Operadores de bordes.</a:t>
            </a:r>
          </a:p>
        </p:txBody>
      </p:sp>
      <p:sp>
        <p:nvSpPr>
          <p:cNvPr id="54276" name="Rectangle 3"/>
          <p:cNvSpPr>
            <a:spLocks noGrp="1" noChangeArrowheads="1"/>
          </p:cNvSpPr>
          <p:nvPr>
            <p:ph type="body" sz="half" idx="1"/>
          </p:nvPr>
        </p:nvSpPr>
        <p:spPr>
          <a:xfrm>
            <a:off x="252413" y="774700"/>
            <a:ext cx="8669337" cy="1766888"/>
          </a:xfrm>
        </p:spPr>
        <p:txBody>
          <a:bodyPr/>
          <a:lstStyle/>
          <a:p>
            <a:pPr marL="352425" indent="-352425"/>
            <a:r>
              <a:rPr lang="es-ES_tradnl" altLang="es-ES" sz="2400" smtClean="0">
                <a:latin typeface="Arial" panose="020B0604020202020204" pitchFamily="34" charset="0"/>
                <a:sym typeface="Wingdings" panose="05000000000000000000" pitchFamily="2" charset="2"/>
              </a:rPr>
              <a:t>Otra forma más sencilla (aproximada) es usar máscaras de convolución adecuadas, por ejemplo de </a:t>
            </a:r>
            <a:r>
              <a:rPr lang="es-ES_tradnl" altLang="es-ES" sz="2400" b="1" smtClean="0">
                <a:latin typeface="Arial" panose="020B0604020202020204" pitchFamily="34" charset="0"/>
                <a:sym typeface="Wingdings" panose="05000000000000000000" pitchFamily="2" charset="2"/>
              </a:rPr>
              <a:t>Laplace</a:t>
            </a:r>
            <a:r>
              <a:rPr lang="es-ES_tradnl" altLang="es-ES" sz="2400" smtClean="0">
                <a:latin typeface="Arial" panose="020B0604020202020204" pitchFamily="34" charset="0"/>
                <a:sym typeface="Wingdings" panose="05000000000000000000" pitchFamily="2" charset="2"/>
              </a:rPr>
              <a:t>.</a:t>
            </a:r>
          </a:p>
          <a:p>
            <a:pPr marL="352425" indent="-352425"/>
            <a:r>
              <a:rPr lang="es-ES_tradnl" altLang="es-ES" sz="2400" smtClean="0">
                <a:latin typeface="Arial" panose="020B0604020202020204" pitchFamily="34" charset="0"/>
                <a:sym typeface="Wingdings" panose="05000000000000000000" pitchFamily="2" charset="2"/>
              </a:rPr>
              <a:t>La </a:t>
            </a:r>
            <a:r>
              <a:rPr lang="es-ES_tradnl" altLang="es-ES" sz="2400" b="1" smtClean="0">
                <a:latin typeface="Arial" panose="020B0604020202020204" pitchFamily="34" charset="0"/>
                <a:sym typeface="Wingdings" panose="05000000000000000000" pitchFamily="2" charset="2"/>
              </a:rPr>
              <a:t>función de Laplace</a:t>
            </a:r>
            <a:r>
              <a:rPr lang="es-ES_tradnl" altLang="es-ES" sz="2400" smtClean="0">
                <a:latin typeface="Arial" panose="020B0604020202020204" pitchFamily="34" charset="0"/>
                <a:sym typeface="Wingdings" panose="05000000000000000000" pitchFamily="2" charset="2"/>
              </a:rPr>
              <a:t> es la segunda derivada de la gaussiana.</a:t>
            </a:r>
          </a:p>
        </p:txBody>
      </p:sp>
      <p:pic>
        <p:nvPicPr>
          <p:cNvPr id="54277" name="Picture 80" descr="fgau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754313"/>
            <a:ext cx="2881313"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81" descr="fgau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1975" y="2754313"/>
            <a:ext cx="2890838"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82" descr="fgaus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6150" y="2754313"/>
            <a:ext cx="2935288"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 Box 83"/>
          <p:cNvSpPr txBox="1">
            <a:spLocks noChangeArrowheads="1"/>
          </p:cNvSpPr>
          <p:nvPr/>
        </p:nvSpPr>
        <p:spPr bwMode="auto">
          <a:xfrm>
            <a:off x="241300" y="5086350"/>
            <a:ext cx="2727325" cy="1187450"/>
          </a:xfrm>
          <a:prstGeom prst="rect">
            <a:avLst/>
          </a:prstGeom>
          <a:solidFill>
            <a:srgbClr val="65D7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b="1">
                <a:latin typeface="Arial" panose="020B0604020202020204" pitchFamily="34" charset="0"/>
              </a:rPr>
              <a:t>Másc. Gaussiana</a:t>
            </a:r>
            <a:r>
              <a:rPr lang="es-ES_tradnl" altLang="es-ES" sz="2400">
                <a:latin typeface="Arial" panose="020B0604020202020204" pitchFamily="34" charset="0"/>
              </a:rPr>
              <a:t> Operador de suavizado</a:t>
            </a:r>
            <a:endParaRPr lang="es-ES" altLang="es-ES" sz="2400">
              <a:latin typeface="Arial" panose="020B0604020202020204" pitchFamily="34" charset="0"/>
            </a:endParaRPr>
          </a:p>
        </p:txBody>
      </p:sp>
      <p:sp>
        <p:nvSpPr>
          <p:cNvPr id="54281" name="Text Box 84"/>
          <p:cNvSpPr txBox="1">
            <a:spLocks noChangeArrowheads="1"/>
          </p:cNvSpPr>
          <p:nvPr/>
        </p:nvSpPr>
        <p:spPr bwMode="auto">
          <a:xfrm>
            <a:off x="655638" y="4600575"/>
            <a:ext cx="1352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800">
                <a:latin typeface="Arial" panose="020B0604020202020204" pitchFamily="34" charset="0"/>
              </a:rPr>
              <a:t>f(x) = e</a:t>
            </a:r>
            <a:endParaRPr lang="es-ES" altLang="es-ES" sz="2800">
              <a:latin typeface="Arial" panose="020B0604020202020204" pitchFamily="34" charset="0"/>
            </a:endParaRPr>
          </a:p>
        </p:txBody>
      </p:sp>
      <p:sp>
        <p:nvSpPr>
          <p:cNvPr id="54282" name="Text Box 85"/>
          <p:cNvSpPr txBox="1">
            <a:spLocks noChangeArrowheads="1"/>
          </p:cNvSpPr>
          <p:nvPr/>
        </p:nvSpPr>
        <p:spPr bwMode="auto">
          <a:xfrm>
            <a:off x="1576388" y="4537075"/>
            <a:ext cx="13525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200">
                <a:latin typeface="Arial" panose="020B0604020202020204" pitchFamily="34" charset="0"/>
              </a:rPr>
              <a:t>-x</a:t>
            </a:r>
            <a:r>
              <a:rPr lang="es-ES_tradnl" altLang="es-ES" sz="2200" baseline="30000">
                <a:latin typeface="Arial" panose="020B0604020202020204" pitchFamily="34" charset="0"/>
              </a:rPr>
              <a:t>2</a:t>
            </a:r>
            <a:r>
              <a:rPr lang="es-ES_tradnl" altLang="es-ES" sz="2200">
                <a:latin typeface="Arial" panose="020B0604020202020204" pitchFamily="34" charset="0"/>
              </a:rPr>
              <a:t>/s</a:t>
            </a:r>
            <a:r>
              <a:rPr lang="es-ES_tradnl" altLang="es-ES" sz="2200" baseline="30000">
                <a:latin typeface="Arial" panose="020B0604020202020204" pitchFamily="34" charset="0"/>
              </a:rPr>
              <a:t>2</a:t>
            </a:r>
            <a:endParaRPr lang="es-ES" altLang="es-ES" sz="2200" baseline="30000">
              <a:latin typeface="Arial" panose="020B0604020202020204" pitchFamily="34" charset="0"/>
            </a:endParaRPr>
          </a:p>
        </p:txBody>
      </p:sp>
      <p:sp>
        <p:nvSpPr>
          <p:cNvPr id="54283" name="Text Box 86"/>
          <p:cNvSpPr txBox="1">
            <a:spLocks noChangeArrowheads="1"/>
          </p:cNvSpPr>
          <p:nvPr/>
        </p:nvSpPr>
        <p:spPr bwMode="auto">
          <a:xfrm>
            <a:off x="3902075" y="4600575"/>
            <a:ext cx="1482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800">
                <a:latin typeface="Arial" panose="020B0604020202020204" pitchFamily="34" charset="0"/>
              </a:rPr>
              <a:t>df(x)/dx</a:t>
            </a:r>
            <a:endParaRPr lang="es-ES" altLang="es-ES" sz="2800">
              <a:latin typeface="Arial" panose="020B0604020202020204" pitchFamily="34" charset="0"/>
            </a:endParaRPr>
          </a:p>
        </p:txBody>
      </p:sp>
      <p:sp>
        <p:nvSpPr>
          <p:cNvPr id="54284" name="Text Box 87"/>
          <p:cNvSpPr txBox="1">
            <a:spLocks noChangeArrowheads="1"/>
          </p:cNvSpPr>
          <p:nvPr/>
        </p:nvSpPr>
        <p:spPr bwMode="auto">
          <a:xfrm>
            <a:off x="3344863" y="5086350"/>
            <a:ext cx="2570162" cy="1187450"/>
          </a:xfrm>
          <a:prstGeom prst="rect">
            <a:avLst/>
          </a:prstGeom>
          <a:solidFill>
            <a:srgbClr val="65D7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b="1">
                <a:latin typeface="Arial" panose="020B0604020202020204" pitchFamily="34" charset="0"/>
              </a:rPr>
              <a:t>Másc. Sobel</a:t>
            </a:r>
            <a:br>
              <a:rPr lang="es-ES_tradnl" altLang="es-ES" sz="2400" b="1">
                <a:latin typeface="Arial" panose="020B0604020202020204" pitchFamily="34" charset="0"/>
              </a:rPr>
            </a:br>
            <a:r>
              <a:rPr lang="es-ES_tradnl" altLang="es-ES" sz="2400">
                <a:latin typeface="Arial" panose="020B0604020202020204" pitchFamily="34" charset="0"/>
              </a:rPr>
              <a:t>Operador de derivación</a:t>
            </a:r>
            <a:endParaRPr lang="es-ES" altLang="es-ES" sz="2400">
              <a:latin typeface="Arial" panose="020B0604020202020204" pitchFamily="34" charset="0"/>
            </a:endParaRPr>
          </a:p>
        </p:txBody>
      </p:sp>
      <p:sp>
        <p:nvSpPr>
          <p:cNvPr id="54285" name="Text Box 88"/>
          <p:cNvSpPr txBox="1">
            <a:spLocks noChangeArrowheads="1"/>
          </p:cNvSpPr>
          <p:nvPr/>
        </p:nvSpPr>
        <p:spPr bwMode="auto">
          <a:xfrm>
            <a:off x="6221413" y="5086350"/>
            <a:ext cx="2700337" cy="1187450"/>
          </a:xfrm>
          <a:prstGeom prst="rect">
            <a:avLst/>
          </a:prstGeom>
          <a:solidFill>
            <a:srgbClr val="65D7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400" b="1">
                <a:latin typeface="Arial" panose="020B0604020202020204" pitchFamily="34" charset="0"/>
              </a:rPr>
              <a:t>Másc. Laplaciana</a:t>
            </a:r>
            <a:br>
              <a:rPr lang="es-ES_tradnl" altLang="es-ES" sz="2400" b="1">
                <a:latin typeface="Arial" panose="020B0604020202020204" pitchFamily="34" charset="0"/>
              </a:rPr>
            </a:br>
            <a:r>
              <a:rPr lang="es-ES_tradnl" altLang="es-ES" sz="2400">
                <a:latin typeface="Arial" panose="020B0604020202020204" pitchFamily="34" charset="0"/>
              </a:rPr>
              <a:t>Operador de gradiente</a:t>
            </a:r>
            <a:endParaRPr lang="es-ES" altLang="es-ES" sz="2400">
              <a:latin typeface="Arial" panose="020B0604020202020204" pitchFamily="34" charset="0"/>
            </a:endParaRPr>
          </a:p>
        </p:txBody>
      </p:sp>
      <p:sp>
        <p:nvSpPr>
          <p:cNvPr id="54286" name="Text Box 89"/>
          <p:cNvSpPr txBox="1">
            <a:spLocks noChangeArrowheads="1"/>
          </p:cNvSpPr>
          <p:nvPr/>
        </p:nvSpPr>
        <p:spPr bwMode="auto">
          <a:xfrm>
            <a:off x="6823075" y="4600575"/>
            <a:ext cx="1717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ES" sz="2800">
                <a:latin typeface="Arial" panose="020B0604020202020204" pitchFamily="34" charset="0"/>
              </a:rPr>
              <a:t>d</a:t>
            </a:r>
            <a:r>
              <a:rPr lang="es-ES_tradnl" altLang="es-ES" sz="2800" baseline="30000">
                <a:latin typeface="Arial" panose="020B0604020202020204" pitchFamily="34" charset="0"/>
              </a:rPr>
              <a:t>2</a:t>
            </a:r>
            <a:r>
              <a:rPr lang="es-ES_tradnl" altLang="es-ES" sz="2800">
                <a:latin typeface="Arial" panose="020B0604020202020204" pitchFamily="34" charset="0"/>
              </a:rPr>
              <a:t>f(x)/dx</a:t>
            </a:r>
            <a:r>
              <a:rPr lang="es-ES_tradnl" altLang="es-ES" sz="2800" baseline="30000">
                <a:latin typeface="Arial" panose="020B0604020202020204" pitchFamily="34" charset="0"/>
              </a:rPr>
              <a:t>2</a:t>
            </a:r>
            <a:endParaRPr lang="es-ES" altLang="es-ES" sz="2800" baseline="30000">
              <a:latin typeface="Arial" panose="020B0604020202020204" pitchFamily="34" charset="0"/>
            </a:endParaRPr>
          </a:p>
        </p:txBody>
      </p:sp>
    </p:spTree>
    <p:extLst>
      <p:ext uri="{BB962C8B-B14F-4D97-AF65-F5344CB8AC3E}">
        <p14:creationId xmlns:p14="http://schemas.microsoft.com/office/powerpoint/2010/main" val="252407269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179388" y="0"/>
            <a:ext cx="8785225" cy="777875"/>
          </a:xfrm>
        </p:spPr>
        <p:txBody>
          <a:bodyPr/>
          <a:lstStyle/>
          <a:p>
            <a:r>
              <a:rPr lang="es-ES_tradnl" altLang="es-ES" sz="3200" smtClean="0">
                <a:latin typeface="Arial Black" panose="020B0A04020102020204" pitchFamily="34" charset="0"/>
              </a:rPr>
              <a:t>3.2.2. Operadores de bordes.</a:t>
            </a:r>
          </a:p>
        </p:txBody>
      </p:sp>
      <p:sp>
        <p:nvSpPr>
          <p:cNvPr id="55300" name="Rectangle 3"/>
          <p:cNvSpPr>
            <a:spLocks noGrp="1" noChangeArrowheads="1"/>
          </p:cNvSpPr>
          <p:nvPr>
            <p:ph type="body" sz="half" idx="1"/>
          </p:nvPr>
        </p:nvSpPr>
        <p:spPr>
          <a:xfrm>
            <a:off x="252413" y="609600"/>
            <a:ext cx="8669337" cy="1439863"/>
          </a:xfrm>
        </p:spPr>
        <p:txBody>
          <a:bodyPr/>
          <a:lstStyle/>
          <a:p>
            <a:pPr marL="352425" indent="-352425"/>
            <a:r>
              <a:rPr lang="es-ES_tradnl" altLang="es-ES" sz="2600" smtClean="0">
                <a:latin typeface="Arial" panose="020B0604020202020204" pitchFamily="34" charset="0"/>
                <a:sym typeface="Wingdings" panose="05000000000000000000" pitchFamily="2" charset="2"/>
              </a:rPr>
              <a:t>La máscara </a:t>
            </a:r>
            <a:r>
              <a:rPr lang="es-ES_tradnl" altLang="es-ES" sz="2600" b="1" smtClean="0">
                <a:latin typeface="Arial" panose="020B0604020202020204" pitchFamily="34" charset="0"/>
                <a:sym typeface="Wingdings" panose="05000000000000000000" pitchFamily="2" charset="2"/>
              </a:rPr>
              <a:t>laplaciana</a:t>
            </a:r>
            <a:r>
              <a:rPr lang="es-ES_tradnl" altLang="es-ES" sz="2600" smtClean="0">
                <a:latin typeface="Arial" panose="020B0604020202020204" pitchFamily="34" charset="0"/>
                <a:sym typeface="Wingdings" panose="05000000000000000000" pitchFamily="2" charset="2"/>
              </a:rPr>
              <a:t> se define usando la función de Laplace.</a:t>
            </a:r>
          </a:p>
          <a:p>
            <a:pPr marL="352425" indent="-352425"/>
            <a:r>
              <a:rPr lang="es-ES_tradnl" altLang="es-ES" sz="2600" smtClean="0">
                <a:latin typeface="Arial" panose="020B0604020202020204" pitchFamily="34" charset="0"/>
                <a:sym typeface="Wingdings" panose="05000000000000000000" pitchFamily="2" charset="2"/>
              </a:rPr>
              <a:t>Ejemplos de </a:t>
            </a:r>
            <a:r>
              <a:rPr lang="es-ES_tradnl" altLang="es-ES" sz="2600" b="1" smtClean="0">
                <a:latin typeface="Arial" panose="020B0604020202020204" pitchFamily="34" charset="0"/>
                <a:sym typeface="Wingdings" panose="05000000000000000000" pitchFamily="2" charset="2"/>
              </a:rPr>
              <a:t>máscaras de Laplace</a:t>
            </a:r>
            <a:r>
              <a:rPr lang="es-ES_tradnl" altLang="es-ES" sz="2600" smtClean="0">
                <a:latin typeface="Arial" panose="020B0604020202020204" pitchFamily="34" charset="0"/>
                <a:sym typeface="Wingdings" panose="05000000000000000000" pitchFamily="2" charset="2"/>
              </a:rPr>
              <a:t>.</a:t>
            </a:r>
          </a:p>
        </p:txBody>
      </p:sp>
      <p:graphicFrame>
        <p:nvGraphicFramePr>
          <p:cNvPr id="296010" name="Group 74"/>
          <p:cNvGraphicFramePr>
            <a:graphicFrameLocks noGrp="1"/>
          </p:cNvGraphicFramePr>
          <p:nvPr/>
        </p:nvGraphicFramePr>
        <p:xfrm>
          <a:off x="468313" y="2222500"/>
          <a:ext cx="1312862" cy="1279764"/>
        </p:xfrm>
        <a:graphic>
          <a:graphicData uri="http://schemas.openxmlformats.org/drawingml/2006/table">
            <a:tbl>
              <a:tblPr/>
              <a:tblGrid>
                <a:gridCol w="438150"/>
                <a:gridCol w="436562"/>
                <a:gridCol w="438150"/>
              </a:tblGrid>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bg1"/>
                          </a:solidFill>
                          <a:effectLst/>
                          <a:latin typeface="Arial" charset="0"/>
                          <a:ea typeface="Times New Roman" pitchFamily="18" charset="0"/>
                          <a:cs typeface="Arial" charset="0"/>
                        </a:rPr>
                        <a:t>-4</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r>
            </a:tbl>
          </a:graphicData>
        </a:graphic>
      </p:graphicFrame>
      <p:graphicFrame>
        <p:nvGraphicFramePr>
          <p:cNvPr id="295998" name="Group 62"/>
          <p:cNvGraphicFramePr>
            <a:graphicFrameLocks noGrp="1"/>
          </p:cNvGraphicFramePr>
          <p:nvPr/>
        </p:nvGraphicFramePr>
        <p:xfrm>
          <a:off x="2395538" y="2201863"/>
          <a:ext cx="1312862" cy="1279764"/>
        </p:xfrm>
        <a:graphic>
          <a:graphicData uri="http://schemas.openxmlformats.org/drawingml/2006/table">
            <a:tbl>
              <a:tblPr/>
              <a:tblGrid>
                <a:gridCol w="438150"/>
                <a:gridCol w="436562"/>
                <a:gridCol w="438150"/>
              </a:tblGrid>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8</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r>
              <a:tr h="4265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marT="45654" marB="45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r>
            </a:tbl>
          </a:graphicData>
        </a:graphic>
      </p:graphicFrame>
      <p:pic>
        <p:nvPicPr>
          <p:cNvPr id="55337" name="Picture 63" descr="masclapl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100" y="1774825"/>
            <a:ext cx="182245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000" name="Text Box 64"/>
          <p:cNvSpPr txBox="1">
            <a:spLocks noChangeArrowheads="1"/>
          </p:cNvSpPr>
          <p:nvPr/>
        </p:nvSpPr>
        <p:spPr bwMode="auto">
          <a:xfrm>
            <a:off x="4127500" y="2090738"/>
            <a:ext cx="2608263" cy="14319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“Diferencia entre el píxel central y la media de sus vecinos...” </a:t>
            </a:r>
            <a:endParaRPr lang="es-ES_tradnl" altLang="es-ES" sz="2200">
              <a:latin typeface="Arial" panose="020B0604020202020204" pitchFamily="34" charset="0"/>
              <a:sym typeface="Symbol" panose="05050102010706020507" pitchFamily="18" charset="2"/>
            </a:endParaRPr>
          </a:p>
        </p:txBody>
      </p:sp>
      <p:sp>
        <p:nvSpPr>
          <p:cNvPr id="296001" name="Line 65"/>
          <p:cNvSpPr>
            <a:spLocks noChangeShapeType="1"/>
          </p:cNvSpPr>
          <p:nvPr/>
        </p:nvSpPr>
        <p:spPr bwMode="auto">
          <a:xfrm flipV="1">
            <a:off x="3605213" y="2463800"/>
            <a:ext cx="654050" cy="182563"/>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96002" name="Freeform 66"/>
          <p:cNvSpPr>
            <a:spLocks/>
          </p:cNvSpPr>
          <p:nvPr/>
        </p:nvSpPr>
        <p:spPr bwMode="auto">
          <a:xfrm>
            <a:off x="1776413" y="1930400"/>
            <a:ext cx="2444750" cy="690563"/>
          </a:xfrm>
          <a:custGeom>
            <a:avLst/>
            <a:gdLst>
              <a:gd name="T0" fmla="*/ 0 w 1498"/>
              <a:gd name="T1" fmla="*/ 2147483647 h 435"/>
              <a:gd name="T2" fmla="*/ 2147483647 w 1498"/>
              <a:gd name="T3" fmla="*/ 2147483647 h 435"/>
              <a:gd name="T4" fmla="*/ 2147483647 w 1498"/>
              <a:gd name="T5" fmla="*/ 2147483647 h 435"/>
              <a:gd name="T6" fmla="*/ 2147483647 w 1498"/>
              <a:gd name="T7" fmla="*/ 2147483647 h 4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8" h="435">
                <a:moveTo>
                  <a:pt x="0" y="435"/>
                </a:moveTo>
                <a:cubicBezTo>
                  <a:pt x="79" y="373"/>
                  <a:pt x="297" y="128"/>
                  <a:pt x="477" y="64"/>
                </a:cubicBezTo>
                <a:cubicBezTo>
                  <a:pt x="657" y="0"/>
                  <a:pt x="908" y="19"/>
                  <a:pt x="1078" y="48"/>
                </a:cubicBezTo>
                <a:cubicBezTo>
                  <a:pt x="1248" y="77"/>
                  <a:pt x="1411" y="199"/>
                  <a:pt x="1498" y="238"/>
                </a:cubicBezTo>
              </a:path>
            </a:pathLst>
          </a:custGeom>
          <a:noFill/>
          <a:ln w="28575" cmpd="sng">
            <a:solidFill>
              <a:schemeClr val="tx1"/>
            </a:solidFill>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pic>
        <p:nvPicPr>
          <p:cNvPr id="55341" name="Picture 67" descr="cenlaplac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2813" y="3773488"/>
            <a:ext cx="375285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2" name="Picture 68" descr="ceniz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8" y="3784600"/>
            <a:ext cx="3703637"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43" name="Text Box 69"/>
          <p:cNvSpPr txBox="1">
            <a:spLocks noChangeArrowheads="1"/>
          </p:cNvSpPr>
          <p:nvPr/>
        </p:nvSpPr>
        <p:spPr bwMode="auto">
          <a:xfrm rot="-5400000">
            <a:off x="2915444" y="4809332"/>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de entrada</a:t>
            </a:r>
            <a:endParaRPr lang="es-ES" altLang="es-ES" sz="2200" b="1">
              <a:latin typeface="Arial" panose="020B0604020202020204" pitchFamily="34" charset="0"/>
            </a:endParaRPr>
          </a:p>
        </p:txBody>
      </p:sp>
      <p:sp>
        <p:nvSpPr>
          <p:cNvPr id="55344" name="Text Box 70"/>
          <p:cNvSpPr txBox="1">
            <a:spLocks noChangeArrowheads="1"/>
          </p:cNvSpPr>
          <p:nvPr/>
        </p:nvSpPr>
        <p:spPr bwMode="auto">
          <a:xfrm rot="-5400000">
            <a:off x="7404894" y="4828382"/>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Laplaciana 2 (3x3)</a:t>
            </a:r>
            <a:endParaRPr lang="es-ES" altLang="es-ES" sz="2200" b="1">
              <a:latin typeface="Arial" panose="020B0604020202020204" pitchFamily="34" charset="0"/>
            </a:endParaRPr>
          </a:p>
        </p:txBody>
      </p:sp>
    </p:spTree>
    <p:extLst>
      <p:ext uri="{BB962C8B-B14F-4D97-AF65-F5344CB8AC3E}">
        <p14:creationId xmlns:p14="http://schemas.microsoft.com/office/powerpoint/2010/main" val="3140155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0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60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6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00" grpId="0" animBg="1"/>
      <p:bldP spid="296001" grpId="0" animBg="1"/>
      <p:bldP spid="296002"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179388" y="0"/>
            <a:ext cx="8785225" cy="660400"/>
          </a:xfrm>
        </p:spPr>
        <p:txBody>
          <a:bodyPr/>
          <a:lstStyle/>
          <a:p>
            <a:r>
              <a:rPr lang="es-ES_tradnl" altLang="es-ES" sz="3200" smtClean="0">
                <a:latin typeface="Arial Black" panose="020B0A04020102020204" pitchFamily="34" charset="0"/>
              </a:rPr>
              <a:t>3.2.2. Operadores de bordes.</a:t>
            </a:r>
          </a:p>
        </p:txBody>
      </p:sp>
      <p:sp>
        <p:nvSpPr>
          <p:cNvPr id="56324" name="Rectangle 3"/>
          <p:cNvSpPr>
            <a:spLocks noGrp="1" noChangeArrowheads="1"/>
          </p:cNvSpPr>
          <p:nvPr>
            <p:ph type="body" sz="half" idx="1"/>
          </p:nvPr>
        </p:nvSpPr>
        <p:spPr>
          <a:xfrm>
            <a:off x="252413" y="546100"/>
            <a:ext cx="8604250" cy="1998663"/>
          </a:xfrm>
        </p:spPr>
        <p:txBody>
          <a:bodyPr/>
          <a:lstStyle/>
          <a:p>
            <a:r>
              <a:rPr lang="es-ES_tradnl" altLang="es-ES" sz="2400" b="1" smtClean="0">
                <a:latin typeface="Arial" panose="020B0604020202020204" pitchFamily="34" charset="0"/>
                <a:sym typeface="Wingdings" panose="05000000000000000000" pitchFamily="2" charset="2"/>
              </a:rPr>
              <a:t>Detector de bordes de Canny</a:t>
            </a:r>
            <a:r>
              <a:rPr lang="es-ES_tradnl" altLang="es-ES" sz="2400" smtClean="0">
                <a:latin typeface="Arial" panose="020B0604020202020204" pitchFamily="34" charset="0"/>
                <a:sym typeface="Wingdings" panose="05000000000000000000" pitchFamily="2" charset="2"/>
              </a:rPr>
              <a:t>:</a:t>
            </a:r>
          </a:p>
          <a:p>
            <a:pPr lvl="1"/>
            <a:r>
              <a:rPr lang="es-ES_tradnl" altLang="es-ES" sz="2200" smtClean="0">
                <a:latin typeface="Arial" panose="020B0604020202020204" pitchFamily="34" charset="0"/>
                <a:sym typeface="Wingdings" panose="05000000000000000000" pitchFamily="2" charset="2"/>
              </a:rPr>
              <a:t>No sólo usa convoluciones (operadores de gradiente), sino que busca el </a:t>
            </a:r>
            <a:r>
              <a:rPr lang="es-ES_tradnl" altLang="es-ES" sz="2200" b="1" smtClean="0">
                <a:latin typeface="Arial" panose="020B0604020202020204" pitchFamily="34" charset="0"/>
                <a:sym typeface="Wingdings" panose="05000000000000000000" pitchFamily="2" charset="2"/>
              </a:rPr>
              <a:t>máximo gradiente</a:t>
            </a:r>
            <a:r>
              <a:rPr lang="es-ES_tradnl" altLang="es-ES" sz="2200" smtClean="0">
                <a:latin typeface="Arial" panose="020B0604020202020204" pitchFamily="34" charset="0"/>
                <a:sym typeface="Wingdings" panose="05000000000000000000" pitchFamily="2" charset="2"/>
              </a:rPr>
              <a:t> a lo largo de un borde.</a:t>
            </a:r>
          </a:p>
          <a:p>
            <a:pPr lvl="1"/>
            <a:r>
              <a:rPr lang="es-ES_tradnl" altLang="es-ES" sz="2200" smtClean="0">
                <a:latin typeface="Arial" panose="020B0604020202020204" pitchFamily="34" charset="0"/>
                <a:sym typeface="Wingdings" panose="05000000000000000000" pitchFamily="2" charset="2"/>
              </a:rPr>
              <a:t>El resultado es una </a:t>
            </a:r>
            <a:r>
              <a:rPr lang="es-ES_tradnl" altLang="es-ES" sz="2200" b="1" smtClean="0">
                <a:latin typeface="Arial" panose="020B0604020202020204" pitchFamily="34" charset="0"/>
                <a:sym typeface="Wingdings" panose="05000000000000000000" pitchFamily="2" charset="2"/>
              </a:rPr>
              <a:t>imagen binaria</a:t>
            </a:r>
            <a:r>
              <a:rPr lang="es-ES_tradnl" altLang="es-ES" sz="2200" smtClean="0">
                <a:latin typeface="Arial" panose="020B0604020202020204" pitchFamily="34" charset="0"/>
                <a:sym typeface="Wingdings" panose="05000000000000000000" pitchFamily="2" charset="2"/>
              </a:rPr>
              <a:t> (borde/no borde), ajustable mediante un umbral.</a:t>
            </a:r>
          </a:p>
        </p:txBody>
      </p:sp>
      <p:pic>
        <p:nvPicPr>
          <p:cNvPr id="56325" name="Picture 4" descr="canny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013" y="4468813"/>
            <a:ext cx="2874962"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5" descr="canny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 y="4433888"/>
            <a:ext cx="288607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6" descr="ftv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50" y="2462213"/>
            <a:ext cx="2847975"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7" descr="ceniz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188" y="2457450"/>
            <a:ext cx="287020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AutoShape 8"/>
          <p:cNvSpPr>
            <a:spLocks noChangeArrowheads="1"/>
          </p:cNvSpPr>
          <p:nvPr/>
        </p:nvSpPr>
        <p:spPr bwMode="auto">
          <a:xfrm>
            <a:off x="2049463" y="4295775"/>
            <a:ext cx="258762" cy="312738"/>
          </a:xfrm>
          <a:prstGeom prst="downArrow">
            <a:avLst>
              <a:gd name="adj1" fmla="val 28833"/>
              <a:gd name="adj2" fmla="val 4049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56330" name="AutoShape 9"/>
          <p:cNvSpPr>
            <a:spLocks noChangeArrowheads="1"/>
          </p:cNvSpPr>
          <p:nvPr/>
        </p:nvSpPr>
        <p:spPr bwMode="auto">
          <a:xfrm>
            <a:off x="6403975" y="4319588"/>
            <a:ext cx="258763" cy="312737"/>
          </a:xfrm>
          <a:prstGeom prst="downArrow">
            <a:avLst>
              <a:gd name="adj1" fmla="val 28833"/>
              <a:gd name="adj2" fmla="val 4049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Tree>
    <p:extLst>
      <p:ext uri="{BB962C8B-B14F-4D97-AF65-F5344CB8AC3E}">
        <p14:creationId xmlns:p14="http://schemas.microsoft.com/office/powerpoint/2010/main" val="389486916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3.2.3. Operadores de perfilado.</a:t>
            </a:r>
          </a:p>
        </p:txBody>
      </p:sp>
      <p:sp>
        <p:nvSpPr>
          <p:cNvPr id="57348" name="Rectangle 3"/>
          <p:cNvSpPr>
            <a:spLocks noGrp="1" noChangeArrowheads="1"/>
          </p:cNvSpPr>
          <p:nvPr>
            <p:ph type="body" sz="half" idx="1"/>
          </p:nvPr>
        </p:nvSpPr>
        <p:spPr>
          <a:xfrm>
            <a:off x="252413" y="774700"/>
            <a:ext cx="8604250" cy="5449888"/>
          </a:xfrm>
        </p:spPr>
        <p:txBody>
          <a:bodyPr/>
          <a:lstStyle/>
          <a:p>
            <a:r>
              <a:rPr lang="es-ES_tradnl" altLang="es-ES" sz="2400" b="1" smtClean="0">
                <a:latin typeface="Arial" panose="020B0604020202020204" pitchFamily="34" charset="0"/>
                <a:sym typeface="Wingdings" panose="05000000000000000000" pitchFamily="2" charset="2"/>
              </a:rPr>
              <a:t>Perfilado:</a:t>
            </a:r>
            <a:r>
              <a:rPr lang="es-ES_tradnl" altLang="es-ES" sz="2400" smtClean="0">
                <a:latin typeface="Arial" panose="020B0604020202020204" pitchFamily="34" charset="0"/>
                <a:sym typeface="Wingdings" panose="05000000000000000000" pitchFamily="2" charset="2"/>
              </a:rPr>
              <a:t> destacar y hacer más visibles las variaciones y bordes de la imagen. Es lo contrario al suavizado.</a:t>
            </a:r>
          </a:p>
          <a:p>
            <a:r>
              <a:rPr lang="es-ES_tradnl" altLang="es-ES" sz="2400" smtClean="0">
                <a:latin typeface="Arial" panose="020B0604020202020204" pitchFamily="34" charset="0"/>
                <a:sym typeface="Wingdings" panose="05000000000000000000" pitchFamily="2" charset="2"/>
              </a:rPr>
              <a:t>Permite eliminar la apariencia borrosa de las imágenes, debida a imperfecciones en las lentes.</a:t>
            </a:r>
          </a:p>
          <a:p>
            <a:r>
              <a:rPr lang="es-ES_tradnl" altLang="es-ES" sz="2400" smtClean="0">
                <a:latin typeface="Arial" panose="020B0604020202020204" pitchFamily="34" charset="0"/>
                <a:sym typeface="Wingdings" panose="05000000000000000000" pitchFamily="2" charset="2"/>
              </a:rPr>
              <a:t>... aunque tampoco se pueden hacer milagros...</a:t>
            </a:r>
          </a:p>
        </p:txBody>
      </p:sp>
      <p:grpSp>
        <p:nvGrpSpPr>
          <p:cNvPr id="57349" name="Group 13"/>
          <p:cNvGrpSpPr>
            <a:grpSpLocks/>
          </p:cNvGrpSpPr>
          <p:nvPr/>
        </p:nvGrpSpPr>
        <p:grpSpPr bwMode="auto">
          <a:xfrm>
            <a:off x="-1944688" y="2797175"/>
            <a:ext cx="10726738" cy="3340100"/>
            <a:chOff x="-902" y="2024"/>
            <a:chExt cx="6338" cy="1703"/>
          </a:xfrm>
        </p:grpSpPr>
        <p:pic>
          <p:nvPicPr>
            <p:cNvPr id="57353" name="Picture 8" descr="perfilad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 y="2063"/>
              <a:ext cx="2333"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4" name="Picture 7" descr="perfilado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 y="2063"/>
              <a:ext cx="2333"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5" name="Picture 4" descr="ceniz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 y="2063"/>
              <a:ext cx="2333"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6" name="Picture 5" descr="gaus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 y="2063"/>
              <a:ext cx="2331" cy="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Picture 6" descr="gaus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 y="2063"/>
              <a:ext cx="2331" cy="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8" name="Rectangle 9"/>
            <p:cNvSpPr>
              <a:spLocks noChangeArrowheads="1"/>
            </p:cNvSpPr>
            <p:nvPr/>
          </p:nvSpPr>
          <p:spPr bwMode="auto">
            <a:xfrm>
              <a:off x="-902" y="2024"/>
              <a:ext cx="1391" cy="170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grpSp>
      <p:sp>
        <p:nvSpPr>
          <p:cNvPr id="57350" name="Text Box 10"/>
          <p:cNvSpPr txBox="1">
            <a:spLocks noChangeArrowheads="1"/>
          </p:cNvSpPr>
          <p:nvPr/>
        </p:nvSpPr>
        <p:spPr bwMode="auto">
          <a:xfrm>
            <a:off x="3951288" y="5935663"/>
            <a:ext cx="12795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Original</a:t>
            </a:r>
            <a:endParaRPr lang="es-ES" altLang="es-ES" sz="2200">
              <a:latin typeface="Arial" panose="020B0604020202020204" pitchFamily="34" charset="0"/>
            </a:endParaRPr>
          </a:p>
        </p:txBody>
      </p:sp>
      <p:sp>
        <p:nvSpPr>
          <p:cNvPr id="57351" name="Text Box 11"/>
          <p:cNvSpPr txBox="1">
            <a:spLocks noChangeArrowheads="1"/>
          </p:cNvSpPr>
          <p:nvPr/>
        </p:nvSpPr>
        <p:spPr bwMode="auto">
          <a:xfrm>
            <a:off x="1230313" y="5935663"/>
            <a:ext cx="22860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cs typeface="Arial" panose="020B0604020202020204" pitchFamily="34" charset="0"/>
              </a:rPr>
              <a:t>← </a:t>
            </a:r>
            <a:r>
              <a:rPr lang="es-ES_tradnl" altLang="es-ES" sz="2200">
                <a:latin typeface="Arial" panose="020B0604020202020204" pitchFamily="34" charset="0"/>
              </a:rPr>
              <a:t>Suavizado</a:t>
            </a:r>
            <a:endParaRPr lang="es-ES" altLang="es-ES" sz="2200">
              <a:latin typeface="Arial" panose="020B0604020202020204" pitchFamily="34" charset="0"/>
            </a:endParaRPr>
          </a:p>
        </p:txBody>
      </p:sp>
      <p:sp>
        <p:nvSpPr>
          <p:cNvPr id="57352" name="Text Box 12"/>
          <p:cNvSpPr txBox="1">
            <a:spLocks noChangeArrowheads="1"/>
          </p:cNvSpPr>
          <p:nvPr/>
        </p:nvSpPr>
        <p:spPr bwMode="auto">
          <a:xfrm>
            <a:off x="5665788" y="5935663"/>
            <a:ext cx="22860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cs typeface="Arial" panose="020B0604020202020204" pitchFamily="34" charset="0"/>
              </a:rPr>
              <a:t>Perfilado →</a:t>
            </a:r>
          </a:p>
        </p:txBody>
      </p:sp>
    </p:spTree>
    <p:extLst>
      <p:ext uri="{BB962C8B-B14F-4D97-AF65-F5344CB8AC3E}">
        <p14:creationId xmlns:p14="http://schemas.microsoft.com/office/powerpoint/2010/main" val="192503330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3.2.3. Operadores de perfilado.</a:t>
            </a:r>
          </a:p>
        </p:txBody>
      </p:sp>
      <p:sp>
        <p:nvSpPr>
          <p:cNvPr id="58372" name="Rectangle 3"/>
          <p:cNvSpPr>
            <a:spLocks noGrp="1" noChangeArrowheads="1"/>
          </p:cNvSpPr>
          <p:nvPr>
            <p:ph type="body" sz="half" idx="1"/>
          </p:nvPr>
        </p:nvSpPr>
        <p:spPr>
          <a:xfrm>
            <a:off x="252413" y="673100"/>
            <a:ext cx="8604250" cy="1779588"/>
          </a:xfrm>
        </p:spPr>
        <p:txBody>
          <a:bodyPr/>
          <a:lstStyle/>
          <a:p>
            <a:r>
              <a:rPr lang="es-ES_tradnl" altLang="es-ES" sz="2600" smtClean="0">
                <a:latin typeface="Arial" panose="020B0604020202020204" pitchFamily="34" charset="0"/>
                <a:sym typeface="Wingdings" panose="05000000000000000000" pitchFamily="2" charset="2"/>
              </a:rPr>
              <a:t>El perfilado se puede conseguir sumando a la imagen </a:t>
            </a:r>
            <a:r>
              <a:rPr lang="es-ES_tradnl" altLang="es-ES" sz="2600" b="1" smtClean="0">
                <a:latin typeface="Arial" panose="020B0604020202020204" pitchFamily="34" charset="0"/>
                <a:sym typeface="Wingdings" panose="05000000000000000000" pitchFamily="2" charset="2"/>
              </a:rPr>
              <a:t>original</a:t>
            </a:r>
            <a:r>
              <a:rPr lang="es-ES_tradnl" altLang="es-ES" sz="2600" smtClean="0">
                <a:latin typeface="Arial" panose="020B0604020202020204" pitchFamily="34" charset="0"/>
                <a:sym typeface="Wingdings" panose="05000000000000000000" pitchFamily="2" charset="2"/>
              </a:rPr>
              <a:t>, la </a:t>
            </a:r>
            <a:r>
              <a:rPr lang="es-ES_tradnl" altLang="es-ES" sz="2600" b="1" smtClean="0">
                <a:latin typeface="Arial" panose="020B0604020202020204" pitchFamily="34" charset="0"/>
                <a:sym typeface="Wingdings" panose="05000000000000000000" pitchFamily="2" charset="2"/>
              </a:rPr>
              <a:t>laplaciana</a:t>
            </a:r>
            <a:r>
              <a:rPr lang="es-ES_tradnl" altLang="es-ES" sz="2600" smtClean="0">
                <a:latin typeface="Arial" panose="020B0604020202020204" pitchFamily="34" charset="0"/>
                <a:sym typeface="Wingdings" panose="05000000000000000000" pitchFamily="2" charset="2"/>
              </a:rPr>
              <a:t> ponderada por cierto factor.</a:t>
            </a:r>
          </a:p>
          <a:p>
            <a:r>
              <a:rPr lang="es-ES_tradnl" altLang="es-ES" sz="2600" smtClean="0">
                <a:latin typeface="Arial" panose="020B0604020202020204" pitchFamily="34" charset="0"/>
                <a:sym typeface="Wingdings" panose="05000000000000000000" pitchFamily="2" charset="2"/>
              </a:rPr>
              <a:t>Lo cual equivale a usar una máscara de convolución adecuada:</a:t>
            </a:r>
          </a:p>
        </p:txBody>
      </p:sp>
      <p:graphicFrame>
        <p:nvGraphicFramePr>
          <p:cNvPr id="299142" name="Group 134"/>
          <p:cNvGraphicFramePr>
            <a:graphicFrameLocks noGrp="1"/>
          </p:cNvGraphicFramePr>
          <p:nvPr/>
        </p:nvGraphicFramePr>
        <p:xfrm>
          <a:off x="1050925" y="2776538"/>
          <a:ext cx="1782763" cy="1358900"/>
        </p:xfrm>
        <a:graphic>
          <a:graphicData uri="http://schemas.openxmlformats.org/drawingml/2006/table">
            <a:tbl>
              <a:tblPr/>
              <a:tblGrid>
                <a:gridCol w="593725"/>
                <a:gridCol w="593725"/>
                <a:gridCol w="595313"/>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99143" name="Group 135"/>
          <p:cNvGraphicFramePr>
            <a:graphicFrameLocks noGrp="1"/>
          </p:cNvGraphicFramePr>
          <p:nvPr/>
        </p:nvGraphicFramePr>
        <p:xfrm>
          <a:off x="3565525" y="2782888"/>
          <a:ext cx="1782763" cy="1358900"/>
        </p:xfrm>
        <a:graphic>
          <a:graphicData uri="http://schemas.openxmlformats.org/drawingml/2006/table">
            <a:tbl>
              <a:tblPr/>
              <a:tblGrid>
                <a:gridCol w="593725"/>
                <a:gridCol w="593725"/>
                <a:gridCol w="595313"/>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58409" name="Text Box 40"/>
          <p:cNvSpPr txBox="1">
            <a:spLocks noChangeArrowheads="1"/>
          </p:cNvSpPr>
          <p:nvPr/>
        </p:nvSpPr>
        <p:spPr bwMode="auto">
          <a:xfrm>
            <a:off x="2830513" y="3222625"/>
            <a:ext cx="7429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600">
                <a:latin typeface="Arial" panose="020B0604020202020204" pitchFamily="34" charset="0"/>
              </a:rPr>
              <a:t>+</a:t>
            </a:r>
            <a:endParaRPr lang="es-ES" altLang="es-ES" sz="2600">
              <a:latin typeface="Arial" panose="020B0604020202020204" pitchFamily="34" charset="0"/>
            </a:endParaRPr>
          </a:p>
        </p:txBody>
      </p:sp>
      <p:sp>
        <p:nvSpPr>
          <p:cNvPr id="58410" name="Text Box 41"/>
          <p:cNvSpPr txBox="1">
            <a:spLocks noChangeArrowheads="1"/>
          </p:cNvSpPr>
          <p:nvPr/>
        </p:nvSpPr>
        <p:spPr bwMode="auto">
          <a:xfrm>
            <a:off x="5435600" y="3216275"/>
            <a:ext cx="7429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600">
                <a:latin typeface="Arial" panose="020B0604020202020204" pitchFamily="34" charset="0"/>
              </a:rPr>
              <a:t>=</a:t>
            </a:r>
            <a:endParaRPr lang="es-ES" altLang="es-ES" sz="2600">
              <a:latin typeface="Arial" panose="020B0604020202020204" pitchFamily="34" charset="0"/>
            </a:endParaRPr>
          </a:p>
        </p:txBody>
      </p:sp>
      <p:graphicFrame>
        <p:nvGraphicFramePr>
          <p:cNvPr id="299144" name="Group 136"/>
          <p:cNvGraphicFramePr>
            <a:graphicFrameLocks noGrp="1"/>
          </p:cNvGraphicFramePr>
          <p:nvPr/>
        </p:nvGraphicFramePr>
        <p:xfrm>
          <a:off x="6276975" y="2778125"/>
          <a:ext cx="1782763" cy="1358900"/>
        </p:xfrm>
        <a:graphic>
          <a:graphicData uri="http://schemas.openxmlformats.org/drawingml/2006/table">
            <a:tbl>
              <a:tblPr/>
              <a:tblGrid>
                <a:gridCol w="593725"/>
                <a:gridCol w="593725"/>
                <a:gridCol w="595313"/>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99145" name="Group 137"/>
          <p:cNvGraphicFramePr>
            <a:graphicFrameLocks noGrp="1"/>
          </p:cNvGraphicFramePr>
          <p:nvPr/>
        </p:nvGraphicFramePr>
        <p:xfrm>
          <a:off x="1042988" y="4868863"/>
          <a:ext cx="1782762" cy="1358900"/>
        </p:xfrm>
        <a:graphic>
          <a:graphicData uri="http://schemas.openxmlformats.org/drawingml/2006/table">
            <a:tbl>
              <a:tblPr/>
              <a:tblGrid>
                <a:gridCol w="593725"/>
                <a:gridCol w="593725"/>
                <a:gridCol w="595312"/>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graphicFrame>
        <p:nvGraphicFramePr>
          <p:cNvPr id="299146" name="Group 138"/>
          <p:cNvGraphicFramePr>
            <a:graphicFrameLocks noGrp="1"/>
          </p:cNvGraphicFramePr>
          <p:nvPr/>
        </p:nvGraphicFramePr>
        <p:xfrm>
          <a:off x="3557588" y="4862513"/>
          <a:ext cx="1782762" cy="1358900"/>
        </p:xfrm>
        <a:graphic>
          <a:graphicData uri="http://schemas.openxmlformats.org/drawingml/2006/table">
            <a:tbl>
              <a:tblPr/>
              <a:tblGrid>
                <a:gridCol w="593725"/>
                <a:gridCol w="593725"/>
                <a:gridCol w="595312"/>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58465" name="Text Box 96"/>
          <p:cNvSpPr txBox="1">
            <a:spLocks noChangeArrowheads="1"/>
          </p:cNvSpPr>
          <p:nvPr/>
        </p:nvSpPr>
        <p:spPr bwMode="auto">
          <a:xfrm>
            <a:off x="2782888" y="5314950"/>
            <a:ext cx="793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600">
                <a:latin typeface="Arial" panose="020B0604020202020204" pitchFamily="34" charset="0"/>
              </a:rPr>
              <a:t>+</a:t>
            </a:r>
            <a:endParaRPr lang="es-ES" altLang="es-ES" sz="2600">
              <a:latin typeface="Arial" panose="020B0604020202020204" pitchFamily="34" charset="0"/>
            </a:endParaRPr>
          </a:p>
        </p:txBody>
      </p:sp>
      <p:sp>
        <p:nvSpPr>
          <p:cNvPr id="58466" name="Text Box 97"/>
          <p:cNvSpPr txBox="1">
            <a:spLocks noChangeArrowheads="1"/>
          </p:cNvSpPr>
          <p:nvPr/>
        </p:nvSpPr>
        <p:spPr bwMode="auto">
          <a:xfrm>
            <a:off x="5321300" y="5308600"/>
            <a:ext cx="7429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600">
                <a:latin typeface="Arial" panose="020B0604020202020204" pitchFamily="34" charset="0"/>
              </a:rPr>
              <a:t>=</a:t>
            </a:r>
            <a:endParaRPr lang="es-ES" altLang="es-ES" sz="2600">
              <a:latin typeface="Arial" panose="020B0604020202020204" pitchFamily="34" charset="0"/>
            </a:endParaRPr>
          </a:p>
        </p:txBody>
      </p:sp>
      <p:graphicFrame>
        <p:nvGraphicFramePr>
          <p:cNvPr id="299147" name="Group 139"/>
          <p:cNvGraphicFramePr>
            <a:graphicFrameLocks noGrp="1"/>
          </p:cNvGraphicFramePr>
          <p:nvPr/>
        </p:nvGraphicFramePr>
        <p:xfrm>
          <a:off x="6040438" y="4870450"/>
          <a:ext cx="1833562" cy="1358900"/>
        </p:xfrm>
        <a:graphic>
          <a:graphicData uri="http://schemas.openxmlformats.org/drawingml/2006/table">
            <a:tbl>
              <a:tblPr/>
              <a:tblGrid>
                <a:gridCol w="471487"/>
                <a:gridCol w="836613"/>
                <a:gridCol w="525462"/>
              </a:tblGrid>
              <a:tr h="4381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4a+1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r h="460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2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99"/>
                    </a:solidFill>
                  </a:tcPr>
                </a:tc>
              </a:tr>
            </a:tbl>
          </a:graphicData>
        </a:graphic>
      </p:graphicFrame>
      <p:sp>
        <p:nvSpPr>
          <p:cNvPr id="58485" name="Text Box 116"/>
          <p:cNvSpPr txBox="1">
            <a:spLocks noChangeArrowheads="1"/>
          </p:cNvSpPr>
          <p:nvPr/>
        </p:nvSpPr>
        <p:spPr bwMode="auto">
          <a:xfrm>
            <a:off x="533400" y="5294313"/>
            <a:ext cx="4810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600">
                <a:latin typeface="Arial" panose="020B0604020202020204" pitchFamily="34" charset="0"/>
              </a:rPr>
              <a:t>a·</a:t>
            </a:r>
            <a:endParaRPr lang="es-ES" altLang="es-ES" sz="2600">
              <a:latin typeface="Arial" panose="020B0604020202020204" pitchFamily="34" charset="0"/>
            </a:endParaRPr>
          </a:p>
        </p:txBody>
      </p:sp>
      <p:sp>
        <p:nvSpPr>
          <p:cNvPr id="58486" name="Text Box 127"/>
          <p:cNvSpPr txBox="1">
            <a:spLocks noChangeArrowheads="1"/>
          </p:cNvSpPr>
          <p:nvPr/>
        </p:nvSpPr>
        <p:spPr bwMode="auto">
          <a:xfrm>
            <a:off x="1117600" y="2346325"/>
            <a:ext cx="16303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Laplaciana</a:t>
            </a:r>
            <a:endParaRPr lang="es-ES" altLang="es-ES" sz="2200">
              <a:latin typeface="Arial" panose="020B0604020202020204" pitchFamily="34" charset="0"/>
            </a:endParaRPr>
          </a:p>
        </p:txBody>
      </p:sp>
      <p:sp>
        <p:nvSpPr>
          <p:cNvPr id="58487" name="Text Box 128"/>
          <p:cNvSpPr txBox="1">
            <a:spLocks noChangeArrowheads="1"/>
          </p:cNvSpPr>
          <p:nvPr/>
        </p:nvSpPr>
        <p:spPr bwMode="auto">
          <a:xfrm>
            <a:off x="3619500" y="2354263"/>
            <a:ext cx="16303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Identidad</a:t>
            </a:r>
            <a:endParaRPr lang="es-ES" altLang="es-ES" sz="2200">
              <a:latin typeface="Arial" panose="020B0604020202020204" pitchFamily="34" charset="0"/>
            </a:endParaRPr>
          </a:p>
        </p:txBody>
      </p:sp>
      <p:sp>
        <p:nvSpPr>
          <p:cNvPr id="58488" name="Text Box 129"/>
          <p:cNvSpPr txBox="1">
            <a:spLocks noChangeArrowheads="1"/>
          </p:cNvSpPr>
          <p:nvPr/>
        </p:nvSpPr>
        <p:spPr bwMode="auto">
          <a:xfrm>
            <a:off x="6343650" y="2347913"/>
            <a:ext cx="16303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Perfilado</a:t>
            </a:r>
            <a:endParaRPr lang="es-ES" altLang="es-ES" sz="2200">
              <a:latin typeface="Arial" panose="020B0604020202020204" pitchFamily="34" charset="0"/>
            </a:endParaRPr>
          </a:p>
        </p:txBody>
      </p:sp>
      <p:sp>
        <p:nvSpPr>
          <p:cNvPr id="58489" name="Rectangle 130"/>
          <p:cNvSpPr>
            <a:spLocks noChangeArrowheads="1"/>
          </p:cNvSpPr>
          <p:nvPr/>
        </p:nvSpPr>
        <p:spPr bwMode="auto">
          <a:xfrm>
            <a:off x="220663" y="4286250"/>
            <a:ext cx="86042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600">
                <a:latin typeface="Arial" panose="020B0604020202020204" pitchFamily="34" charset="0"/>
                <a:sym typeface="Wingdings" panose="05000000000000000000" pitchFamily="2" charset="2"/>
              </a:rPr>
              <a:t>Más o menos perfilado dando distintos pesos, </a:t>
            </a:r>
            <a:r>
              <a:rPr lang="es-ES_tradnl" altLang="es-ES" sz="2600" b="1">
                <a:latin typeface="Arial" panose="020B0604020202020204" pitchFamily="34" charset="0"/>
                <a:sym typeface="Wingdings" panose="05000000000000000000" pitchFamily="2" charset="2"/>
              </a:rPr>
              <a:t>a</a:t>
            </a:r>
            <a:r>
              <a:rPr lang="es-ES_tradnl" altLang="es-ES" sz="2600">
                <a:latin typeface="Arial" panose="020B0604020202020204" pitchFamily="34" charset="0"/>
                <a:sym typeface="Wingdings" panose="05000000000000000000" pitchFamily="2" charset="2"/>
              </a:rPr>
              <a:t>.</a:t>
            </a:r>
          </a:p>
        </p:txBody>
      </p:sp>
      <p:sp>
        <p:nvSpPr>
          <p:cNvPr id="58490" name="Text Box 131"/>
          <p:cNvSpPr txBox="1">
            <a:spLocks noChangeArrowheads="1"/>
          </p:cNvSpPr>
          <p:nvPr/>
        </p:nvSpPr>
        <p:spPr bwMode="auto">
          <a:xfrm>
            <a:off x="565150" y="3184525"/>
            <a:ext cx="4810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600">
                <a:latin typeface="Arial" panose="020B0604020202020204" pitchFamily="34" charset="0"/>
              </a:rPr>
              <a:t>1·</a:t>
            </a:r>
            <a:endParaRPr lang="es-ES" altLang="es-ES" sz="2600">
              <a:latin typeface="Arial" panose="020B0604020202020204" pitchFamily="34" charset="0"/>
            </a:endParaRPr>
          </a:p>
        </p:txBody>
      </p:sp>
      <p:sp>
        <p:nvSpPr>
          <p:cNvPr id="299140" name="Text Box 132"/>
          <p:cNvSpPr txBox="1">
            <a:spLocks noChangeArrowheads="1"/>
          </p:cNvSpPr>
          <p:nvPr/>
        </p:nvSpPr>
        <p:spPr bwMode="auto">
          <a:xfrm>
            <a:off x="292100" y="6229350"/>
            <a:ext cx="5470525" cy="6286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80000"/>
              </a:lnSpc>
              <a:spcBef>
                <a:spcPct val="0"/>
              </a:spcBef>
              <a:buFontTx/>
              <a:buNone/>
            </a:pPr>
            <a:r>
              <a:rPr lang="es-ES_tradnl" altLang="es-ES" sz="2200" b="1">
                <a:latin typeface="Arial" panose="020B0604020202020204" pitchFamily="34" charset="0"/>
              </a:rPr>
              <a:t>Ojo</a:t>
            </a:r>
            <a:r>
              <a:rPr lang="es-ES_tradnl" altLang="es-ES" sz="2200">
                <a:latin typeface="Arial" panose="020B0604020202020204" pitchFamily="34" charset="0"/>
              </a:rPr>
              <a:t>: la función Laplacian usa máscaras “invertidas”, luego </a:t>
            </a:r>
            <a:r>
              <a:rPr lang="es-ES_tradnl" altLang="es-ES" sz="2200" b="1">
                <a:latin typeface="Arial" panose="020B0604020202020204" pitchFamily="34" charset="0"/>
              </a:rPr>
              <a:t>a</a:t>
            </a:r>
            <a:r>
              <a:rPr lang="es-ES_tradnl" altLang="es-ES" sz="2200">
                <a:latin typeface="Arial" panose="020B0604020202020204" pitchFamily="34" charset="0"/>
              </a:rPr>
              <a:t> debe ser &lt; 0</a:t>
            </a:r>
            <a:endParaRPr lang="es-ES_tradnl" altLang="es-ES" sz="2200">
              <a:latin typeface="Arial" panose="020B0604020202020204" pitchFamily="34" charset="0"/>
              <a:sym typeface="Symbol" panose="05050102010706020507" pitchFamily="18" charset="2"/>
            </a:endParaRPr>
          </a:p>
        </p:txBody>
      </p:sp>
      <p:sp>
        <p:nvSpPr>
          <p:cNvPr id="299141" name="Line 133"/>
          <p:cNvSpPr>
            <a:spLocks noChangeShapeType="1"/>
          </p:cNvSpPr>
          <p:nvPr/>
        </p:nvSpPr>
        <p:spPr bwMode="auto">
          <a:xfrm>
            <a:off x="755650" y="5745163"/>
            <a:ext cx="47625" cy="493712"/>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4113297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9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140" grpId="0" animBg="1"/>
      <p:bldP spid="299141"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79388" y="0"/>
            <a:ext cx="8785225" cy="738188"/>
          </a:xfrm>
        </p:spPr>
        <p:txBody>
          <a:bodyPr/>
          <a:lstStyle/>
          <a:p>
            <a:r>
              <a:rPr lang="es-ES_tradnl" altLang="es-ES" sz="3200" smtClean="0">
                <a:latin typeface="Arial Black" panose="020B0A04020102020204" pitchFamily="34" charset="0"/>
              </a:rPr>
              <a:t>3.2.3. Operadores de perfilado.</a:t>
            </a:r>
          </a:p>
        </p:txBody>
      </p:sp>
      <p:sp>
        <p:nvSpPr>
          <p:cNvPr id="59396" name="Rectangle 3"/>
          <p:cNvSpPr>
            <a:spLocks noGrp="1" noChangeArrowheads="1"/>
          </p:cNvSpPr>
          <p:nvPr>
            <p:ph type="body" sz="half" idx="1"/>
          </p:nvPr>
        </p:nvSpPr>
        <p:spPr>
          <a:xfrm>
            <a:off x="252413" y="604838"/>
            <a:ext cx="8604250" cy="615950"/>
          </a:xfrm>
        </p:spPr>
        <p:txBody>
          <a:bodyPr/>
          <a:lstStyle/>
          <a:p>
            <a:r>
              <a:rPr lang="es-ES_tradnl" altLang="es-ES" sz="2600" b="1" smtClean="0">
                <a:latin typeface="Arial" panose="020B0604020202020204" pitchFamily="34" charset="0"/>
                <a:sym typeface="Wingdings" panose="05000000000000000000" pitchFamily="2" charset="2"/>
              </a:rPr>
              <a:t>Ejemplos.</a:t>
            </a:r>
            <a:r>
              <a:rPr lang="es-ES_tradnl" altLang="es-ES" sz="2600" smtClean="0">
                <a:latin typeface="Arial" panose="020B0604020202020204" pitchFamily="34" charset="0"/>
                <a:sym typeface="Wingdings" panose="05000000000000000000" pitchFamily="2" charset="2"/>
              </a:rPr>
              <a:t> Variando pesos y tamaño de la laplaciana.</a:t>
            </a:r>
          </a:p>
        </p:txBody>
      </p:sp>
      <p:pic>
        <p:nvPicPr>
          <p:cNvPr id="59397" name="Picture 4" descr="ceni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122363"/>
            <a:ext cx="3808412"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5" descr="perfil3-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50" y="1122363"/>
            <a:ext cx="3817938"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6" descr="perfil1-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63" y="3784600"/>
            <a:ext cx="38211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7" descr="perfil7-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4713" y="3789363"/>
            <a:ext cx="3813175"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Text Box 8"/>
          <p:cNvSpPr txBox="1">
            <a:spLocks noChangeArrowheads="1"/>
          </p:cNvSpPr>
          <p:nvPr/>
        </p:nvSpPr>
        <p:spPr bwMode="auto">
          <a:xfrm rot="-5400000">
            <a:off x="2991644" y="2183607"/>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de entrada</a:t>
            </a:r>
            <a:endParaRPr lang="es-ES" altLang="es-ES" sz="2200" b="1">
              <a:latin typeface="Arial" panose="020B0604020202020204" pitchFamily="34" charset="0"/>
            </a:endParaRPr>
          </a:p>
        </p:txBody>
      </p:sp>
      <p:sp>
        <p:nvSpPr>
          <p:cNvPr id="59402" name="Text Box 9"/>
          <p:cNvSpPr txBox="1">
            <a:spLocks noChangeArrowheads="1"/>
          </p:cNvSpPr>
          <p:nvPr/>
        </p:nvSpPr>
        <p:spPr bwMode="auto">
          <a:xfrm rot="-5400000">
            <a:off x="7441406" y="2191544"/>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Perfilado 33%, 3x3</a:t>
            </a:r>
            <a:endParaRPr lang="es-ES" altLang="es-ES" sz="2200" b="1">
              <a:latin typeface="Arial" panose="020B0604020202020204" pitchFamily="34" charset="0"/>
            </a:endParaRPr>
          </a:p>
        </p:txBody>
      </p:sp>
      <p:sp>
        <p:nvSpPr>
          <p:cNvPr id="59403" name="Text Box 10"/>
          <p:cNvSpPr txBox="1">
            <a:spLocks noChangeArrowheads="1"/>
          </p:cNvSpPr>
          <p:nvPr/>
        </p:nvSpPr>
        <p:spPr bwMode="auto">
          <a:xfrm rot="-5400000">
            <a:off x="2993231" y="4850607"/>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Perfilado 60%, 1x1</a:t>
            </a:r>
            <a:endParaRPr lang="es-ES" altLang="es-ES" sz="2200" b="1">
              <a:latin typeface="Arial" panose="020B0604020202020204" pitchFamily="34" charset="0"/>
            </a:endParaRPr>
          </a:p>
        </p:txBody>
      </p:sp>
      <p:sp>
        <p:nvSpPr>
          <p:cNvPr id="59404" name="Text Box 11"/>
          <p:cNvSpPr txBox="1">
            <a:spLocks noChangeArrowheads="1"/>
          </p:cNvSpPr>
          <p:nvPr/>
        </p:nvSpPr>
        <p:spPr bwMode="auto">
          <a:xfrm rot="-5400000">
            <a:off x="7442994" y="4871244"/>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Perfilado 15%, 7x7</a:t>
            </a:r>
            <a:endParaRPr lang="es-ES" altLang="es-ES" sz="2200" b="1">
              <a:latin typeface="Arial" panose="020B0604020202020204" pitchFamily="34" charset="0"/>
            </a:endParaRPr>
          </a:p>
        </p:txBody>
      </p:sp>
    </p:spTree>
    <p:extLst>
      <p:ext uri="{BB962C8B-B14F-4D97-AF65-F5344CB8AC3E}">
        <p14:creationId xmlns:p14="http://schemas.microsoft.com/office/powerpoint/2010/main" val="100726016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179388" y="0"/>
            <a:ext cx="8785225" cy="738188"/>
          </a:xfrm>
        </p:spPr>
        <p:txBody>
          <a:bodyPr/>
          <a:lstStyle/>
          <a:p>
            <a:r>
              <a:rPr lang="es-ES_tradnl" altLang="es-ES" sz="3200" smtClean="0">
                <a:latin typeface="Arial Black" panose="020B0A04020102020204" pitchFamily="34" charset="0"/>
              </a:rPr>
              <a:t>3.2.3. Operadores de perfilado.</a:t>
            </a:r>
          </a:p>
        </p:txBody>
      </p:sp>
      <p:sp>
        <p:nvSpPr>
          <p:cNvPr id="60420" name="Rectangle 3"/>
          <p:cNvSpPr>
            <a:spLocks noGrp="1" noChangeArrowheads="1"/>
          </p:cNvSpPr>
          <p:nvPr>
            <p:ph type="body" sz="half" idx="1"/>
          </p:nvPr>
        </p:nvSpPr>
        <p:spPr>
          <a:xfrm>
            <a:off x="252413" y="604838"/>
            <a:ext cx="8604250" cy="877887"/>
          </a:xfrm>
        </p:spPr>
        <p:txBody>
          <a:bodyPr/>
          <a:lstStyle/>
          <a:p>
            <a:pPr>
              <a:lnSpc>
                <a:spcPct val="90000"/>
              </a:lnSpc>
            </a:pPr>
            <a:r>
              <a:rPr lang="es-ES_tradnl" altLang="es-ES" sz="2400" b="1" smtClean="0">
                <a:latin typeface="Arial" panose="020B0604020202020204" pitchFamily="34" charset="0"/>
                <a:sym typeface="Wingdings" panose="05000000000000000000" pitchFamily="2" charset="2"/>
              </a:rPr>
              <a:t>Cuidado con el perfilado.</a:t>
            </a:r>
            <a:r>
              <a:rPr lang="es-ES_tradnl" altLang="es-ES" sz="2400" smtClean="0">
                <a:latin typeface="Arial" panose="020B0604020202020204" pitchFamily="34" charset="0"/>
                <a:sym typeface="Wingdings" panose="05000000000000000000" pitchFamily="2" charset="2"/>
              </a:rPr>
              <a:t> La operación de perfilado aumenta el nivel de ruido de la imagen.</a:t>
            </a:r>
          </a:p>
        </p:txBody>
      </p:sp>
      <p:sp>
        <p:nvSpPr>
          <p:cNvPr id="60421" name="Text Box 8"/>
          <p:cNvSpPr txBox="1">
            <a:spLocks noChangeArrowheads="1"/>
          </p:cNvSpPr>
          <p:nvPr/>
        </p:nvSpPr>
        <p:spPr bwMode="auto">
          <a:xfrm rot="-5400000">
            <a:off x="3093244" y="2002631"/>
            <a:ext cx="2543175"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con ruido por interferencias TV</a:t>
            </a:r>
            <a:endParaRPr lang="es-ES" altLang="es-ES" sz="2200" b="1">
              <a:latin typeface="Arial" panose="020B0604020202020204" pitchFamily="34" charset="0"/>
            </a:endParaRPr>
          </a:p>
        </p:txBody>
      </p:sp>
      <p:sp>
        <p:nvSpPr>
          <p:cNvPr id="60422" name="Text Box 9"/>
          <p:cNvSpPr txBox="1">
            <a:spLocks noChangeArrowheads="1"/>
          </p:cNvSpPr>
          <p:nvPr/>
        </p:nvSpPr>
        <p:spPr bwMode="auto">
          <a:xfrm rot="-5400000">
            <a:off x="7401719" y="2348707"/>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Perfilado 33%, 3x3</a:t>
            </a:r>
            <a:endParaRPr lang="es-ES" altLang="es-ES" sz="2200" b="1">
              <a:latin typeface="Arial" panose="020B0604020202020204" pitchFamily="34" charset="0"/>
            </a:endParaRPr>
          </a:p>
        </p:txBody>
      </p:sp>
      <p:sp>
        <p:nvSpPr>
          <p:cNvPr id="60423" name="Text Box 10"/>
          <p:cNvSpPr txBox="1">
            <a:spLocks noChangeArrowheads="1"/>
          </p:cNvSpPr>
          <p:nvPr/>
        </p:nvSpPr>
        <p:spPr bwMode="auto">
          <a:xfrm rot="-5400000">
            <a:off x="2848769" y="4577556"/>
            <a:ext cx="2543175"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con ruido por compresión JPEG</a:t>
            </a:r>
            <a:endParaRPr lang="es-ES" altLang="es-ES" sz="2200">
              <a:latin typeface="Arial" panose="020B0604020202020204" pitchFamily="34" charset="0"/>
            </a:endParaRPr>
          </a:p>
        </p:txBody>
      </p:sp>
      <p:sp>
        <p:nvSpPr>
          <p:cNvPr id="60424" name="Text Box 11"/>
          <p:cNvSpPr txBox="1">
            <a:spLocks noChangeArrowheads="1"/>
          </p:cNvSpPr>
          <p:nvPr/>
        </p:nvSpPr>
        <p:spPr bwMode="auto">
          <a:xfrm rot="-5400000">
            <a:off x="7312819" y="4896644"/>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Perfilado 60%, 3x3</a:t>
            </a:r>
            <a:endParaRPr lang="es-ES" altLang="es-ES" sz="2200" b="1">
              <a:latin typeface="Arial" panose="020B0604020202020204" pitchFamily="34" charset="0"/>
            </a:endParaRPr>
          </a:p>
        </p:txBody>
      </p:sp>
      <p:pic>
        <p:nvPicPr>
          <p:cNvPr id="60425" name="Picture 12" descr="perfil-ruido3-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938" y="1320800"/>
            <a:ext cx="349885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Picture 13" descr="serenaw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1343025"/>
            <a:ext cx="35052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7" name="Picture 14" descr="perfilsi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638" y="3910013"/>
            <a:ext cx="3257550"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15" descr="simp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738" y="3932238"/>
            <a:ext cx="32639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289932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179388" y="0"/>
            <a:ext cx="8785225" cy="960438"/>
          </a:xfrm>
        </p:spPr>
        <p:txBody>
          <a:bodyPr/>
          <a:lstStyle/>
          <a:p>
            <a:r>
              <a:rPr lang="es-ES_tradnl" altLang="es-ES" sz="3200" smtClean="0">
                <a:latin typeface="Arial Black" panose="020B0A04020102020204" pitchFamily="34" charset="0"/>
              </a:rPr>
              <a:t>3.2. Suavizado, perfilado y bordes.</a:t>
            </a:r>
          </a:p>
        </p:txBody>
      </p:sp>
      <p:sp>
        <p:nvSpPr>
          <p:cNvPr id="61444" name="Rectangle 3"/>
          <p:cNvSpPr>
            <a:spLocks noGrp="1" noChangeArrowheads="1"/>
          </p:cNvSpPr>
          <p:nvPr>
            <p:ph type="body" sz="half" idx="1"/>
          </p:nvPr>
        </p:nvSpPr>
        <p:spPr>
          <a:xfrm>
            <a:off x="252413" y="774700"/>
            <a:ext cx="8604250" cy="5567363"/>
          </a:xfrm>
        </p:spPr>
        <p:txBody>
          <a:bodyPr/>
          <a:lstStyle/>
          <a:p>
            <a:pPr>
              <a:buFontTx/>
              <a:buNone/>
            </a:pPr>
            <a:r>
              <a:rPr lang="es-ES_tradnl" altLang="es-ES" sz="3000" smtClean="0">
                <a:latin typeface="Arial" panose="020B0604020202020204" pitchFamily="34" charset="0"/>
                <a:sym typeface="Wingdings" panose="05000000000000000000" pitchFamily="2" charset="2"/>
              </a:rPr>
              <a:t>	</a:t>
            </a:r>
            <a:r>
              <a:rPr lang="es-ES_tradnl" altLang="es-ES" sz="3000" b="1" smtClean="0">
                <a:latin typeface="Arial" panose="020B0604020202020204" pitchFamily="34" charset="0"/>
                <a:sym typeface="Wingdings" panose="05000000000000000000" pitchFamily="2" charset="2"/>
              </a:rPr>
              <a:t>Conclusiones:</a:t>
            </a:r>
          </a:p>
          <a:p>
            <a:r>
              <a:rPr lang="es-ES_tradnl" altLang="es-ES" sz="2400" smtClean="0">
                <a:latin typeface="Arial" panose="020B0604020202020204" pitchFamily="34" charset="0"/>
                <a:sym typeface="Wingdings" panose="05000000000000000000" pitchFamily="2" charset="2"/>
              </a:rPr>
              <a:t>Las </a:t>
            </a:r>
            <a:r>
              <a:rPr lang="es-ES_tradnl" altLang="es-ES" sz="2400" b="1" smtClean="0">
                <a:latin typeface="Arial" panose="020B0604020202020204" pitchFamily="34" charset="0"/>
                <a:sym typeface="Wingdings" panose="05000000000000000000" pitchFamily="2" charset="2"/>
              </a:rPr>
              <a:t>convoluciones</a:t>
            </a:r>
            <a:r>
              <a:rPr lang="es-ES_tradnl" altLang="es-ES" sz="2400" smtClean="0">
                <a:latin typeface="Arial" panose="020B0604020202020204" pitchFamily="34" charset="0"/>
                <a:sym typeface="Wingdings" panose="05000000000000000000" pitchFamily="2" charset="2"/>
              </a:rPr>
              <a:t> son una herramienta fundamental en procesamiento de imágenes.</a:t>
            </a:r>
          </a:p>
          <a:p>
            <a:pPr lvl="1"/>
            <a:r>
              <a:rPr lang="es-ES_tradnl" altLang="es-ES" sz="2200" b="1" smtClean="0">
                <a:latin typeface="Arial" panose="020B0604020202020204" pitchFamily="34" charset="0"/>
                <a:sym typeface="Wingdings" panose="05000000000000000000" pitchFamily="2" charset="2"/>
              </a:rPr>
              <a:t>Una misma base común</a:t>
            </a:r>
            <a:r>
              <a:rPr lang="es-ES_tradnl" altLang="es-ES" sz="2200" smtClean="0">
                <a:latin typeface="Arial" panose="020B0604020202020204" pitchFamily="34" charset="0"/>
                <a:sym typeface="Wingdings" panose="05000000000000000000" pitchFamily="2" charset="2"/>
              </a:rPr>
              <a:t>: combinaciones lineales de una vecindad local de los píxeles (de cierto tamaño).</a:t>
            </a:r>
          </a:p>
          <a:p>
            <a:pPr lvl="1"/>
            <a:r>
              <a:rPr lang="es-ES_tradnl" altLang="es-ES" sz="2200" b="1" smtClean="0">
                <a:latin typeface="Arial" panose="020B0604020202020204" pitchFamily="34" charset="0"/>
                <a:sym typeface="Wingdings" panose="05000000000000000000" pitchFamily="2" charset="2"/>
              </a:rPr>
              <a:t>Diversos usos</a:t>
            </a:r>
            <a:r>
              <a:rPr lang="es-ES_tradnl" altLang="es-ES" sz="2200" smtClean="0">
                <a:latin typeface="Arial" panose="020B0604020202020204" pitchFamily="34" charset="0"/>
                <a:sym typeface="Wingdings" panose="05000000000000000000" pitchFamily="2" charset="2"/>
              </a:rPr>
              <a:t>: según los valores de los coeficientes: suavizado, eliminación de ruido, bordes, perfilado, etc.</a:t>
            </a:r>
          </a:p>
          <a:p>
            <a:r>
              <a:rPr lang="es-ES_tradnl" altLang="es-ES" sz="2400" smtClean="0">
                <a:latin typeface="Arial" panose="020B0604020202020204" pitchFamily="34" charset="0"/>
                <a:sym typeface="Wingdings" panose="05000000000000000000" pitchFamily="2" charset="2"/>
              </a:rPr>
              <a:t>Se pueden definir </a:t>
            </a:r>
            <a:r>
              <a:rPr lang="es-ES_tradnl" altLang="es-ES" sz="2400" b="1" smtClean="0">
                <a:latin typeface="Arial" panose="020B0604020202020204" pitchFamily="34" charset="0"/>
                <a:sym typeface="Wingdings" panose="05000000000000000000" pitchFamily="2" charset="2"/>
              </a:rPr>
              <a:t>operaciones similares</a:t>
            </a:r>
            <a:r>
              <a:rPr lang="es-ES_tradnl" altLang="es-ES" sz="2400" smtClean="0">
                <a:latin typeface="Arial" panose="020B0604020202020204" pitchFamily="34" charset="0"/>
                <a:sym typeface="Wingdings" panose="05000000000000000000" pitchFamily="2" charset="2"/>
              </a:rPr>
              <a:t> sobre </a:t>
            </a:r>
            <a:r>
              <a:rPr lang="es-ES_tradnl" altLang="es-ES" sz="2400" b="1" smtClean="0">
                <a:latin typeface="Arial" panose="020B0604020202020204" pitchFamily="34" charset="0"/>
                <a:sym typeface="Wingdings" panose="05000000000000000000" pitchFamily="2" charset="2"/>
              </a:rPr>
              <a:t>vídeo</a:t>
            </a:r>
            <a:r>
              <a:rPr lang="es-ES_tradnl" altLang="es-ES" sz="2400" smtClean="0">
                <a:latin typeface="Arial" panose="020B0604020202020204" pitchFamily="34" charset="0"/>
                <a:sym typeface="Wingdings" panose="05000000000000000000" pitchFamily="2" charset="2"/>
              </a:rPr>
              <a:t> (usando la dimensión temporal, por ejemplo, suavizado a lo largo del tiempo), y sobre </a:t>
            </a:r>
            <a:r>
              <a:rPr lang="es-ES_tradnl" altLang="es-ES" sz="2400" b="1" smtClean="0">
                <a:latin typeface="Arial" panose="020B0604020202020204" pitchFamily="34" charset="0"/>
                <a:sym typeface="Wingdings" panose="05000000000000000000" pitchFamily="2" charset="2"/>
              </a:rPr>
              <a:t>audio digital</a:t>
            </a:r>
            <a:r>
              <a:rPr lang="es-ES_tradnl" altLang="es-ES" sz="2400" smtClean="0">
                <a:latin typeface="Arial" panose="020B0604020202020204" pitchFamily="34" charset="0"/>
                <a:sym typeface="Wingdings" panose="05000000000000000000" pitchFamily="2" charset="2"/>
              </a:rPr>
              <a:t> (por ejemplo, suavizado de la señal o introducción de eco).</a:t>
            </a:r>
          </a:p>
          <a:p>
            <a:r>
              <a:rPr lang="es-ES_tradnl" altLang="es-ES" sz="2400" smtClean="0">
                <a:latin typeface="Arial" panose="020B0604020202020204" pitchFamily="34" charset="0"/>
                <a:sym typeface="Wingdings" panose="05000000000000000000" pitchFamily="2" charset="2"/>
              </a:rPr>
              <a:t>Es importante conocer el </a:t>
            </a:r>
            <a:r>
              <a:rPr lang="es-ES_tradnl" altLang="es-ES" sz="2400" b="1" smtClean="0">
                <a:latin typeface="Arial" panose="020B0604020202020204" pitchFamily="34" charset="0"/>
                <a:sym typeface="Wingdings" panose="05000000000000000000" pitchFamily="2" charset="2"/>
              </a:rPr>
              <a:t>significado matemático</a:t>
            </a:r>
            <a:r>
              <a:rPr lang="es-ES_tradnl" altLang="es-ES" sz="2400" smtClean="0">
                <a:latin typeface="Arial" panose="020B0604020202020204" pitchFamily="34" charset="0"/>
                <a:sym typeface="Wingdings" panose="05000000000000000000" pitchFamily="2" charset="2"/>
              </a:rPr>
              <a:t> de los procesos aplicados (derivadas, gradientes, integrales,...).</a:t>
            </a:r>
          </a:p>
        </p:txBody>
      </p:sp>
    </p:spTree>
    <p:extLst>
      <p:ext uri="{BB962C8B-B14F-4D97-AF65-F5344CB8AC3E}">
        <p14:creationId xmlns:p14="http://schemas.microsoft.com/office/powerpoint/2010/main" val="17882999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62468" name="Rectangle 3"/>
          <p:cNvSpPr>
            <a:spLocks noGrp="1" noChangeArrowheads="1"/>
          </p:cNvSpPr>
          <p:nvPr>
            <p:ph type="body" sz="half" idx="1"/>
          </p:nvPr>
        </p:nvSpPr>
        <p:spPr>
          <a:xfrm>
            <a:off x="252413" y="658813"/>
            <a:ext cx="8669337" cy="5343525"/>
          </a:xfrm>
        </p:spPr>
        <p:txBody>
          <a:bodyPr/>
          <a:lstStyle/>
          <a:p>
            <a:pPr>
              <a:spcBef>
                <a:spcPct val="0"/>
              </a:spcBef>
            </a:pPr>
            <a:r>
              <a:rPr lang="es-ES_tradnl" altLang="es-ES" sz="2600" b="1" smtClean="0">
                <a:latin typeface="Arial" panose="020B0604020202020204" pitchFamily="34" charset="0"/>
                <a:sym typeface="Wingdings" panose="05000000000000000000" pitchFamily="2" charset="2"/>
              </a:rPr>
              <a:t>Recordatorio:</a:t>
            </a:r>
            <a:r>
              <a:rPr lang="es-ES_tradnl" altLang="es-ES" sz="2600" smtClean="0">
                <a:latin typeface="Arial" panose="020B0604020202020204" pitchFamily="34" charset="0"/>
                <a:sym typeface="Wingdings" panose="05000000000000000000" pitchFamily="2" charset="2"/>
              </a:rPr>
              <a:t> las transformaciones locales son funciones del tipo:</a:t>
            </a:r>
          </a:p>
          <a:p>
            <a:pPr>
              <a:spcBef>
                <a:spcPct val="0"/>
              </a:spcBef>
            </a:pPr>
            <a:endParaRPr lang="es-ES_tradnl" altLang="es-ES" sz="2600" smtClean="0">
              <a:latin typeface="Arial" panose="020B0604020202020204" pitchFamily="34" charset="0"/>
              <a:sym typeface="Wingdings" panose="05000000000000000000" pitchFamily="2" charset="2"/>
            </a:endParaRPr>
          </a:p>
          <a:p>
            <a:pPr>
              <a:spcBef>
                <a:spcPct val="0"/>
              </a:spcBef>
              <a:buFontTx/>
              <a:buNone/>
            </a:pPr>
            <a:r>
              <a:rPr lang="es-ES_tradnl" altLang="es-ES" sz="2600" smtClean="0">
                <a:latin typeface="Arial" panose="020B0604020202020204" pitchFamily="34" charset="0"/>
                <a:sym typeface="Wingdings" panose="05000000000000000000" pitchFamily="2" charset="2"/>
              </a:rPr>
              <a:t>	R(x,y):= f(A(x-k,y-k), ..., A(x,y), ..., A(x+k,y+k))</a:t>
            </a:r>
          </a:p>
          <a:p>
            <a:pPr>
              <a:spcBef>
                <a:spcPct val="0"/>
              </a:spcBef>
            </a:pPr>
            <a:endParaRPr lang="es-ES_tradnl" altLang="es-ES" sz="2600" smtClean="0">
              <a:latin typeface="Arial" panose="020B0604020202020204" pitchFamily="34" charset="0"/>
              <a:sym typeface="Wingdings" panose="05000000000000000000" pitchFamily="2" charset="2"/>
            </a:endParaRPr>
          </a:p>
          <a:p>
            <a:pPr>
              <a:spcBef>
                <a:spcPct val="0"/>
              </a:spcBef>
            </a:pPr>
            <a:r>
              <a:rPr lang="es-ES_tradnl" altLang="es-ES" sz="2600" smtClean="0">
                <a:latin typeface="Arial" panose="020B0604020202020204" pitchFamily="34" charset="0"/>
                <a:sym typeface="Wingdings" panose="05000000000000000000" pitchFamily="2" charset="2"/>
              </a:rPr>
              <a:t>En las convoluciones, </a:t>
            </a:r>
            <a:r>
              <a:rPr lang="es-ES_tradnl" altLang="es-ES" sz="2600" b="1" smtClean="0">
                <a:latin typeface="Arial" panose="020B0604020202020204" pitchFamily="34" charset="0"/>
                <a:sym typeface="Wingdings" panose="05000000000000000000" pitchFamily="2" charset="2"/>
              </a:rPr>
              <a:t>f</a:t>
            </a:r>
            <a:r>
              <a:rPr lang="es-ES_tradnl" altLang="es-ES" sz="2600" smtClean="0">
                <a:latin typeface="Arial" panose="020B0604020202020204" pitchFamily="34" charset="0"/>
                <a:sym typeface="Wingdings" panose="05000000000000000000" pitchFamily="2" charset="2"/>
              </a:rPr>
              <a:t> es una </a:t>
            </a:r>
            <a:r>
              <a:rPr lang="es-ES_tradnl" altLang="es-ES" sz="2600" b="1" smtClean="0">
                <a:latin typeface="Arial" panose="020B0604020202020204" pitchFamily="34" charset="0"/>
                <a:sym typeface="Wingdings" panose="05000000000000000000" pitchFamily="2" charset="2"/>
              </a:rPr>
              <a:t>combinación lineal</a:t>
            </a:r>
            <a:r>
              <a:rPr lang="es-ES_tradnl" altLang="es-ES" sz="2600" smtClean="0">
                <a:latin typeface="Arial" panose="020B0604020202020204" pitchFamily="34" charset="0"/>
                <a:sym typeface="Wingdings" panose="05000000000000000000" pitchFamily="2" charset="2"/>
              </a:rPr>
              <a:t> cualquiera. Pero...</a:t>
            </a:r>
          </a:p>
          <a:p>
            <a:pPr>
              <a:spcBef>
                <a:spcPct val="0"/>
              </a:spcBef>
            </a:pPr>
            <a:r>
              <a:rPr lang="es-ES_tradnl" altLang="es-ES" sz="2600" smtClean="0">
                <a:latin typeface="Arial" panose="020B0604020202020204" pitchFamily="34" charset="0"/>
                <a:sym typeface="Wingdings" panose="05000000000000000000" pitchFamily="2" charset="2"/>
              </a:rPr>
              <a:t>También puede ser interesante usar otras </a:t>
            </a:r>
            <a:r>
              <a:rPr lang="es-ES_tradnl" altLang="es-ES" sz="2600" b="1" smtClean="0">
                <a:latin typeface="Arial" panose="020B0604020202020204" pitchFamily="34" charset="0"/>
                <a:sym typeface="Wingdings" panose="05000000000000000000" pitchFamily="2" charset="2"/>
              </a:rPr>
              <a:t>funciones no lineales</a:t>
            </a:r>
            <a:r>
              <a:rPr lang="es-ES_tradnl" altLang="es-ES" sz="2600" smtClean="0">
                <a:latin typeface="Arial" panose="020B0604020202020204" pitchFamily="34" charset="0"/>
                <a:sym typeface="Wingdings" panose="05000000000000000000" pitchFamily="2" charset="2"/>
              </a:rPr>
              <a:t>.</a:t>
            </a:r>
          </a:p>
          <a:p>
            <a:pPr>
              <a:spcBef>
                <a:spcPct val="0"/>
              </a:spcBef>
            </a:pPr>
            <a:endParaRPr lang="es-ES_tradnl" altLang="es-ES" sz="2600" smtClean="0">
              <a:latin typeface="Arial" panose="020B0604020202020204" pitchFamily="34" charset="0"/>
              <a:sym typeface="Wingdings" panose="05000000000000000000" pitchFamily="2" charset="2"/>
            </a:endParaRPr>
          </a:p>
          <a:p>
            <a:pPr>
              <a:spcBef>
                <a:spcPct val="0"/>
              </a:spcBef>
            </a:pPr>
            <a:r>
              <a:rPr lang="es-ES_tradnl" altLang="es-ES" sz="2600" b="1" smtClean="0">
                <a:latin typeface="Arial" panose="020B0604020202020204" pitchFamily="34" charset="0"/>
                <a:sym typeface="Wingdings" panose="05000000000000000000" pitchFamily="2" charset="2"/>
              </a:rPr>
              <a:t>Ejemplo</a:t>
            </a:r>
            <a:r>
              <a:rPr lang="es-ES_tradnl" altLang="es-ES" sz="2600" smtClean="0">
                <a:latin typeface="Arial" panose="020B0604020202020204" pitchFamily="34" charset="0"/>
                <a:sym typeface="Wingdings" panose="05000000000000000000" pitchFamily="2" charset="2"/>
              </a:rPr>
              <a:t>, media geométrica.</a:t>
            </a:r>
          </a:p>
          <a:p>
            <a:pPr>
              <a:spcBef>
                <a:spcPct val="0"/>
              </a:spcBef>
            </a:pPr>
            <a:endParaRPr lang="es-ES_tradnl" altLang="es-ES" sz="1400" smtClean="0">
              <a:latin typeface="Arial" panose="020B0604020202020204" pitchFamily="34" charset="0"/>
              <a:sym typeface="Wingdings" panose="05000000000000000000" pitchFamily="2" charset="2"/>
            </a:endParaRPr>
          </a:p>
          <a:p>
            <a:pPr>
              <a:spcBef>
                <a:spcPct val="0"/>
              </a:spcBef>
              <a:buFontTx/>
              <a:buNone/>
            </a:pPr>
            <a:r>
              <a:rPr lang="es-ES_tradnl" altLang="es-ES" sz="2600" smtClean="0">
                <a:latin typeface="Arial" panose="020B0604020202020204" pitchFamily="34" charset="0"/>
                <a:sym typeface="Wingdings" panose="05000000000000000000" pitchFamily="2" charset="2"/>
              </a:rPr>
              <a:t>	R(x,y):=   A(x-1,y-1)·A(x,y-1)·A(x-1,y)·A(x,y)</a:t>
            </a:r>
          </a:p>
        </p:txBody>
      </p:sp>
      <p:grpSp>
        <p:nvGrpSpPr>
          <p:cNvPr id="62469" name="Group 7"/>
          <p:cNvGrpSpPr>
            <a:grpSpLocks/>
          </p:cNvGrpSpPr>
          <p:nvPr/>
        </p:nvGrpSpPr>
        <p:grpSpPr bwMode="auto">
          <a:xfrm>
            <a:off x="1700213" y="5021263"/>
            <a:ext cx="5367337" cy="742950"/>
            <a:chOff x="1079" y="2685"/>
            <a:chExt cx="3381" cy="468"/>
          </a:xfrm>
        </p:grpSpPr>
        <p:sp>
          <p:nvSpPr>
            <p:cNvPr id="62470" name="Freeform 5"/>
            <p:cNvSpPr>
              <a:spLocks/>
            </p:cNvSpPr>
            <p:nvPr/>
          </p:nvSpPr>
          <p:spPr bwMode="auto">
            <a:xfrm>
              <a:off x="1210" y="2791"/>
              <a:ext cx="3250" cy="362"/>
            </a:xfrm>
            <a:custGeom>
              <a:avLst/>
              <a:gdLst>
                <a:gd name="T0" fmla="*/ 0 w 3250"/>
                <a:gd name="T1" fmla="*/ 105 h 362"/>
                <a:gd name="T2" fmla="*/ 57 w 3250"/>
                <a:gd name="T3" fmla="*/ 362 h 362"/>
                <a:gd name="T4" fmla="*/ 98 w 3250"/>
                <a:gd name="T5" fmla="*/ 0 h 362"/>
                <a:gd name="T6" fmla="*/ 3250 w 3250"/>
                <a:gd name="T7" fmla="*/ 0 h 3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50" h="362">
                  <a:moveTo>
                    <a:pt x="0" y="105"/>
                  </a:moveTo>
                  <a:lnTo>
                    <a:pt x="57" y="362"/>
                  </a:lnTo>
                  <a:lnTo>
                    <a:pt x="98" y="0"/>
                  </a:lnTo>
                  <a:lnTo>
                    <a:pt x="325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62471" name="Text Box 6"/>
            <p:cNvSpPr txBox="1">
              <a:spLocks noChangeArrowheads="1"/>
            </p:cNvSpPr>
            <p:nvPr/>
          </p:nvSpPr>
          <p:spPr bwMode="auto">
            <a:xfrm>
              <a:off x="1079" y="2685"/>
              <a:ext cx="2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a:latin typeface="Arial" panose="020B0604020202020204" pitchFamily="34" charset="0"/>
                </a:rPr>
                <a:t>4</a:t>
              </a:r>
              <a:endParaRPr lang="es-ES" altLang="es-ES" sz="2000">
                <a:latin typeface="Arial" panose="020B0604020202020204" pitchFamily="34" charset="0"/>
              </a:endParaRPr>
            </a:p>
          </p:txBody>
        </p:sp>
      </p:grpSp>
    </p:spTree>
    <p:extLst>
      <p:ext uri="{BB962C8B-B14F-4D97-AF65-F5344CB8AC3E}">
        <p14:creationId xmlns:p14="http://schemas.microsoft.com/office/powerpoint/2010/main" val="3326643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xfrm>
            <a:off x="1444110" y="125296"/>
            <a:ext cx="6932735" cy="1431499"/>
          </a:xfrm>
          <a:prstGeom prst="rect">
            <a:avLst/>
          </a:prstGeom>
        </p:spPr>
        <p:txBody>
          <a:bodyPr/>
          <a:lstStyle/>
          <a:p>
            <a:r>
              <a:t>Defectos físicos en café verde</a:t>
            </a:r>
          </a:p>
        </p:txBody>
      </p:sp>
      <p:pic>
        <p:nvPicPr>
          <p:cNvPr id="168" name="image8.png"/>
          <p:cNvPicPr>
            <a:picLocks noChangeAspect="1"/>
          </p:cNvPicPr>
          <p:nvPr/>
        </p:nvPicPr>
        <p:blipFill>
          <a:blip r:embed="rId2">
            <a:extLst/>
          </a:blip>
          <a:stretch>
            <a:fillRect/>
          </a:stretch>
        </p:blipFill>
        <p:spPr>
          <a:xfrm>
            <a:off x="1297726" y="1246235"/>
            <a:ext cx="7729823" cy="4108301"/>
          </a:xfrm>
          <a:prstGeom prst="rect">
            <a:avLst/>
          </a:prstGeom>
          <a:ln w="12700">
            <a:miter lim="400000"/>
          </a:ln>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17</a:t>
            </a:fld>
            <a:endParaRPr lang="es-PE"/>
          </a:p>
        </p:txBody>
      </p:sp>
    </p:spTree>
    <p:extLst>
      <p:ext uri="{BB962C8B-B14F-4D97-AF65-F5344CB8AC3E}">
        <p14:creationId xmlns:p14="http://schemas.microsoft.com/office/powerpoint/2010/main" val="575417441"/>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63492" name="Rectangle 3"/>
          <p:cNvSpPr>
            <a:spLocks noGrp="1" noChangeArrowheads="1"/>
          </p:cNvSpPr>
          <p:nvPr>
            <p:ph type="body" sz="half" idx="1"/>
          </p:nvPr>
        </p:nvSpPr>
        <p:spPr>
          <a:xfrm>
            <a:off x="241300" y="617538"/>
            <a:ext cx="8669338" cy="665162"/>
          </a:xfrm>
        </p:spPr>
        <p:txBody>
          <a:bodyPr/>
          <a:lstStyle/>
          <a:p>
            <a:r>
              <a:rPr lang="es-ES_tradnl" altLang="es-ES" sz="2600" b="1" smtClean="0">
                <a:latin typeface="Arial" panose="020B0604020202020204" pitchFamily="34" charset="0"/>
                <a:sym typeface="Wingdings" panose="05000000000000000000" pitchFamily="2" charset="2"/>
              </a:rPr>
              <a:t>Ejemplo.</a:t>
            </a:r>
            <a:r>
              <a:rPr lang="es-ES_tradnl" altLang="es-ES" sz="2600" smtClean="0">
                <a:latin typeface="Arial" panose="020B0604020202020204" pitchFamily="34" charset="0"/>
                <a:sym typeface="Wingdings" panose="05000000000000000000" pitchFamily="2" charset="2"/>
              </a:rPr>
              <a:t> Media geométrica de 5x5.</a:t>
            </a:r>
          </a:p>
        </p:txBody>
      </p:sp>
      <p:sp>
        <p:nvSpPr>
          <p:cNvPr id="63493" name="Rectangle 4"/>
          <p:cNvSpPr>
            <a:spLocks noChangeArrowheads="1"/>
          </p:cNvSpPr>
          <p:nvPr/>
        </p:nvSpPr>
        <p:spPr bwMode="auto">
          <a:xfrm>
            <a:off x="238125" y="4373563"/>
            <a:ext cx="8667750" cy="216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600">
                <a:latin typeface="Arial" panose="020B0604020202020204" pitchFamily="34" charset="0"/>
                <a:sym typeface="Wingdings" panose="05000000000000000000" pitchFamily="2" charset="2"/>
              </a:rPr>
              <a:t>Aunque existen muchas (en teoría infinitas) posibles transformaciones no lineales, en la práctica no todas son útiles e interesantes.</a:t>
            </a:r>
          </a:p>
          <a:p>
            <a:r>
              <a:rPr lang="es-ES_tradnl" altLang="es-ES" sz="2600">
                <a:latin typeface="Arial" panose="020B0604020202020204" pitchFamily="34" charset="0"/>
                <a:sym typeface="Wingdings" panose="05000000000000000000" pitchFamily="2" charset="2"/>
              </a:rPr>
              <a:t>Las que más se usan son: </a:t>
            </a:r>
            <a:r>
              <a:rPr lang="es-ES_tradnl" altLang="es-ES" sz="2600" b="1">
                <a:latin typeface="Arial" panose="020B0604020202020204" pitchFamily="34" charset="0"/>
                <a:sym typeface="Wingdings" panose="05000000000000000000" pitchFamily="2" charset="2"/>
              </a:rPr>
              <a:t>máximo</a:t>
            </a:r>
            <a:r>
              <a:rPr lang="es-ES_tradnl" altLang="es-ES" sz="2600">
                <a:latin typeface="Arial" panose="020B0604020202020204" pitchFamily="34" charset="0"/>
                <a:sym typeface="Wingdings" panose="05000000000000000000" pitchFamily="2" charset="2"/>
              </a:rPr>
              <a:t>, </a:t>
            </a:r>
            <a:r>
              <a:rPr lang="es-ES_tradnl" altLang="es-ES" sz="2600" b="1">
                <a:latin typeface="Arial" panose="020B0604020202020204" pitchFamily="34" charset="0"/>
                <a:sym typeface="Wingdings" panose="05000000000000000000" pitchFamily="2" charset="2"/>
              </a:rPr>
              <a:t>mínimo</a:t>
            </a:r>
            <a:r>
              <a:rPr lang="es-ES_tradnl" altLang="es-ES" sz="2600">
                <a:latin typeface="Arial" panose="020B0604020202020204" pitchFamily="34" charset="0"/>
                <a:sym typeface="Wingdings" panose="05000000000000000000" pitchFamily="2" charset="2"/>
              </a:rPr>
              <a:t> y </a:t>
            </a:r>
            <a:r>
              <a:rPr lang="es-ES_tradnl" altLang="es-ES" sz="2600" b="1">
                <a:latin typeface="Arial" panose="020B0604020202020204" pitchFamily="34" charset="0"/>
                <a:sym typeface="Wingdings" panose="05000000000000000000" pitchFamily="2" charset="2"/>
              </a:rPr>
              <a:t>mediana</a:t>
            </a:r>
            <a:r>
              <a:rPr lang="es-ES_tradnl" altLang="es-ES" sz="2600">
                <a:latin typeface="Arial" panose="020B0604020202020204" pitchFamily="34" charset="0"/>
                <a:sym typeface="Wingdings" panose="05000000000000000000" pitchFamily="2" charset="2"/>
              </a:rPr>
              <a:t>.</a:t>
            </a:r>
          </a:p>
        </p:txBody>
      </p:sp>
      <p:sp>
        <p:nvSpPr>
          <p:cNvPr id="63494" name="AutoShape 7"/>
          <p:cNvSpPr>
            <a:spLocks noChangeArrowheads="1"/>
          </p:cNvSpPr>
          <p:nvPr/>
        </p:nvSpPr>
        <p:spPr bwMode="auto">
          <a:xfrm>
            <a:off x="4303713" y="2509838"/>
            <a:ext cx="631825" cy="419100"/>
          </a:xfrm>
          <a:prstGeom prst="rightArrow">
            <a:avLst>
              <a:gd name="adj1" fmla="val 34852"/>
              <a:gd name="adj2" fmla="val 5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pic>
        <p:nvPicPr>
          <p:cNvPr id="63495" name="Picture 10" descr="coche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8" y="1141413"/>
            <a:ext cx="3270250"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11" descr="mediage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225" y="1141413"/>
            <a:ext cx="3270250"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088" name="Text Box 8"/>
          <p:cNvSpPr txBox="1">
            <a:spLocks noChangeArrowheads="1"/>
          </p:cNvSpPr>
          <p:nvPr/>
        </p:nvSpPr>
        <p:spPr bwMode="auto">
          <a:xfrm>
            <a:off x="6137275" y="663575"/>
            <a:ext cx="2792413" cy="7016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a:latin typeface="Arial" panose="020B0604020202020204" pitchFamily="34" charset="0"/>
              </a:rPr>
              <a:t>... muy parecido a la media aritmética...</a:t>
            </a:r>
            <a:endParaRPr lang="es-ES_tradnl" altLang="es-ES" sz="2000">
              <a:latin typeface="Arial" panose="020B0604020202020204" pitchFamily="34" charset="0"/>
              <a:sym typeface="Symbol" panose="05050102010706020507" pitchFamily="18" charset="2"/>
            </a:endParaRPr>
          </a:p>
        </p:txBody>
      </p:sp>
      <p:sp>
        <p:nvSpPr>
          <p:cNvPr id="302089" name="Line 9"/>
          <p:cNvSpPr>
            <a:spLocks noChangeShapeType="1"/>
          </p:cNvSpPr>
          <p:nvPr/>
        </p:nvSpPr>
        <p:spPr bwMode="auto">
          <a:xfrm flipV="1">
            <a:off x="5514975" y="998538"/>
            <a:ext cx="666750" cy="36512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3854131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0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2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8" grpId="0" animBg="1"/>
      <p:bldP spid="302089"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64516" name="Rectangle 3"/>
          <p:cNvSpPr>
            <a:spLocks noGrp="1" noChangeArrowheads="1"/>
          </p:cNvSpPr>
          <p:nvPr>
            <p:ph type="body" sz="half" idx="1"/>
          </p:nvPr>
        </p:nvSpPr>
        <p:spPr>
          <a:xfrm>
            <a:off x="252413" y="569913"/>
            <a:ext cx="8669337" cy="1516062"/>
          </a:xfrm>
        </p:spPr>
        <p:txBody>
          <a:bodyPr/>
          <a:lstStyle/>
          <a:p>
            <a:r>
              <a:rPr lang="es-ES_tradnl" altLang="es-ES" sz="2600" b="1" smtClean="0">
                <a:latin typeface="Arial" panose="020B0604020202020204" pitchFamily="34" charset="0"/>
                <a:sym typeface="Wingdings" panose="05000000000000000000" pitchFamily="2" charset="2"/>
              </a:rPr>
              <a:t>Filtro de Máximo:</a:t>
            </a:r>
          </a:p>
          <a:p>
            <a:pPr>
              <a:spcBef>
                <a:spcPct val="0"/>
              </a:spcBef>
              <a:buFontTx/>
              <a:buNone/>
            </a:pPr>
            <a:r>
              <a:rPr lang="es-ES_tradnl" altLang="es-ES" sz="2400" smtClean="0">
                <a:latin typeface="Arial" panose="020B0604020202020204" pitchFamily="34" charset="0"/>
                <a:sym typeface="Wingdings" panose="05000000000000000000" pitchFamily="2" charset="2"/>
              </a:rPr>
              <a:t>	R(x,y):= max {A(x-k,y-k), ..., A(x,y), ..., A(x+k,y+k)}</a:t>
            </a:r>
          </a:p>
          <a:p>
            <a:pPr>
              <a:spcBef>
                <a:spcPct val="0"/>
              </a:spcBef>
              <a:buFontTx/>
              <a:buNone/>
            </a:pPr>
            <a:r>
              <a:rPr lang="es-ES_tradnl" altLang="es-ES" sz="2400" smtClean="0">
                <a:latin typeface="Arial" panose="020B0604020202020204" pitchFamily="34" charset="0"/>
                <a:sym typeface="Wingdings" panose="05000000000000000000" pitchFamily="2" charset="2"/>
              </a:rPr>
              <a:t>	donde </a:t>
            </a:r>
            <a:r>
              <a:rPr lang="es-ES_tradnl" altLang="es-ES" sz="2400" b="1" smtClean="0">
                <a:latin typeface="Arial" panose="020B0604020202020204" pitchFamily="34" charset="0"/>
                <a:sym typeface="Wingdings" panose="05000000000000000000" pitchFamily="2" charset="2"/>
              </a:rPr>
              <a:t>k</a:t>
            </a:r>
            <a:r>
              <a:rPr lang="es-ES_tradnl" altLang="es-ES" sz="2400" smtClean="0">
                <a:latin typeface="Arial" panose="020B0604020202020204" pitchFamily="34" charset="0"/>
                <a:sym typeface="Wingdings" panose="05000000000000000000" pitchFamily="2" charset="2"/>
              </a:rPr>
              <a:t> es el radio, el tamaño (o </a:t>
            </a:r>
            <a:r>
              <a:rPr lang="es-ES_tradnl" altLang="es-ES" sz="2400" i="1" smtClean="0">
                <a:latin typeface="Arial" panose="020B0604020202020204" pitchFamily="34" charset="0"/>
                <a:sym typeface="Wingdings" panose="05000000000000000000" pitchFamily="2" charset="2"/>
              </a:rPr>
              <a:t>apertura</a:t>
            </a:r>
            <a:r>
              <a:rPr lang="es-ES_tradnl" altLang="es-ES" sz="2400" smtClean="0">
                <a:latin typeface="Arial" panose="020B0604020202020204" pitchFamily="34" charset="0"/>
                <a:sym typeface="Wingdings" panose="05000000000000000000" pitchFamily="2" charset="2"/>
              </a:rPr>
              <a:t>) es </a:t>
            </a:r>
            <a:r>
              <a:rPr lang="es-ES_tradnl" altLang="es-ES" sz="2400" b="1" smtClean="0">
                <a:latin typeface="Arial" panose="020B0604020202020204" pitchFamily="34" charset="0"/>
                <a:sym typeface="Wingdings" panose="05000000000000000000" pitchFamily="2" charset="2"/>
              </a:rPr>
              <a:t>2k+1</a:t>
            </a:r>
          </a:p>
        </p:txBody>
      </p:sp>
      <p:pic>
        <p:nvPicPr>
          <p:cNvPr id="64517" name="Picture 4" descr="maximo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275" y="1782763"/>
            <a:ext cx="3508375"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5" descr="maximo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275" y="4202113"/>
            <a:ext cx="3508375"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6" descr="maximo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8" y="4213225"/>
            <a:ext cx="3508375"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7" descr="ceniz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738" y="1797050"/>
            <a:ext cx="3495675"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1" name="Text Box 8"/>
          <p:cNvSpPr txBox="1">
            <a:spLocks noChangeArrowheads="1"/>
          </p:cNvSpPr>
          <p:nvPr/>
        </p:nvSpPr>
        <p:spPr bwMode="auto">
          <a:xfrm rot="-5400000">
            <a:off x="2742406" y="2783682"/>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de entrada</a:t>
            </a:r>
            <a:endParaRPr lang="es-ES" altLang="es-ES" sz="2200" b="1">
              <a:latin typeface="Arial" panose="020B0604020202020204" pitchFamily="34" charset="0"/>
            </a:endParaRPr>
          </a:p>
        </p:txBody>
      </p:sp>
      <p:sp>
        <p:nvSpPr>
          <p:cNvPr id="64522" name="Text Box 9"/>
          <p:cNvSpPr txBox="1">
            <a:spLocks noChangeArrowheads="1"/>
          </p:cNvSpPr>
          <p:nvPr/>
        </p:nvSpPr>
        <p:spPr bwMode="auto">
          <a:xfrm rot="-5400000">
            <a:off x="7074694" y="2710657"/>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Máximo, tamaño 3</a:t>
            </a:r>
            <a:endParaRPr lang="es-ES" altLang="es-ES" sz="2200" b="1">
              <a:latin typeface="Arial" panose="020B0604020202020204" pitchFamily="34" charset="0"/>
            </a:endParaRPr>
          </a:p>
        </p:txBody>
      </p:sp>
      <p:sp>
        <p:nvSpPr>
          <p:cNvPr id="64523" name="Text Box 10"/>
          <p:cNvSpPr txBox="1">
            <a:spLocks noChangeArrowheads="1"/>
          </p:cNvSpPr>
          <p:nvPr/>
        </p:nvSpPr>
        <p:spPr bwMode="auto">
          <a:xfrm rot="-5400000">
            <a:off x="2742406" y="5149057"/>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Máx., tamaño 6</a:t>
            </a:r>
            <a:endParaRPr lang="es-ES" altLang="es-ES" sz="2200" b="1">
              <a:latin typeface="Arial" panose="020B0604020202020204" pitchFamily="34" charset="0"/>
            </a:endParaRPr>
          </a:p>
        </p:txBody>
      </p:sp>
      <p:sp>
        <p:nvSpPr>
          <p:cNvPr id="64524" name="Text Box 11"/>
          <p:cNvSpPr txBox="1">
            <a:spLocks noChangeArrowheads="1"/>
          </p:cNvSpPr>
          <p:nvPr/>
        </p:nvSpPr>
        <p:spPr bwMode="auto">
          <a:xfrm rot="-5400000">
            <a:off x="7055644" y="5133182"/>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Máx., tamaño 12</a:t>
            </a:r>
            <a:endParaRPr lang="es-ES" altLang="es-ES" sz="2200" b="1">
              <a:latin typeface="Arial" panose="020B0604020202020204" pitchFamily="34" charset="0"/>
            </a:endParaRPr>
          </a:p>
        </p:txBody>
      </p:sp>
    </p:spTree>
    <p:extLst>
      <p:ext uri="{BB962C8B-B14F-4D97-AF65-F5344CB8AC3E}">
        <p14:creationId xmlns:p14="http://schemas.microsoft.com/office/powerpoint/2010/main" val="297805091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65540" name="Rectangle 3"/>
          <p:cNvSpPr>
            <a:spLocks noGrp="1" noChangeArrowheads="1"/>
          </p:cNvSpPr>
          <p:nvPr>
            <p:ph type="body" sz="half" idx="1"/>
          </p:nvPr>
        </p:nvSpPr>
        <p:spPr>
          <a:xfrm>
            <a:off x="252413" y="606425"/>
            <a:ext cx="8669337" cy="5842000"/>
          </a:xfrm>
        </p:spPr>
        <p:txBody>
          <a:bodyPr/>
          <a:lstStyle/>
          <a:p>
            <a:pPr marL="444500" indent="-444500"/>
            <a:r>
              <a:rPr lang="es-ES_tradnl" altLang="es-ES" sz="2400" smtClean="0">
                <a:latin typeface="Arial" panose="020B0604020202020204" pitchFamily="34" charset="0"/>
                <a:sym typeface="Wingdings" panose="05000000000000000000" pitchFamily="2" charset="2"/>
              </a:rPr>
              <a:t>El resultado es un cierto efecto de </a:t>
            </a:r>
            <a:r>
              <a:rPr lang="es-ES_tradnl" altLang="es-ES" sz="2400" b="1" smtClean="0">
                <a:latin typeface="Arial" panose="020B0604020202020204" pitchFamily="34" charset="0"/>
                <a:sym typeface="Wingdings" panose="05000000000000000000" pitchFamily="2" charset="2"/>
              </a:rPr>
              <a:t>difuminación</a:t>
            </a:r>
            <a:r>
              <a:rPr lang="es-ES_tradnl" altLang="es-ES" sz="2400" smtClean="0">
                <a:latin typeface="Arial" panose="020B0604020202020204" pitchFamily="34" charset="0"/>
                <a:sym typeface="Wingdings" panose="05000000000000000000" pitchFamily="2" charset="2"/>
              </a:rPr>
              <a:t> y </a:t>
            </a:r>
            <a:r>
              <a:rPr lang="es-ES_tradnl" altLang="es-ES" sz="2400" b="1" smtClean="0">
                <a:latin typeface="Arial" panose="020B0604020202020204" pitchFamily="34" charset="0"/>
                <a:sym typeface="Wingdings" panose="05000000000000000000" pitchFamily="2" charset="2"/>
              </a:rPr>
              <a:t>aclaramiento</a:t>
            </a:r>
            <a:r>
              <a:rPr lang="es-ES_tradnl" altLang="es-ES" sz="2400" smtClean="0">
                <a:latin typeface="Arial" panose="020B0604020202020204" pitchFamily="34" charset="0"/>
                <a:sym typeface="Wingdings" panose="05000000000000000000" pitchFamily="2" charset="2"/>
              </a:rPr>
              <a:t> de la imagen. Desaparecen los detalles más oscuros.</a:t>
            </a:r>
          </a:p>
          <a:p>
            <a:pPr marL="444500" indent="-444500"/>
            <a:r>
              <a:rPr lang="es-ES_tradnl" altLang="es-ES" sz="2400" smtClean="0">
                <a:latin typeface="Arial" panose="020B0604020202020204" pitchFamily="34" charset="0"/>
                <a:sym typeface="Wingdings" panose="05000000000000000000" pitchFamily="2" charset="2"/>
              </a:rPr>
              <a:t>Si el </a:t>
            </a:r>
            <a:r>
              <a:rPr lang="es-ES_tradnl" altLang="es-ES" sz="2400" b="1" smtClean="0">
                <a:latin typeface="Arial" panose="020B0604020202020204" pitchFamily="34" charset="0"/>
                <a:sym typeface="Wingdings" panose="05000000000000000000" pitchFamily="2" charset="2"/>
              </a:rPr>
              <a:t>tamaño es grande</a:t>
            </a:r>
            <a:r>
              <a:rPr lang="es-ES_tradnl" altLang="es-ES" sz="2400" smtClean="0">
                <a:latin typeface="Arial" panose="020B0604020202020204" pitchFamily="34" charset="0"/>
                <a:sym typeface="Wingdings" panose="05000000000000000000" pitchFamily="2" charset="2"/>
              </a:rPr>
              <a:t>, pueden ocurrir dos efectos:</a:t>
            </a:r>
          </a:p>
          <a:p>
            <a:pPr marL="444500" indent="-444500">
              <a:buFontTx/>
              <a:buAutoNum type="arabicPeriod"/>
            </a:pPr>
            <a:r>
              <a:rPr lang="es-ES_tradnl" altLang="es-ES" sz="2400" b="1" smtClean="0">
                <a:latin typeface="Arial" panose="020B0604020202020204" pitchFamily="34" charset="0"/>
                <a:sym typeface="Wingdings" panose="05000000000000000000" pitchFamily="2" charset="2"/>
              </a:rPr>
              <a:t>Efecto de cuadriculado.</a:t>
            </a:r>
            <a:r>
              <a:rPr lang="es-ES_tradnl" altLang="es-ES" sz="2400" smtClean="0">
                <a:latin typeface="Arial" panose="020B0604020202020204" pitchFamily="34" charset="0"/>
                <a:sym typeface="Wingdings" panose="05000000000000000000" pitchFamily="2" charset="2"/>
              </a:rPr>
              <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Como el máximo se aplica en</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una zona cuadrada, los píxeles</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muy claros </a:t>
            </a:r>
            <a:r>
              <a:rPr lang="es-ES_tradnl" altLang="es-ES" sz="2400" i="1" smtClean="0">
                <a:latin typeface="Arial" panose="020B0604020202020204" pitchFamily="34" charset="0"/>
                <a:sym typeface="Wingdings" panose="05000000000000000000" pitchFamily="2" charset="2"/>
              </a:rPr>
              <a:t>generan</a:t>
            </a:r>
            <a:r>
              <a:rPr lang="es-ES_tradnl" altLang="es-ES" sz="2400" smtClean="0">
                <a:latin typeface="Arial" panose="020B0604020202020204" pitchFamily="34" charset="0"/>
                <a:sym typeface="Wingdings" panose="05000000000000000000" pitchFamily="2" charset="2"/>
              </a:rPr>
              <a:t> un</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cuadrado uniforme alrededor.</a:t>
            </a:r>
          </a:p>
          <a:p>
            <a:pPr marL="444500" indent="-444500">
              <a:buFontTx/>
              <a:buAutoNum type="arabicPeriod"/>
            </a:pPr>
            <a:r>
              <a:rPr lang="es-ES_tradnl" altLang="es-ES" sz="2400" b="1" smtClean="0">
                <a:latin typeface="Arial" panose="020B0604020202020204" pitchFamily="34" charset="0"/>
                <a:sym typeface="Wingdings" panose="05000000000000000000" pitchFamily="2" charset="2"/>
              </a:rPr>
              <a:t>Aparición de colores falsos.</a:t>
            </a:r>
            <a:r>
              <a:rPr lang="es-ES_tradnl" altLang="es-ES" sz="2400" smtClean="0">
                <a:latin typeface="Arial" panose="020B0604020202020204" pitchFamily="34" charset="0"/>
                <a:sym typeface="Wingdings" panose="05000000000000000000" pitchFamily="2" charset="2"/>
              </a:rPr>
              <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Al aplicarlo en los tres canales</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(R,G,B) independientemente,</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el máximo en los 3 puede no</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corresponder a un color</a:t>
            </a:r>
            <a:br>
              <a:rPr lang="es-ES_tradnl" altLang="es-ES" sz="2400" smtClean="0">
                <a:latin typeface="Arial" panose="020B0604020202020204" pitchFamily="34" charset="0"/>
                <a:sym typeface="Wingdings" panose="05000000000000000000" pitchFamily="2" charset="2"/>
              </a:rPr>
            </a:br>
            <a:r>
              <a:rPr lang="es-ES_tradnl" altLang="es-ES" sz="2400" smtClean="0">
                <a:latin typeface="Arial" panose="020B0604020202020204" pitchFamily="34" charset="0"/>
                <a:sym typeface="Wingdings" panose="05000000000000000000" pitchFamily="2" charset="2"/>
              </a:rPr>
              <a:t>presente en la imagen original.</a:t>
            </a:r>
          </a:p>
        </p:txBody>
      </p:sp>
      <p:pic>
        <p:nvPicPr>
          <p:cNvPr id="65541" name="Picture 5" descr="maxeffec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3363" y="4329113"/>
            <a:ext cx="2833687"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6" descr="maxeffec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600" y="2265363"/>
            <a:ext cx="2860675"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437574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66564" name="Rectangle 3"/>
          <p:cNvSpPr>
            <a:spLocks noGrp="1" noChangeArrowheads="1"/>
          </p:cNvSpPr>
          <p:nvPr>
            <p:ph type="body" sz="half" idx="1"/>
          </p:nvPr>
        </p:nvSpPr>
        <p:spPr>
          <a:xfrm>
            <a:off x="252413" y="569913"/>
            <a:ext cx="8669337" cy="1516062"/>
          </a:xfrm>
        </p:spPr>
        <p:txBody>
          <a:bodyPr/>
          <a:lstStyle/>
          <a:p>
            <a:r>
              <a:rPr lang="es-ES_tradnl" altLang="es-ES" sz="2600" b="1" smtClean="0">
                <a:latin typeface="Arial" panose="020B0604020202020204" pitchFamily="34" charset="0"/>
                <a:sym typeface="Wingdings" panose="05000000000000000000" pitchFamily="2" charset="2"/>
              </a:rPr>
              <a:t>Filtro de Mínimo:</a:t>
            </a:r>
          </a:p>
          <a:p>
            <a:pPr>
              <a:spcBef>
                <a:spcPct val="0"/>
              </a:spcBef>
              <a:buFontTx/>
              <a:buNone/>
            </a:pPr>
            <a:r>
              <a:rPr lang="es-ES_tradnl" altLang="es-ES" sz="2400" smtClean="0">
                <a:latin typeface="Arial" panose="020B0604020202020204" pitchFamily="34" charset="0"/>
                <a:sym typeface="Wingdings" panose="05000000000000000000" pitchFamily="2" charset="2"/>
              </a:rPr>
              <a:t>	R(x,y):= min {A(x-k,y-k), ..., A(x,y), ..., A(x+k,y+k)}</a:t>
            </a:r>
          </a:p>
          <a:p>
            <a:pPr>
              <a:spcBef>
                <a:spcPct val="0"/>
              </a:spcBef>
              <a:buFontTx/>
              <a:buNone/>
            </a:pPr>
            <a:r>
              <a:rPr lang="es-ES_tradnl" altLang="es-ES" sz="2400" smtClean="0">
                <a:latin typeface="Arial" panose="020B0604020202020204" pitchFamily="34" charset="0"/>
                <a:sym typeface="Wingdings" panose="05000000000000000000" pitchFamily="2" charset="2"/>
              </a:rPr>
              <a:t>	donde </a:t>
            </a:r>
            <a:r>
              <a:rPr lang="es-ES_tradnl" altLang="es-ES" sz="2400" b="1" smtClean="0">
                <a:latin typeface="Arial" panose="020B0604020202020204" pitchFamily="34" charset="0"/>
                <a:sym typeface="Wingdings" panose="05000000000000000000" pitchFamily="2" charset="2"/>
              </a:rPr>
              <a:t>k</a:t>
            </a:r>
            <a:r>
              <a:rPr lang="es-ES_tradnl" altLang="es-ES" sz="2400" smtClean="0">
                <a:latin typeface="Arial" panose="020B0604020202020204" pitchFamily="34" charset="0"/>
                <a:sym typeface="Wingdings" panose="05000000000000000000" pitchFamily="2" charset="2"/>
              </a:rPr>
              <a:t> es el radio, el tamaño (o </a:t>
            </a:r>
            <a:r>
              <a:rPr lang="es-ES_tradnl" altLang="es-ES" sz="2400" i="1" smtClean="0">
                <a:latin typeface="Arial" panose="020B0604020202020204" pitchFamily="34" charset="0"/>
                <a:sym typeface="Wingdings" panose="05000000000000000000" pitchFamily="2" charset="2"/>
              </a:rPr>
              <a:t>apertura</a:t>
            </a:r>
            <a:r>
              <a:rPr lang="es-ES_tradnl" altLang="es-ES" sz="2400" smtClean="0">
                <a:latin typeface="Arial" panose="020B0604020202020204" pitchFamily="34" charset="0"/>
                <a:sym typeface="Wingdings" panose="05000000000000000000" pitchFamily="2" charset="2"/>
              </a:rPr>
              <a:t>) es </a:t>
            </a:r>
            <a:r>
              <a:rPr lang="es-ES_tradnl" altLang="es-ES" sz="2400" b="1" smtClean="0">
                <a:latin typeface="Arial" panose="020B0604020202020204" pitchFamily="34" charset="0"/>
                <a:sym typeface="Wingdings" panose="05000000000000000000" pitchFamily="2" charset="2"/>
              </a:rPr>
              <a:t>2k+1</a:t>
            </a:r>
          </a:p>
        </p:txBody>
      </p:sp>
      <p:pic>
        <p:nvPicPr>
          <p:cNvPr id="66565" name="Picture 7" descr="ceni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1797050"/>
            <a:ext cx="3495675"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Text Box 8"/>
          <p:cNvSpPr txBox="1">
            <a:spLocks noChangeArrowheads="1"/>
          </p:cNvSpPr>
          <p:nvPr/>
        </p:nvSpPr>
        <p:spPr bwMode="auto">
          <a:xfrm rot="-5400000">
            <a:off x="2742406" y="2783682"/>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de entrada</a:t>
            </a:r>
            <a:endParaRPr lang="es-ES" altLang="es-ES" sz="2200" b="1">
              <a:latin typeface="Arial" panose="020B0604020202020204" pitchFamily="34" charset="0"/>
            </a:endParaRPr>
          </a:p>
        </p:txBody>
      </p:sp>
      <p:sp>
        <p:nvSpPr>
          <p:cNvPr id="66567" name="Text Box 9"/>
          <p:cNvSpPr txBox="1">
            <a:spLocks noChangeArrowheads="1"/>
          </p:cNvSpPr>
          <p:nvPr/>
        </p:nvSpPr>
        <p:spPr bwMode="auto">
          <a:xfrm rot="-5400000">
            <a:off x="7074694" y="2710657"/>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Mínimo, tamaño 3</a:t>
            </a:r>
            <a:endParaRPr lang="es-ES" altLang="es-ES" sz="2200" b="1">
              <a:latin typeface="Arial" panose="020B0604020202020204" pitchFamily="34" charset="0"/>
            </a:endParaRPr>
          </a:p>
        </p:txBody>
      </p:sp>
      <p:sp>
        <p:nvSpPr>
          <p:cNvPr id="66568" name="Text Box 10"/>
          <p:cNvSpPr txBox="1">
            <a:spLocks noChangeArrowheads="1"/>
          </p:cNvSpPr>
          <p:nvPr/>
        </p:nvSpPr>
        <p:spPr bwMode="auto">
          <a:xfrm rot="-5400000">
            <a:off x="2780506" y="5161757"/>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Mín., tamaño 6</a:t>
            </a:r>
            <a:endParaRPr lang="es-ES" altLang="es-ES" sz="2200" b="1">
              <a:latin typeface="Arial" panose="020B0604020202020204" pitchFamily="34" charset="0"/>
            </a:endParaRPr>
          </a:p>
        </p:txBody>
      </p:sp>
      <p:sp>
        <p:nvSpPr>
          <p:cNvPr id="66569" name="Text Box 11"/>
          <p:cNvSpPr txBox="1">
            <a:spLocks noChangeArrowheads="1"/>
          </p:cNvSpPr>
          <p:nvPr/>
        </p:nvSpPr>
        <p:spPr bwMode="auto">
          <a:xfrm rot="-5400000">
            <a:off x="7055644" y="5133182"/>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Mín., tamaño 12</a:t>
            </a:r>
            <a:endParaRPr lang="es-ES" altLang="es-ES" sz="2200" b="1">
              <a:latin typeface="Arial" panose="020B0604020202020204" pitchFamily="34" charset="0"/>
            </a:endParaRPr>
          </a:p>
        </p:txBody>
      </p:sp>
      <p:pic>
        <p:nvPicPr>
          <p:cNvPr id="66570" name="Picture 12" descr="minimo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813" y="1797050"/>
            <a:ext cx="3508375"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Picture 13" descr="minimo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813" y="4221163"/>
            <a:ext cx="3508375"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Picture 14" descr="minimo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738" y="4221163"/>
            <a:ext cx="3508375"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337082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67588" name="Rectangle 3"/>
          <p:cNvSpPr>
            <a:spLocks noGrp="1" noChangeArrowheads="1"/>
          </p:cNvSpPr>
          <p:nvPr>
            <p:ph type="body" sz="half" idx="1"/>
          </p:nvPr>
        </p:nvSpPr>
        <p:spPr>
          <a:xfrm>
            <a:off x="252413" y="658813"/>
            <a:ext cx="8669337" cy="928687"/>
          </a:xfrm>
        </p:spPr>
        <p:txBody>
          <a:bodyPr/>
          <a:lstStyle/>
          <a:p>
            <a:r>
              <a:rPr lang="es-ES_tradnl" altLang="es-ES" sz="2400" smtClean="0">
                <a:latin typeface="Arial" panose="020B0604020202020204" pitchFamily="34" charset="0"/>
                <a:sym typeface="Wingdings" panose="05000000000000000000" pitchFamily="2" charset="2"/>
              </a:rPr>
              <a:t>El efecto es </a:t>
            </a:r>
            <a:r>
              <a:rPr lang="es-ES_tradnl" altLang="es-ES" sz="2400" b="1" smtClean="0">
                <a:latin typeface="Arial" panose="020B0604020202020204" pitchFamily="34" charset="0"/>
                <a:sym typeface="Wingdings" panose="05000000000000000000" pitchFamily="2" charset="2"/>
              </a:rPr>
              <a:t>parecido</a:t>
            </a:r>
            <a:r>
              <a:rPr lang="es-ES_tradnl" altLang="es-ES" sz="2400" smtClean="0">
                <a:latin typeface="Arial" panose="020B0604020202020204" pitchFamily="34" charset="0"/>
                <a:sym typeface="Wingdings" panose="05000000000000000000" pitchFamily="2" charset="2"/>
              </a:rPr>
              <a:t> al máximo, pero tomando los valores menores (los más oscuros).</a:t>
            </a:r>
          </a:p>
        </p:txBody>
      </p:sp>
      <p:pic>
        <p:nvPicPr>
          <p:cNvPr id="67589" name="Picture 4" descr="minm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75" y="2273300"/>
            <a:ext cx="5091113"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5" descr="ceni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63" y="1614488"/>
            <a:ext cx="3495675"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1" name="Rectangle 7"/>
          <p:cNvSpPr>
            <a:spLocks noChangeArrowheads="1"/>
          </p:cNvSpPr>
          <p:nvPr/>
        </p:nvSpPr>
        <p:spPr bwMode="auto">
          <a:xfrm>
            <a:off x="193675" y="2754313"/>
            <a:ext cx="3556000" cy="1047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a:latin typeface="Arial" panose="020B0604020202020204" pitchFamily="34" charset="0"/>
            </a:endParaRPr>
          </a:p>
        </p:txBody>
      </p:sp>
      <p:sp>
        <p:nvSpPr>
          <p:cNvPr id="67592" name="Line 8"/>
          <p:cNvSpPr>
            <a:spLocks noChangeShapeType="1"/>
          </p:cNvSpPr>
          <p:nvPr/>
        </p:nvSpPr>
        <p:spPr bwMode="auto">
          <a:xfrm flipV="1">
            <a:off x="5826125" y="1722438"/>
            <a:ext cx="471488" cy="577850"/>
          </a:xfrm>
          <a:prstGeom prst="line">
            <a:avLst/>
          </a:prstGeom>
          <a:noFill/>
          <a:ln w="38100">
            <a:solidFill>
              <a:srgbClr val="33CC33"/>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67593" name="Text Box 9"/>
          <p:cNvSpPr txBox="1">
            <a:spLocks noChangeArrowheads="1"/>
          </p:cNvSpPr>
          <p:nvPr/>
        </p:nvSpPr>
        <p:spPr bwMode="auto">
          <a:xfrm>
            <a:off x="5930900" y="1360488"/>
            <a:ext cx="16303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Máximo</a:t>
            </a:r>
            <a:endParaRPr lang="es-ES" altLang="es-ES" sz="2200">
              <a:latin typeface="Arial" panose="020B0604020202020204" pitchFamily="34" charset="0"/>
            </a:endParaRPr>
          </a:p>
        </p:txBody>
      </p:sp>
      <p:sp>
        <p:nvSpPr>
          <p:cNvPr id="67594" name="Text Box 10"/>
          <p:cNvSpPr txBox="1">
            <a:spLocks noChangeArrowheads="1"/>
          </p:cNvSpPr>
          <p:nvPr/>
        </p:nvSpPr>
        <p:spPr bwMode="auto">
          <a:xfrm>
            <a:off x="5834063" y="3484563"/>
            <a:ext cx="16303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Mínimo</a:t>
            </a:r>
            <a:endParaRPr lang="es-ES" altLang="es-ES" sz="2200">
              <a:latin typeface="Arial" panose="020B0604020202020204" pitchFamily="34" charset="0"/>
            </a:endParaRPr>
          </a:p>
        </p:txBody>
      </p:sp>
      <p:sp>
        <p:nvSpPr>
          <p:cNvPr id="67595" name="Line 11"/>
          <p:cNvSpPr>
            <a:spLocks noChangeShapeType="1"/>
          </p:cNvSpPr>
          <p:nvPr/>
        </p:nvSpPr>
        <p:spPr bwMode="auto">
          <a:xfrm>
            <a:off x="5794375" y="2789238"/>
            <a:ext cx="368300" cy="884237"/>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67596" name="Rectangle 12"/>
          <p:cNvSpPr>
            <a:spLocks noChangeArrowheads="1"/>
          </p:cNvSpPr>
          <p:nvPr/>
        </p:nvSpPr>
        <p:spPr bwMode="auto">
          <a:xfrm>
            <a:off x="180975" y="4087813"/>
            <a:ext cx="8766175" cy="219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400" b="1">
                <a:latin typeface="Arial" panose="020B0604020202020204" pitchFamily="34" charset="0"/>
                <a:sym typeface="Wingdings" panose="05000000000000000000" pitchFamily="2" charset="2"/>
              </a:rPr>
              <a:t>Ideas:</a:t>
            </a:r>
          </a:p>
          <a:p>
            <a:pPr lvl="1"/>
            <a:r>
              <a:rPr lang="es-ES_tradnl" altLang="es-ES" sz="2400">
                <a:latin typeface="Arial" panose="020B0604020202020204" pitchFamily="34" charset="0"/>
                <a:sym typeface="Wingdings" panose="05000000000000000000" pitchFamily="2" charset="2"/>
              </a:rPr>
              <a:t>Para evitar el </a:t>
            </a:r>
            <a:r>
              <a:rPr lang="es-ES_tradnl" altLang="es-ES" sz="2400" b="1">
                <a:latin typeface="Arial" panose="020B0604020202020204" pitchFamily="34" charset="0"/>
                <a:sym typeface="Wingdings" panose="05000000000000000000" pitchFamily="2" charset="2"/>
              </a:rPr>
              <a:t>efecto de cuadriculado</a:t>
            </a:r>
            <a:r>
              <a:rPr lang="es-ES_tradnl" altLang="es-ES" sz="2400">
                <a:latin typeface="Arial" panose="020B0604020202020204" pitchFamily="34" charset="0"/>
                <a:sym typeface="Wingdings" panose="05000000000000000000" pitchFamily="2" charset="2"/>
              </a:rPr>
              <a:t> se podría aplicar el máximo/mínimo a una zona circular.</a:t>
            </a:r>
          </a:p>
          <a:p>
            <a:pPr lvl="1"/>
            <a:r>
              <a:rPr lang="es-ES_tradnl" altLang="es-ES" sz="2400">
                <a:latin typeface="Arial" panose="020B0604020202020204" pitchFamily="34" charset="0"/>
                <a:sym typeface="Wingdings" panose="05000000000000000000" pitchFamily="2" charset="2"/>
              </a:rPr>
              <a:t>Para evitar la aparición de </a:t>
            </a:r>
            <a:r>
              <a:rPr lang="es-ES_tradnl" altLang="es-ES" sz="2400" b="1">
                <a:latin typeface="Arial" panose="020B0604020202020204" pitchFamily="34" charset="0"/>
                <a:sym typeface="Wingdings" panose="05000000000000000000" pitchFamily="2" charset="2"/>
              </a:rPr>
              <a:t>colores falsos</a:t>
            </a:r>
            <a:r>
              <a:rPr lang="es-ES_tradnl" altLang="es-ES" sz="2400">
                <a:latin typeface="Arial" panose="020B0604020202020204" pitchFamily="34" charset="0"/>
                <a:sym typeface="Wingdings" panose="05000000000000000000" pitchFamily="2" charset="2"/>
              </a:rPr>
              <a:t> se podría tomar el máximo de las sumas de R+G+B.</a:t>
            </a:r>
          </a:p>
        </p:txBody>
      </p:sp>
      <p:sp>
        <p:nvSpPr>
          <p:cNvPr id="67597" name="AutoShape 6"/>
          <p:cNvSpPr>
            <a:spLocks noChangeArrowheads="1"/>
          </p:cNvSpPr>
          <p:nvPr/>
        </p:nvSpPr>
        <p:spPr bwMode="auto">
          <a:xfrm>
            <a:off x="3727450" y="2682875"/>
            <a:ext cx="409575" cy="249238"/>
          </a:xfrm>
          <a:prstGeom prst="rightArrow">
            <a:avLst>
              <a:gd name="adj1" fmla="val 34852"/>
              <a:gd name="adj2" fmla="val 61769"/>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Tree>
    <p:extLst>
      <p:ext uri="{BB962C8B-B14F-4D97-AF65-F5344CB8AC3E}">
        <p14:creationId xmlns:p14="http://schemas.microsoft.com/office/powerpoint/2010/main" val="35037406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179388" y="0"/>
            <a:ext cx="8785225" cy="698500"/>
          </a:xfrm>
        </p:spPr>
        <p:txBody>
          <a:bodyPr/>
          <a:lstStyle/>
          <a:p>
            <a:r>
              <a:rPr lang="es-ES_tradnl" altLang="es-ES" sz="3200" smtClean="0">
                <a:latin typeface="Arial Black" panose="020B0A04020102020204" pitchFamily="34" charset="0"/>
              </a:rPr>
              <a:t>3.3. Filtros no lineales.</a:t>
            </a:r>
          </a:p>
        </p:txBody>
      </p:sp>
      <p:sp>
        <p:nvSpPr>
          <p:cNvPr id="68612" name="Rectangle 3"/>
          <p:cNvSpPr>
            <a:spLocks noGrp="1" noChangeArrowheads="1"/>
          </p:cNvSpPr>
          <p:nvPr>
            <p:ph type="body" sz="half" idx="1"/>
          </p:nvPr>
        </p:nvSpPr>
        <p:spPr>
          <a:xfrm>
            <a:off x="252413" y="501650"/>
            <a:ext cx="8669337" cy="1724025"/>
          </a:xfrm>
        </p:spPr>
        <p:txBody>
          <a:bodyPr/>
          <a:lstStyle/>
          <a:p>
            <a:r>
              <a:rPr lang="es-ES_tradnl" altLang="es-ES" sz="2400" smtClean="0">
                <a:latin typeface="Arial" panose="020B0604020202020204" pitchFamily="34" charset="0"/>
                <a:sym typeface="Wingdings" panose="05000000000000000000" pitchFamily="2" charset="2"/>
              </a:rPr>
              <a:t>Otro filtro relacionado es el de la </a:t>
            </a:r>
            <a:r>
              <a:rPr lang="es-ES_tradnl" altLang="es-ES" sz="2400" b="1" smtClean="0">
                <a:latin typeface="Arial" panose="020B0604020202020204" pitchFamily="34" charset="0"/>
                <a:sym typeface="Wingdings" panose="05000000000000000000" pitchFamily="2" charset="2"/>
              </a:rPr>
              <a:t>mediana</a:t>
            </a:r>
            <a:r>
              <a:rPr lang="es-ES_tradnl" altLang="es-ES" sz="2400" smtClean="0">
                <a:latin typeface="Arial" panose="020B0604020202020204" pitchFamily="34" charset="0"/>
                <a:sym typeface="Wingdings" panose="05000000000000000000" pitchFamily="2" charset="2"/>
              </a:rPr>
              <a:t>.</a:t>
            </a:r>
          </a:p>
          <a:p>
            <a:pPr>
              <a:spcBef>
                <a:spcPct val="0"/>
              </a:spcBef>
            </a:pPr>
            <a:r>
              <a:rPr lang="es-ES_tradnl" altLang="es-ES" sz="2400" b="1" smtClean="0">
                <a:latin typeface="Arial" panose="020B0604020202020204" pitchFamily="34" charset="0"/>
                <a:sym typeface="Wingdings" panose="05000000000000000000" pitchFamily="2" charset="2"/>
              </a:rPr>
              <a:t>La mediana</a:t>
            </a:r>
            <a:r>
              <a:rPr lang="es-ES_tradnl" altLang="es-ES" sz="2400" smtClean="0">
                <a:latin typeface="Arial" panose="020B0604020202020204" pitchFamily="34" charset="0"/>
                <a:sym typeface="Wingdings" panose="05000000000000000000" pitchFamily="2" charset="2"/>
              </a:rPr>
              <a:t> de </a:t>
            </a:r>
            <a:r>
              <a:rPr lang="es-ES_tradnl" altLang="es-ES" sz="2400" b="1" smtClean="0">
                <a:latin typeface="Arial" panose="020B0604020202020204" pitchFamily="34" charset="0"/>
                <a:sym typeface="Wingdings" panose="05000000000000000000" pitchFamily="2" charset="2"/>
              </a:rPr>
              <a:t>m</a:t>
            </a:r>
            <a:r>
              <a:rPr lang="es-ES_tradnl" altLang="es-ES" sz="2400" smtClean="0">
                <a:latin typeface="Arial" panose="020B0604020202020204" pitchFamily="34" charset="0"/>
                <a:sym typeface="Wingdings" panose="05000000000000000000" pitchFamily="2" charset="2"/>
              </a:rPr>
              <a:t> números es un número </a:t>
            </a:r>
            <a:r>
              <a:rPr lang="es-ES_tradnl" altLang="es-ES" sz="2400" b="1" smtClean="0">
                <a:latin typeface="Arial" panose="020B0604020202020204" pitchFamily="34" charset="0"/>
                <a:sym typeface="Wingdings" panose="05000000000000000000" pitchFamily="2" charset="2"/>
              </a:rPr>
              <a:t>p</a:t>
            </a:r>
            <a:r>
              <a:rPr lang="es-ES_tradnl" altLang="es-ES" sz="2400" smtClean="0">
                <a:latin typeface="Arial" panose="020B0604020202020204" pitchFamily="34" charset="0"/>
                <a:sym typeface="Wingdings" panose="05000000000000000000" pitchFamily="2" charset="2"/>
              </a:rPr>
              <a:t> tal que </a:t>
            </a:r>
            <a:r>
              <a:rPr lang="es-ES_tradnl" altLang="es-ES" sz="2400" smtClean="0">
                <a:latin typeface="Arial" panose="020B0604020202020204" pitchFamily="34" charset="0"/>
                <a:sym typeface="Symbol" panose="05050102010706020507" pitchFamily="18" charset="2"/>
              </a:rPr>
              <a:t></a:t>
            </a:r>
            <a:r>
              <a:rPr lang="es-ES_tradnl" altLang="es-ES" sz="2400" b="1" smtClean="0">
                <a:latin typeface="Arial" panose="020B0604020202020204" pitchFamily="34" charset="0"/>
                <a:sym typeface="Wingdings" panose="05000000000000000000" pitchFamily="2" charset="2"/>
              </a:rPr>
              <a:t>m</a:t>
            </a:r>
            <a:r>
              <a:rPr lang="es-ES_tradnl" altLang="es-ES" sz="2400" smtClean="0">
                <a:latin typeface="Arial" panose="020B0604020202020204" pitchFamily="34" charset="0"/>
                <a:sym typeface="Wingdings" panose="05000000000000000000" pitchFamily="2" charset="2"/>
              </a:rPr>
              <a:t>/2</a:t>
            </a:r>
            <a:r>
              <a:rPr lang="es-ES_tradnl" altLang="es-ES" sz="2400" smtClean="0">
                <a:latin typeface="Arial" panose="020B0604020202020204" pitchFamily="34" charset="0"/>
                <a:sym typeface="Symbol" panose="05050102010706020507" pitchFamily="18" charset="2"/>
              </a:rPr>
              <a:t></a:t>
            </a:r>
            <a:r>
              <a:rPr lang="es-ES_tradnl" altLang="es-ES" sz="2400" smtClean="0">
                <a:latin typeface="Arial" panose="020B0604020202020204" pitchFamily="34" charset="0"/>
                <a:sym typeface="Wingdings" panose="05000000000000000000" pitchFamily="2" charset="2"/>
              </a:rPr>
              <a:t> de esos números son </a:t>
            </a:r>
            <a:r>
              <a:rPr lang="es-ES_tradnl" altLang="es-ES" sz="2400" smtClean="0">
                <a:latin typeface="Arial" panose="020B0604020202020204" pitchFamily="34" charset="0"/>
                <a:cs typeface="Arial" panose="020B0604020202020204" pitchFamily="34" charset="0"/>
                <a:sym typeface="Wingdings" panose="05000000000000000000" pitchFamily="2" charset="2"/>
              </a:rPr>
              <a:t>≤ </a:t>
            </a:r>
            <a:r>
              <a:rPr lang="es-ES_tradnl" altLang="es-ES" sz="2400" b="1" smtClean="0">
                <a:latin typeface="Arial" panose="020B0604020202020204" pitchFamily="34" charset="0"/>
                <a:cs typeface="Arial" panose="020B0604020202020204" pitchFamily="34" charset="0"/>
                <a:sym typeface="Wingdings" panose="05000000000000000000" pitchFamily="2" charset="2"/>
              </a:rPr>
              <a:t>p</a:t>
            </a:r>
            <a:r>
              <a:rPr lang="es-ES_tradnl" altLang="es-ES" sz="2400" smtClean="0">
                <a:latin typeface="Arial" panose="020B0604020202020204" pitchFamily="34" charset="0"/>
                <a:cs typeface="Arial" panose="020B0604020202020204" pitchFamily="34" charset="0"/>
                <a:sym typeface="Wingdings" panose="05000000000000000000" pitchFamily="2" charset="2"/>
              </a:rPr>
              <a:t>, y otros </a:t>
            </a:r>
            <a:r>
              <a:rPr lang="es-ES_tradnl" altLang="es-ES" sz="2400" smtClean="0">
                <a:latin typeface="Arial" panose="020B0604020202020204" pitchFamily="34" charset="0"/>
                <a:sym typeface="Symbol" panose="05050102010706020507" pitchFamily="18" charset="2"/>
              </a:rPr>
              <a:t></a:t>
            </a:r>
            <a:r>
              <a:rPr lang="es-ES_tradnl" altLang="es-ES" sz="2400" b="1" smtClean="0">
                <a:latin typeface="Arial" panose="020B0604020202020204" pitchFamily="34" charset="0"/>
                <a:cs typeface="Arial" panose="020B0604020202020204" pitchFamily="34" charset="0"/>
                <a:sym typeface="Wingdings" panose="05000000000000000000" pitchFamily="2" charset="2"/>
              </a:rPr>
              <a:t>m</a:t>
            </a:r>
            <a:r>
              <a:rPr lang="es-ES_tradnl" altLang="es-ES" sz="2400" smtClean="0">
                <a:latin typeface="Arial" panose="020B0604020202020204" pitchFamily="34" charset="0"/>
                <a:cs typeface="Arial" panose="020B0604020202020204" pitchFamily="34" charset="0"/>
                <a:sym typeface="Wingdings" panose="05000000000000000000" pitchFamily="2" charset="2"/>
              </a:rPr>
              <a:t>/2</a:t>
            </a:r>
            <a:r>
              <a:rPr lang="es-ES_tradnl" altLang="es-ES" sz="2400" smtClean="0">
                <a:latin typeface="Arial" panose="020B0604020202020204" pitchFamily="34" charset="0"/>
                <a:sym typeface="Symbol" panose="05050102010706020507" pitchFamily="18" charset="2"/>
              </a:rPr>
              <a:t></a:t>
            </a:r>
            <a:r>
              <a:rPr lang="es-ES_tradnl" altLang="es-ES" sz="2400" smtClean="0">
                <a:latin typeface="Arial" panose="020B0604020202020204" pitchFamily="34" charset="0"/>
                <a:cs typeface="Arial" panose="020B0604020202020204" pitchFamily="34" charset="0"/>
                <a:sym typeface="Wingdings" panose="05000000000000000000" pitchFamily="2" charset="2"/>
              </a:rPr>
              <a:t> son ≥ </a:t>
            </a:r>
            <a:r>
              <a:rPr lang="es-ES_tradnl" altLang="es-ES" sz="2400" b="1" smtClean="0">
                <a:latin typeface="Arial" panose="020B0604020202020204" pitchFamily="34" charset="0"/>
                <a:cs typeface="Arial" panose="020B0604020202020204" pitchFamily="34" charset="0"/>
                <a:sym typeface="Wingdings" panose="05000000000000000000" pitchFamily="2" charset="2"/>
              </a:rPr>
              <a:t>p</a:t>
            </a:r>
            <a:r>
              <a:rPr lang="es-ES_tradnl" altLang="es-ES" sz="2400" smtClean="0">
                <a:latin typeface="Arial" panose="020B0604020202020204" pitchFamily="34" charset="0"/>
                <a:sym typeface="Wingdings" panose="05000000000000000000" pitchFamily="2" charset="2"/>
              </a:rPr>
              <a:t>.</a:t>
            </a:r>
          </a:p>
          <a:p>
            <a:pPr>
              <a:spcBef>
                <a:spcPct val="0"/>
              </a:spcBef>
              <a:buFontTx/>
              <a:buNone/>
            </a:pPr>
            <a:r>
              <a:rPr lang="es-ES_tradnl" altLang="es-ES" sz="2600" smtClean="0">
                <a:latin typeface="Arial" panose="020B0604020202020204" pitchFamily="34" charset="0"/>
                <a:sym typeface="Wingdings" panose="05000000000000000000" pitchFamily="2" charset="2"/>
              </a:rPr>
              <a:t>	R(x,y):= mediana {A(x-k,y-k), ..., A(x,y), ..., A(x+k,y+k)}</a:t>
            </a:r>
          </a:p>
        </p:txBody>
      </p:sp>
      <p:pic>
        <p:nvPicPr>
          <p:cNvPr id="68613" name="Picture 4" descr="mediana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0" y="4467225"/>
            <a:ext cx="3432175"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5" descr="mediana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0" y="2125663"/>
            <a:ext cx="3432175"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6" descr="mediana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0" y="4467225"/>
            <a:ext cx="3432175"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7" descr="ceniz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 y="2125663"/>
            <a:ext cx="3417888"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7" name="Text Box 8"/>
          <p:cNvSpPr txBox="1">
            <a:spLocks noChangeArrowheads="1"/>
          </p:cNvSpPr>
          <p:nvPr/>
        </p:nvSpPr>
        <p:spPr bwMode="auto">
          <a:xfrm rot="-5400000">
            <a:off x="2663031" y="3047207"/>
            <a:ext cx="254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Imagen de entrada</a:t>
            </a:r>
            <a:endParaRPr lang="es-ES" altLang="es-ES" sz="2200" b="1">
              <a:latin typeface="Arial" panose="020B0604020202020204" pitchFamily="34" charset="0"/>
            </a:endParaRPr>
          </a:p>
        </p:txBody>
      </p:sp>
      <p:sp>
        <p:nvSpPr>
          <p:cNvPr id="68618" name="Text Box 9"/>
          <p:cNvSpPr txBox="1">
            <a:spLocks noChangeArrowheads="1"/>
          </p:cNvSpPr>
          <p:nvPr/>
        </p:nvSpPr>
        <p:spPr bwMode="auto">
          <a:xfrm rot="-5400000">
            <a:off x="6982619" y="3101182"/>
            <a:ext cx="2543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Mediana 3x3</a:t>
            </a:r>
            <a:endParaRPr lang="es-ES" altLang="es-ES" sz="2200" b="1">
              <a:latin typeface="Arial" panose="020B0604020202020204" pitchFamily="34" charset="0"/>
            </a:endParaRPr>
          </a:p>
        </p:txBody>
      </p:sp>
      <p:sp>
        <p:nvSpPr>
          <p:cNvPr id="68619" name="Text Box 10"/>
          <p:cNvSpPr txBox="1">
            <a:spLocks noChangeArrowheads="1"/>
          </p:cNvSpPr>
          <p:nvPr/>
        </p:nvSpPr>
        <p:spPr bwMode="auto">
          <a:xfrm rot="-5400000">
            <a:off x="2862262" y="5278438"/>
            <a:ext cx="21510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Mediana 6x6</a:t>
            </a:r>
            <a:endParaRPr lang="es-ES" altLang="es-ES" sz="2200" b="1">
              <a:latin typeface="Arial" panose="020B0604020202020204" pitchFamily="34" charset="0"/>
            </a:endParaRPr>
          </a:p>
        </p:txBody>
      </p:sp>
      <p:sp>
        <p:nvSpPr>
          <p:cNvPr id="68620" name="Text Box 11"/>
          <p:cNvSpPr txBox="1">
            <a:spLocks noChangeArrowheads="1"/>
          </p:cNvSpPr>
          <p:nvPr/>
        </p:nvSpPr>
        <p:spPr bwMode="auto">
          <a:xfrm rot="-5400000">
            <a:off x="7178676" y="5194300"/>
            <a:ext cx="21510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Mediana 12x12</a:t>
            </a:r>
            <a:endParaRPr lang="es-ES" altLang="es-ES" sz="2200" b="1">
              <a:latin typeface="Arial" panose="020B0604020202020204" pitchFamily="34" charset="0"/>
            </a:endParaRPr>
          </a:p>
        </p:txBody>
      </p:sp>
    </p:spTree>
    <p:extLst>
      <p:ext uri="{BB962C8B-B14F-4D97-AF65-F5344CB8AC3E}">
        <p14:creationId xmlns:p14="http://schemas.microsoft.com/office/powerpoint/2010/main" val="381788542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Picture 19" descr="gaussb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700" y="3827463"/>
            <a:ext cx="28575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16" descr="medianab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0" y="3825875"/>
            <a:ext cx="285750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17" descr="niebla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0038" y="1362075"/>
            <a:ext cx="285750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Rectangle 2"/>
          <p:cNvSpPr>
            <a:spLocks noGrp="1" noChangeArrowheads="1"/>
          </p:cNvSpPr>
          <p:nvPr>
            <p:ph type="title"/>
          </p:nvPr>
        </p:nvSpPr>
        <p:spPr>
          <a:xfrm>
            <a:off x="179388" y="0"/>
            <a:ext cx="8785225" cy="673100"/>
          </a:xfrm>
        </p:spPr>
        <p:txBody>
          <a:bodyPr/>
          <a:lstStyle/>
          <a:p>
            <a:r>
              <a:rPr lang="es-ES_tradnl" altLang="es-ES" sz="3200" smtClean="0">
                <a:latin typeface="Arial Black" panose="020B0A04020102020204" pitchFamily="34" charset="0"/>
              </a:rPr>
              <a:t>3.3. Filtros no lineales.</a:t>
            </a:r>
          </a:p>
        </p:txBody>
      </p:sp>
      <p:sp>
        <p:nvSpPr>
          <p:cNvPr id="69639" name="Rectangle 3"/>
          <p:cNvSpPr>
            <a:spLocks noGrp="1" noChangeArrowheads="1"/>
          </p:cNvSpPr>
          <p:nvPr>
            <p:ph type="body" sz="half" idx="1"/>
          </p:nvPr>
        </p:nvSpPr>
        <p:spPr>
          <a:xfrm>
            <a:off x="0" y="519113"/>
            <a:ext cx="9144000" cy="903287"/>
          </a:xfrm>
        </p:spPr>
        <p:txBody>
          <a:bodyPr/>
          <a:lstStyle/>
          <a:p>
            <a:r>
              <a:rPr lang="es-ES_tradnl" altLang="es-ES" sz="2400" smtClean="0">
                <a:latin typeface="Arial" panose="020B0604020202020204" pitchFamily="34" charset="0"/>
                <a:sym typeface="Wingdings" panose="05000000000000000000" pitchFamily="2" charset="2"/>
              </a:rPr>
              <a:t>La mediana produce un efecto de </a:t>
            </a:r>
            <a:r>
              <a:rPr lang="es-ES_tradnl" altLang="es-ES" sz="2400" b="1" smtClean="0">
                <a:latin typeface="Arial" panose="020B0604020202020204" pitchFamily="34" charset="0"/>
                <a:sym typeface="Wingdings" panose="05000000000000000000" pitchFamily="2" charset="2"/>
              </a:rPr>
              <a:t>suavizado</a:t>
            </a:r>
            <a:r>
              <a:rPr lang="es-ES_tradnl" altLang="es-ES" sz="2400" smtClean="0">
                <a:latin typeface="Arial" panose="020B0604020202020204" pitchFamily="34" charset="0"/>
                <a:sym typeface="Wingdings" panose="05000000000000000000" pitchFamily="2" charset="2"/>
              </a:rPr>
              <a:t>, aunque más “abrupto” en los bordes que la media y el suavizado gaussiano.</a:t>
            </a:r>
          </a:p>
        </p:txBody>
      </p:sp>
      <p:sp>
        <p:nvSpPr>
          <p:cNvPr id="69640" name="Rectangle 4"/>
          <p:cNvSpPr>
            <a:spLocks noChangeArrowheads="1"/>
          </p:cNvSpPr>
          <p:nvPr/>
        </p:nvSpPr>
        <p:spPr bwMode="auto">
          <a:xfrm>
            <a:off x="90488" y="5954713"/>
            <a:ext cx="8977312"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s-ES_tradnl" altLang="es-ES" sz="2400">
                <a:latin typeface="Arial" panose="020B0604020202020204" pitchFamily="34" charset="0"/>
                <a:sym typeface="Wingdings" panose="05000000000000000000" pitchFamily="2" charset="2"/>
              </a:rPr>
              <a:t>Pero el verdadero interés es la </a:t>
            </a:r>
            <a:r>
              <a:rPr lang="es-ES_tradnl" altLang="es-ES" sz="2400" b="1">
                <a:latin typeface="Arial" panose="020B0604020202020204" pitchFamily="34" charset="0"/>
                <a:sym typeface="Wingdings" panose="05000000000000000000" pitchFamily="2" charset="2"/>
              </a:rPr>
              <a:t>eliminación de ruido</a:t>
            </a:r>
            <a:r>
              <a:rPr lang="es-ES_tradnl" altLang="es-ES" sz="2400">
                <a:latin typeface="Arial" panose="020B0604020202020204" pitchFamily="34" charset="0"/>
                <a:sym typeface="Wingdings" panose="05000000000000000000" pitchFamily="2" charset="2"/>
              </a:rPr>
              <a:t> puntual.</a:t>
            </a:r>
          </a:p>
        </p:txBody>
      </p:sp>
      <p:pic>
        <p:nvPicPr>
          <p:cNvPr id="69641" name="Picture 5" descr="simp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7900" y="1347788"/>
            <a:ext cx="29781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Picture 6" descr="medianasimp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0" y="3802063"/>
            <a:ext cx="29781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3" name="AutoShape 10"/>
          <p:cNvSpPr>
            <a:spLocks noChangeArrowheads="1"/>
          </p:cNvSpPr>
          <p:nvPr/>
        </p:nvSpPr>
        <p:spPr bwMode="auto">
          <a:xfrm rot="5400000">
            <a:off x="7281862" y="3478213"/>
            <a:ext cx="631825" cy="419100"/>
          </a:xfrm>
          <a:prstGeom prst="rightArrow">
            <a:avLst>
              <a:gd name="adj1" fmla="val 34852"/>
              <a:gd name="adj2" fmla="val 5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69644" name="AutoShape 11"/>
          <p:cNvSpPr>
            <a:spLocks noChangeArrowheads="1"/>
          </p:cNvSpPr>
          <p:nvPr/>
        </p:nvSpPr>
        <p:spPr bwMode="auto">
          <a:xfrm rot="2958268">
            <a:off x="3598862" y="3490913"/>
            <a:ext cx="631825" cy="419100"/>
          </a:xfrm>
          <a:prstGeom prst="rightArrow">
            <a:avLst>
              <a:gd name="adj1" fmla="val 34852"/>
              <a:gd name="adj2" fmla="val 5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69645" name="AutoShape 12"/>
          <p:cNvSpPr>
            <a:spLocks noChangeArrowheads="1"/>
          </p:cNvSpPr>
          <p:nvPr/>
        </p:nvSpPr>
        <p:spPr bwMode="auto">
          <a:xfrm rot="7559713">
            <a:off x="1900237" y="3490913"/>
            <a:ext cx="631825" cy="419100"/>
          </a:xfrm>
          <a:prstGeom prst="rightArrow">
            <a:avLst>
              <a:gd name="adj1" fmla="val 34852"/>
              <a:gd name="adj2" fmla="val 5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69646" name="Text Box 13"/>
          <p:cNvSpPr txBox="1">
            <a:spLocks noChangeArrowheads="1"/>
          </p:cNvSpPr>
          <p:nvPr/>
        </p:nvSpPr>
        <p:spPr bwMode="auto">
          <a:xfrm>
            <a:off x="5956300" y="3448050"/>
            <a:ext cx="16303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Mediana</a:t>
            </a:r>
            <a:endParaRPr lang="es-ES" altLang="es-ES" sz="2200">
              <a:latin typeface="Arial" panose="020B0604020202020204" pitchFamily="34" charset="0"/>
            </a:endParaRPr>
          </a:p>
        </p:txBody>
      </p:sp>
      <p:sp>
        <p:nvSpPr>
          <p:cNvPr id="69647" name="Text Box 14"/>
          <p:cNvSpPr txBox="1">
            <a:spLocks noChangeArrowheads="1"/>
          </p:cNvSpPr>
          <p:nvPr/>
        </p:nvSpPr>
        <p:spPr bwMode="auto">
          <a:xfrm>
            <a:off x="0" y="3402013"/>
            <a:ext cx="16303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Mediana</a:t>
            </a:r>
            <a:endParaRPr lang="es-ES" altLang="es-ES" sz="2200">
              <a:latin typeface="Arial" panose="020B0604020202020204" pitchFamily="34" charset="0"/>
            </a:endParaRPr>
          </a:p>
        </p:txBody>
      </p:sp>
      <p:sp>
        <p:nvSpPr>
          <p:cNvPr id="69648" name="Text Box 15"/>
          <p:cNvSpPr txBox="1">
            <a:spLocks noChangeArrowheads="1"/>
          </p:cNvSpPr>
          <p:nvPr/>
        </p:nvSpPr>
        <p:spPr bwMode="auto">
          <a:xfrm>
            <a:off x="4371975" y="3089275"/>
            <a:ext cx="16303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Suavizado gaussiano</a:t>
            </a:r>
            <a:endParaRPr lang="es-ES" altLang="es-ES" sz="2200">
              <a:latin typeface="Arial" panose="020B0604020202020204" pitchFamily="34" charset="0"/>
            </a:endParaRPr>
          </a:p>
        </p:txBody>
      </p:sp>
    </p:spTree>
    <p:extLst>
      <p:ext uri="{BB962C8B-B14F-4D97-AF65-F5344CB8AC3E}">
        <p14:creationId xmlns:p14="http://schemas.microsoft.com/office/powerpoint/2010/main" val="335655515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70660" name="Rectangle 3"/>
          <p:cNvSpPr>
            <a:spLocks noGrp="1" noChangeArrowheads="1"/>
          </p:cNvSpPr>
          <p:nvPr>
            <p:ph type="body" sz="half" idx="1"/>
          </p:nvPr>
        </p:nvSpPr>
        <p:spPr>
          <a:xfrm>
            <a:off x="252413" y="658813"/>
            <a:ext cx="8669337" cy="1411287"/>
          </a:xfrm>
        </p:spPr>
        <p:txBody>
          <a:bodyPr/>
          <a:lstStyle/>
          <a:p>
            <a:r>
              <a:rPr lang="es-ES_tradnl" altLang="es-ES" sz="2600" b="1" smtClean="0">
                <a:latin typeface="Arial" panose="020B0604020202020204" pitchFamily="34" charset="0"/>
                <a:sym typeface="Wingdings" panose="05000000000000000000" pitchFamily="2" charset="2"/>
              </a:rPr>
              <a:t>Ejemplo.</a:t>
            </a:r>
            <a:r>
              <a:rPr lang="es-ES_tradnl" altLang="es-ES" sz="2600" smtClean="0">
                <a:latin typeface="Arial" panose="020B0604020202020204" pitchFamily="34" charset="0"/>
                <a:sym typeface="Wingdings" panose="05000000000000000000" pitchFamily="2" charset="2"/>
              </a:rPr>
              <a:t> El ruido denominado “sal y pimienta” es producido por picos de perturbación, positivos o negativos. Puede deberse a un canal ruidoso.</a:t>
            </a:r>
          </a:p>
        </p:txBody>
      </p:sp>
      <p:pic>
        <p:nvPicPr>
          <p:cNvPr id="70661" name="Picture 4" descr="ruidoceniza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3" y="2749550"/>
            <a:ext cx="5199062" cy="351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277" name="Picture 5" descr="ruidoceniza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8" y="2001838"/>
            <a:ext cx="4475162"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280" name="Rectangle 8"/>
          <p:cNvSpPr>
            <a:spLocks noChangeArrowheads="1"/>
          </p:cNvSpPr>
          <p:nvPr/>
        </p:nvSpPr>
        <p:spPr bwMode="auto">
          <a:xfrm>
            <a:off x="808038" y="2963863"/>
            <a:ext cx="2092325" cy="153035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a:latin typeface="Arial" panose="020B0604020202020204" pitchFamily="34" charset="0"/>
            </a:endParaRPr>
          </a:p>
        </p:txBody>
      </p:sp>
      <p:sp>
        <p:nvSpPr>
          <p:cNvPr id="310282" name="Line 10"/>
          <p:cNvSpPr>
            <a:spLocks noChangeShapeType="1"/>
          </p:cNvSpPr>
          <p:nvPr/>
        </p:nvSpPr>
        <p:spPr bwMode="auto">
          <a:xfrm flipV="1">
            <a:off x="784225" y="2022475"/>
            <a:ext cx="3657600" cy="9286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310283" name="Line 11"/>
          <p:cNvSpPr>
            <a:spLocks noChangeShapeType="1"/>
          </p:cNvSpPr>
          <p:nvPr/>
        </p:nvSpPr>
        <p:spPr bwMode="auto">
          <a:xfrm>
            <a:off x="809625" y="4519613"/>
            <a:ext cx="3630613" cy="69215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310284" name="Line 12"/>
          <p:cNvSpPr>
            <a:spLocks noChangeShapeType="1"/>
          </p:cNvSpPr>
          <p:nvPr/>
        </p:nvSpPr>
        <p:spPr bwMode="auto">
          <a:xfrm flipV="1">
            <a:off x="2894013" y="2708275"/>
            <a:ext cx="1541462" cy="2492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310285" name="Line 13"/>
          <p:cNvSpPr>
            <a:spLocks noChangeShapeType="1"/>
          </p:cNvSpPr>
          <p:nvPr/>
        </p:nvSpPr>
        <p:spPr bwMode="auto">
          <a:xfrm>
            <a:off x="2901950" y="4492625"/>
            <a:ext cx="1555750" cy="18256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4145124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02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02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02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02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02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0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80" grpId="0" animBg="1"/>
      <p:bldP spid="310282" grpId="0" animBg="1"/>
      <p:bldP spid="310283" grpId="0" animBg="1"/>
      <p:bldP spid="310284" grpId="0" animBg="1"/>
      <p:bldP spid="31028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71684" name="Rectangle 3"/>
          <p:cNvSpPr>
            <a:spLocks noGrp="1" noChangeArrowheads="1"/>
          </p:cNvSpPr>
          <p:nvPr>
            <p:ph type="body" sz="half" idx="1"/>
          </p:nvPr>
        </p:nvSpPr>
        <p:spPr>
          <a:xfrm>
            <a:off x="252413" y="630238"/>
            <a:ext cx="8669337" cy="914400"/>
          </a:xfrm>
        </p:spPr>
        <p:txBody>
          <a:bodyPr/>
          <a:lstStyle/>
          <a:p>
            <a:pPr>
              <a:lnSpc>
                <a:spcPct val="90000"/>
              </a:lnSpc>
            </a:pPr>
            <a:r>
              <a:rPr lang="es-ES_tradnl" altLang="es-ES" sz="2400" smtClean="0">
                <a:latin typeface="Arial" panose="020B0604020202020204" pitchFamily="34" charset="0"/>
                <a:sym typeface="Wingdings" panose="05000000000000000000" pitchFamily="2" charset="2"/>
              </a:rPr>
              <a:t>Se puede intentar eliminar (o reducir) el ruido con un filtro gaussiano o con una mediana.</a:t>
            </a:r>
          </a:p>
        </p:txBody>
      </p:sp>
      <p:pic>
        <p:nvPicPr>
          <p:cNvPr id="71685" name="Picture 6" descr="ruidoceniza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913" y="1439863"/>
            <a:ext cx="35941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8" descr="ruidocenizas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325" y="3922713"/>
            <a:ext cx="3600450"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7" name="Text Box 10"/>
          <p:cNvSpPr txBox="1">
            <a:spLocks noChangeArrowheads="1"/>
          </p:cNvSpPr>
          <p:nvPr/>
        </p:nvSpPr>
        <p:spPr bwMode="auto">
          <a:xfrm rot="-5400000">
            <a:off x="3752850" y="2455863"/>
            <a:ext cx="21923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Mediana 3x3</a:t>
            </a:r>
            <a:endParaRPr lang="es-ES" altLang="es-ES" sz="2200">
              <a:latin typeface="Arial" panose="020B0604020202020204" pitchFamily="34" charset="0"/>
            </a:endParaRPr>
          </a:p>
        </p:txBody>
      </p:sp>
      <p:sp>
        <p:nvSpPr>
          <p:cNvPr id="71688" name="Text Box 11"/>
          <p:cNvSpPr txBox="1">
            <a:spLocks noChangeArrowheads="1"/>
          </p:cNvSpPr>
          <p:nvPr/>
        </p:nvSpPr>
        <p:spPr bwMode="auto">
          <a:xfrm rot="-5400000">
            <a:off x="3752850" y="4918075"/>
            <a:ext cx="21923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Filtro gaussiano</a:t>
            </a:r>
            <a:endParaRPr lang="es-ES" altLang="es-ES" sz="2200">
              <a:latin typeface="Arial" panose="020B0604020202020204" pitchFamily="34" charset="0"/>
            </a:endParaRPr>
          </a:p>
        </p:txBody>
      </p:sp>
      <p:pic>
        <p:nvPicPr>
          <p:cNvPr id="71689" name="Picture 13" descr="ruidocenizas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88" y="1454150"/>
            <a:ext cx="3595687"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0" name="Picture 14" descr="ruidocenizas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88" y="3930650"/>
            <a:ext cx="3595687"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04630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72708" name="Rectangle 3"/>
          <p:cNvSpPr>
            <a:spLocks noGrp="1" noChangeArrowheads="1"/>
          </p:cNvSpPr>
          <p:nvPr>
            <p:ph type="body" sz="half" idx="1"/>
          </p:nvPr>
        </p:nvSpPr>
        <p:spPr>
          <a:xfrm>
            <a:off x="252413" y="617538"/>
            <a:ext cx="8669337" cy="914400"/>
          </a:xfrm>
        </p:spPr>
        <p:txBody>
          <a:bodyPr/>
          <a:lstStyle/>
          <a:p>
            <a:pPr>
              <a:lnSpc>
                <a:spcPct val="90000"/>
              </a:lnSpc>
            </a:pPr>
            <a:r>
              <a:rPr lang="es-ES_tradnl" altLang="es-ES" sz="2400" smtClean="0">
                <a:latin typeface="Arial" panose="020B0604020202020204" pitchFamily="34" charset="0"/>
                <a:sym typeface="Wingdings" panose="05000000000000000000" pitchFamily="2" charset="2"/>
              </a:rPr>
              <a:t>Se puede intentar eliminar (o reducir) el ruido con un filtro gaussiano o con una mediana.</a:t>
            </a:r>
          </a:p>
        </p:txBody>
      </p:sp>
      <p:pic>
        <p:nvPicPr>
          <p:cNvPr id="72709" name="Picture 5" descr="ruidoceniza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988" y="1463675"/>
            <a:ext cx="3205162"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7" descr="ruidocenizas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100" y="3954463"/>
            <a:ext cx="3198813" cy="240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8"/>
          <p:cNvSpPr txBox="1">
            <a:spLocks noChangeArrowheads="1"/>
          </p:cNvSpPr>
          <p:nvPr/>
        </p:nvSpPr>
        <p:spPr bwMode="auto">
          <a:xfrm rot="-5400000">
            <a:off x="2895600" y="2454275"/>
            <a:ext cx="21923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Mediana 3x3</a:t>
            </a:r>
            <a:endParaRPr lang="es-ES" altLang="es-ES" sz="2200">
              <a:latin typeface="Arial" panose="020B0604020202020204" pitchFamily="34" charset="0"/>
            </a:endParaRPr>
          </a:p>
        </p:txBody>
      </p:sp>
      <p:sp>
        <p:nvSpPr>
          <p:cNvPr id="72712" name="Text Box 9"/>
          <p:cNvSpPr txBox="1">
            <a:spLocks noChangeArrowheads="1"/>
          </p:cNvSpPr>
          <p:nvPr/>
        </p:nvSpPr>
        <p:spPr bwMode="auto">
          <a:xfrm rot="-5400000">
            <a:off x="2895600" y="4916488"/>
            <a:ext cx="21923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Filtro gaussiano</a:t>
            </a:r>
            <a:endParaRPr lang="es-ES" altLang="es-ES" sz="2200">
              <a:latin typeface="Arial" panose="020B0604020202020204" pitchFamily="34" charset="0"/>
            </a:endParaRPr>
          </a:p>
        </p:txBody>
      </p:sp>
      <p:pic>
        <p:nvPicPr>
          <p:cNvPr id="72713" name="Picture 10" descr="ruidocenizas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8" y="1493838"/>
            <a:ext cx="3200400"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4" name="Picture 11" descr="ruidocenizas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88" y="4006850"/>
            <a:ext cx="3200400"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940" name="Text Box 12"/>
          <p:cNvSpPr txBox="1">
            <a:spLocks noChangeArrowheads="1"/>
          </p:cNvSpPr>
          <p:nvPr/>
        </p:nvSpPr>
        <p:spPr bwMode="auto">
          <a:xfrm>
            <a:off x="6502400" y="5011738"/>
            <a:ext cx="2427288" cy="10064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a:latin typeface="Arial" panose="020B0604020202020204" pitchFamily="34" charset="0"/>
              </a:rPr>
              <a:t>El ruido se difumina, pero no llega a desaparecer</a:t>
            </a:r>
            <a:endParaRPr lang="es-ES_tradnl" altLang="es-ES" sz="2000">
              <a:latin typeface="Arial" panose="020B0604020202020204" pitchFamily="34" charset="0"/>
              <a:sym typeface="Symbol" panose="05050102010706020507" pitchFamily="18" charset="2"/>
            </a:endParaRPr>
          </a:p>
        </p:txBody>
      </p:sp>
      <p:sp>
        <p:nvSpPr>
          <p:cNvPr id="380941" name="Line 13"/>
          <p:cNvSpPr>
            <a:spLocks noChangeShapeType="1"/>
          </p:cNvSpPr>
          <p:nvPr/>
        </p:nvSpPr>
        <p:spPr bwMode="auto">
          <a:xfrm>
            <a:off x="6010275" y="4903788"/>
            <a:ext cx="639763" cy="379412"/>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380942" name="Text Box 14"/>
          <p:cNvSpPr txBox="1">
            <a:spLocks noChangeArrowheads="1"/>
          </p:cNvSpPr>
          <p:nvPr/>
        </p:nvSpPr>
        <p:spPr bwMode="auto">
          <a:xfrm>
            <a:off x="6500813" y="2641600"/>
            <a:ext cx="2427287" cy="10064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a:latin typeface="Arial" panose="020B0604020202020204" pitchFamily="34" charset="0"/>
              </a:rPr>
              <a:t>Con este tipo de ruido funciona mucho mejor</a:t>
            </a:r>
            <a:endParaRPr lang="es-ES_tradnl" altLang="es-ES" sz="2000">
              <a:latin typeface="Arial" panose="020B0604020202020204" pitchFamily="34" charset="0"/>
              <a:sym typeface="Symbol" panose="05050102010706020507" pitchFamily="18" charset="2"/>
            </a:endParaRPr>
          </a:p>
        </p:txBody>
      </p:sp>
      <p:sp>
        <p:nvSpPr>
          <p:cNvPr id="380943" name="Line 15"/>
          <p:cNvSpPr>
            <a:spLocks noChangeShapeType="1"/>
          </p:cNvSpPr>
          <p:nvPr/>
        </p:nvSpPr>
        <p:spPr bwMode="auto">
          <a:xfrm>
            <a:off x="6008688" y="2560638"/>
            <a:ext cx="639762" cy="35242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83061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09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09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09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0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40" grpId="0" animBg="1"/>
      <p:bldP spid="380941" grpId="0" animBg="1"/>
      <p:bldP spid="380942" grpId="0" animBg="1"/>
      <p:bldP spid="3809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1331640" y="995363"/>
            <a:ext cx="2760143" cy="1212240"/>
          </a:xfrm>
          <a:prstGeom prst="rect">
            <a:avLst/>
          </a:prstGeom>
        </p:spPr>
        <p:txBody>
          <a:bodyPr>
            <a:normAutofit/>
          </a:bodyPr>
          <a:lstStyle>
            <a:lvl1pPr defTabSz="896111">
              <a:defRPr sz="4214"/>
            </a:lvl1pPr>
          </a:lstStyle>
          <a:p>
            <a:r>
              <a:rPr sz="3200" dirty="0" err="1"/>
              <a:t>Procesamiento</a:t>
            </a:r>
            <a:r>
              <a:rPr sz="3200" dirty="0"/>
              <a:t> </a:t>
            </a:r>
          </a:p>
        </p:txBody>
      </p:sp>
      <p:pic>
        <p:nvPicPr>
          <p:cNvPr id="171" name="image12.jpg"/>
          <p:cNvPicPr>
            <a:picLocks noGrp="1" noChangeAspect="1"/>
          </p:cNvPicPr>
          <p:nvPr>
            <p:ph type="pic" idx="4294967295"/>
          </p:nvPr>
        </p:nvPicPr>
        <p:blipFill>
          <a:blip r:embed="rId2">
            <a:extLst/>
          </a:blip>
          <a:srcRect l="11704" r="11704"/>
          <a:stretch>
            <a:fillRect/>
          </a:stretch>
        </p:blipFill>
        <p:spPr>
          <a:xfrm>
            <a:off x="4250686" y="995363"/>
            <a:ext cx="4007095" cy="4647593"/>
          </a:xfrm>
          <a:prstGeom prst="rect">
            <a:avLst/>
          </a:prstGeom>
        </p:spPr>
      </p:pic>
      <p:sp>
        <p:nvSpPr>
          <p:cNvPr id="172" name="Shape 172"/>
          <p:cNvSpPr>
            <a:spLocks noGrp="1"/>
          </p:cNvSpPr>
          <p:nvPr>
            <p:ph type="body" sz="quarter" idx="1"/>
          </p:nvPr>
        </p:nvSpPr>
        <p:spPr>
          <a:xfrm>
            <a:off x="1331640" y="2414954"/>
            <a:ext cx="2760143" cy="3228001"/>
          </a:xfrm>
          <a:prstGeom prst="rect">
            <a:avLst/>
          </a:prstGeom>
        </p:spPr>
        <p:txBody>
          <a:bodyPr>
            <a:normAutofit/>
          </a:bodyPr>
          <a:lstStyle>
            <a:lvl1pPr>
              <a:defRPr sz="3600"/>
            </a:lvl1pPr>
          </a:lstStyle>
          <a:p>
            <a:r>
              <a:rPr sz="3200" dirty="0" err="1"/>
              <a:t>Ambiente</a:t>
            </a:r>
            <a:r>
              <a:rPr sz="3200" dirty="0"/>
              <a:t> </a:t>
            </a:r>
            <a:r>
              <a:rPr sz="3200" dirty="0" err="1"/>
              <a:t>controlado</a:t>
            </a:r>
            <a:r>
              <a:rPr sz="3200" dirty="0"/>
              <a:t> de </a:t>
            </a:r>
            <a:r>
              <a:rPr sz="3200" dirty="0" err="1"/>
              <a:t>iluminación</a:t>
            </a:r>
            <a:r>
              <a:rPr sz="3200" dirty="0"/>
              <a:t> </a:t>
            </a:r>
          </a:p>
        </p:txBody>
      </p:sp>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18</a:t>
            </a:fld>
            <a:endParaRPr lang="es-PE"/>
          </a:p>
        </p:txBody>
      </p:sp>
    </p:spTree>
    <p:extLst>
      <p:ext uri="{BB962C8B-B14F-4D97-AF65-F5344CB8AC3E}">
        <p14:creationId xmlns:p14="http://schemas.microsoft.com/office/powerpoint/2010/main" val="3808904626"/>
      </p:ext>
    </p:extLst>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73732" name="Rectangle 3"/>
          <p:cNvSpPr>
            <a:spLocks noGrp="1" noChangeArrowheads="1"/>
          </p:cNvSpPr>
          <p:nvPr>
            <p:ph type="body" sz="half" idx="1"/>
          </p:nvPr>
        </p:nvSpPr>
        <p:spPr>
          <a:xfrm>
            <a:off x="252413" y="557213"/>
            <a:ext cx="8669337" cy="614362"/>
          </a:xfrm>
        </p:spPr>
        <p:txBody>
          <a:bodyPr/>
          <a:lstStyle/>
          <a:p>
            <a:r>
              <a:rPr lang="es-ES_tradnl" altLang="es-ES" sz="2800" b="1" smtClean="0">
                <a:latin typeface="Arial" panose="020B0604020202020204" pitchFamily="34" charset="0"/>
                <a:sym typeface="Wingdings" panose="05000000000000000000" pitchFamily="2" charset="2"/>
              </a:rPr>
              <a:t>Otros ejemplos</a:t>
            </a:r>
            <a:r>
              <a:rPr lang="es-ES_tradnl" altLang="es-ES" sz="2800" smtClean="0">
                <a:latin typeface="Arial" panose="020B0604020202020204" pitchFamily="34" charset="0"/>
                <a:sym typeface="Wingdings" panose="05000000000000000000" pitchFamily="2" charset="2"/>
              </a:rPr>
              <a:t> de eliminación de ruido.</a:t>
            </a:r>
          </a:p>
        </p:txBody>
      </p:sp>
      <p:pic>
        <p:nvPicPr>
          <p:cNvPr id="73733" name="Picture 4" descr="conruid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1092200"/>
            <a:ext cx="3838575"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5" descr="conruido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525" y="1092200"/>
            <a:ext cx="3827463"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6" descr="conruido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350" y="3743325"/>
            <a:ext cx="37465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7" descr="serenaw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050" y="3751263"/>
            <a:ext cx="373380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7" name="AutoShape 8"/>
          <p:cNvSpPr>
            <a:spLocks noChangeArrowheads="1"/>
          </p:cNvSpPr>
          <p:nvPr/>
        </p:nvSpPr>
        <p:spPr bwMode="auto">
          <a:xfrm>
            <a:off x="3898900" y="2238375"/>
            <a:ext cx="631825" cy="419100"/>
          </a:xfrm>
          <a:prstGeom prst="rightArrow">
            <a:avLst>
              <a:gd name="adj1" fmla="val 34852"/>
              <a:gd name="adj2" fmla="val 5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73738" name="AutoShape 9"/>
          <p:cNvSpPr>
            <a:spLocks noChangeArrowheads="1"/>
          </p:cNvSpPr>
          <p:nvPr/>
        </p:nvSpPr>
        <p:spPr bwMode="auto">
          <a:xfrm>
            <a:off x="3854450" y="4895850"/>
            <a:ext cx="631825" cy="419100"/>
          </a:xfrm>
          <a:prstGeom prst="rightArrow">
            <a:avLst>
              <a:gd name="adj1" fmla="val 34852"/>
              <a:gd name="adj2" fmla="val 5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73739" name="Text Box 10"/>
          <p:cNvSpPr txBox="1">
            <a:spLocks noChangeArrowheads="1"/>
          </p:cNvSpPr>
          <p:nvPr/>
        </p:nvSpPr>
        <p:spPr bwMode="auto">
          <a:xfrm rot="-5400000">
            <a:off x="7413625" y="2205038"/>
            <a:ext cx="21923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Mediana 7x7</a:t>
            </a:r>
            <a:endParaRPr lang="es-ES" altLang="es-ES" sz="2200">
              <a:latin typeface="Arial" panose="020B0604020202020204" pitchFamily="34" charset="0"/>
            </a:endParaRPr>
          </a:p>
        </p:txBody>
      </p:sp>
      <p:sp>
        <p:nvSpPr>
          <p:cNvPr id="73740" name="Text Box 11"/>
          <p:cNvSpPr txBox="1">
            <a:spLocks noChangeArrowheads="1"/>
          </p:cNvSpPr>
          <p:nvPr/>
        </p:nvSpPr>
        <p:spPr bwMode="auto">
          <a:xfrm rot="-5400000">
            <a:off x="7327900" y="4902200"/>
            <a:ext cx="21923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Mediana 7x3</a:t>
            </a:r>
            <a:endParaRPr lang="es-ES" altLang="es-ES" sz="2200">
              <a:latin typeface="Arial" panose="020B0604020202020204" pitchFamily="34" charset="0"/>
            </a:endParaRPr>
          </a:p>
        </p:txBody>
      </p:sp>
    </p:spTree>
    <p:extLst>
      <p:ext uri="{BB962C8B-B14F-4D97-AF65-F5344CB8AC3E}">
        <p14:creationId xmlns:p14="http://schemas.microsoft.com/office/powerpoint/2010/main" val="286211119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74756" name="Rectangle 3"/>
          <p:cNvSpPr>
            <a:spLocks noGrp="1" noChangeArrowheads="1"/>
          </p:cNvSpPr>
          <p:nvPr>
            <p:ph type="body" sz="half" idx="1"/>
          </p:nvPr>
        </p:nvSpPr>
        <p:spPr>
          <a:xfrm>
            <a:off x="252413" y="658813"/>
            <a:ext cx="8669337" cy="5422900"/>
          </a:xfrm>
        </p:spPr>
        <p:txBody>
          <a:bodyPr/>
          <a:lstStyle/>
          <a:p>
            <a:r>
              <a:rPr lang="es-ES_tradnl" altLang="es-ES" sz="2600" b="1" smtClean="0">
                <a:latin typeface="Arial" panose="020B0604020202020204" pitchFamily="34" charset="0"/>
                <a:sym typeface="Wingdings" panose="05000000000000000000" pitchFamily="2" charset="2"/>
              </a:rPr>
              <a:t>Más filtros no lineales:</a:t>
            </a:r>
            <a:r>
              <a:rPr lang="es-ES_tradnl" altLang="es-ES" sz="2600" smtClean="0">
                <a:latin typeface="Arial" panose="020B0604020202020204" pitchFamily="34" charset="0"/>
                <a:sym typeface="Wingdings" panose="05000000000000000000" pitchFamily="2" charset="2"/>
              </a:rPr>
              <a:t> recordar la ecualización local del histograma.</a:t>
            </a:r>
          </a:p>
          <a:p>
            <a:pPr lvl="1"/>
            <a:r>
              <a:rPr lang="es-ES_tradnl" altLang="es-ES" sz="2400" smtClean="0">
                <a:latin typeface="Arial" panose="020B0604020202020204" pitchFamily="34" charset="0"/>
                <a:sym typeface="Wingdings" panose="05000000000000000000" pitchFamily="2" charset="2"/>
              </a:rPr>
              <a:t>Considerar una </a:t>
            </a:r>
            <a:r>
              <a:rPr lang="es-ES_tradnl" altLang="es-ES" sz="2400" b="1" smtClean="0">
                <a:latin typeface="Arial" panose="020B0604020202020204" pitchFamily="34" charset="0"/>
                <a:sym typeface="Wingdings" panose="05000000000000000000" pitchFamily="2" charset="2"/>
              </a:rPr>
              <a:t>operación global</a:t>
            </a:r>
            <a:r>
              <a:rPr lang="es-ES_tradnl" altLang="es-ES" sz="2400" smtClean="0">
                <a:latin typeface="Arial" panose="020B0604020202020204" pitchFamily="34" charset="0"/>
                <a:sym typeface="Wingdings" panose="05000000000000000000" pitchFamily="2" charset="2"/>
              </a:rPr>
              <a:t> como el estiramiento, la ecualización del histograma o la umbralización.</a:t>
            </a:r>
          </a:p>
          <a:p>
            <a:pPr lvl="1"/>
            <a:r>
              <a:rPr lang="es-ES_tradnl" altLang="es-ES" sz="2400" b="1" smtClean="0">
                <a:latin typeface="Arial" panose="020B0604020202020204" pitchFamily="34" charset="0"/>
                <a:sym typeface="Wingdings" panose="05000000000000000000" pitchFamily="2" charset="2"/>
              </a:rPr>
              <a:t>Globalmente</a:t>
            </a:r>
            <a:r>
              <a:rPr lang="es-ES_tradnl" altLang="es-ES" sz="2400" smtClean="0">
                <a:latin typeface="Arial" panose="020B0604020202020204" pitchFamily="34" charset="0"/>
                <a:sym typeface="Wingdings" panose="05000000000000000000" pitchFamily="2" charset="2"/>
              </a:rPr>
              <a:t> se calculan los parámetros y se aplican a </a:t>
            </a:r>
            <a:r>
              <a:rPr lang="es-ES_tradnl" altLang="es-ES" sz="2400" b="1" smtClean="0">
                <a:latin typeface="Arial" panose="020B0604020202020204" pitchFamily="34" charset="0"/>
                <a:sym typeface="Wingdings" panose="05000000000000000000" pitchFamily="2" charset="2"/>
              </a:rPr>
              <a:t>toda la imagen</a:t>
            </a:r>
            <a:r>
              <a:rPr lang="es-ES_tradnl" altLang="es-ES" sz="2400" smtClean="0">
                <a:latin typeface="Arial" panose="020B0604020202020204" pitchFamily="34" charset="0"/>
                <a:sym typeface="Wingdings" panose="05000000000000000000" pitchFamily="2" charset="2"/>
              </a:rPr>
              <a:t>: estiramiento (máximo y mínimo del histograma), ecualización (función de ecualización) y umbralización (umbral a aplicar).</a:t>
            </a:r>
          </a:p>
          <a:p>
            <a:pPr lvl="1"/>
            <a:r>
              <a:rPr lang="es-ES_tradnl" altLang="es-ES" sz="2400" smtClean="0">
                <a:latin typeface="Arial" panose="020B0604020202020204" pitchFamily="34" charset="0"/>
                <a:sym typeface="Wingdings" panose="05000000000000000000" pitchFamily="2" charset="2"/>
              </a:rPr>
              <a:t>En lugar de aplicarlos globalmente, calcular los </a:t>
            </a:r>
            <a:r>
              <a:rPr lang="es-ES_tradnl" altLang="es-ES" sz="2400" b="1" smtClean="0">
                <a:latin typeface="Arial" panose="020B0604020202020204" pitchFamily="34" charset="0"/>
                <a:sym typeface="Wingdings" panose="05000000000000000000" pitchFamily="2" charset="2"/>
              </a:rPr>
              <a:t>parámetros para cada punto</a:t>
            </a:r>
            <a:r>
              <a:rPr lang="es-ES_tradnl" altLang="es-ES" sz="2400" smtClean="0">
                <a:latin typeface="Arial" panose="020B0604020202020204" pitchFamily="34" charset="0"/>
                <a:sym typeface="Wingdings" panose="05000000000000000000" pitchFamily="2" charset="2"/>
              </a:rPr>
              <a:t>, usando una vecindad local.</a:t>
            </a:r>
          </a:p>
          <a:p>
            <a:pPr lvl="1"/>
            <a:r>
              <a:rPr lang="es-ES_tradnl" altLang="es-ES" sz="2400" smtClean="0">
                <a:latin typeface="Arial" panose="020B0604020202020204" pitchFamily="34" charset="0"/>
                <a:sym typeface="Wingdings" panose="05000000000000000000" pitchFamily="2" charset="2"/>
              </a:rPr>
              <a:t>Aplicar la transformación a cada punto, usando sus parámetros </a:t>
            </a:r>
            <a:r>
              <a:rPr lang="es-ES_tradnl" altLang="es-ES" sz="2400" b="1" smtClean="0">
                <a:latin typeface="Arial" panose="020B0604020202020204" pitchFamily="34" charset="0"/>
                <a:sym typeface="Wingdings" panose="05000000000000000000" pitchFamily="2" charset="2"/>
              </a:rPr>
              <a:t>específicos</a:t>
            </a:r>
            <a:r>
              <a:rPr lang="es-ES_tradnl" altLang="es-ES" sz="2400" smtClean="0">
                <a:latin typeface="Arial" panose="020B0604020202020204" pitchFamily="34" charset="0"/>
                <a:sym typeface="Wingdings" panose="05000000000000000000" pitchFamily="2" charset="2"/>
              </a:rPr>
              <a:t>.</a:t>
            </a:r>
          </a:p>
        </p:txBody>
      </p:sp>
    </p:spTree>
    <p:extLst>
      <p:ext uri="{BB962C8B-B14F-4D97-AF65-F5344CB8AC3E}">
        <p14:creationId xmlns:p14="http://schemas.microsoft.com/office/powerpoint/2010/main" val="61837806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a:xfrm>
            <a:off x="179388" y="0"/>
            <a:ext cx="8785225" cy="815975"/>
          </a:xfrm>
        </p:spPr>
        <p:txBody>
          <a:bodyPr/>
          <a:lstStyle/>
          <a:p>
            <a:r>
              <a:rPr lang="es-ES_tradnl" altLang="es-ES" sz="3200" smtClean="0">
                <a:latin typeface="Arial Black" panose="020B0A04020102020204" pitchFamily="34" charset="0"/>
              </a:rPr>
              <a:t>3.3. Filtros no lineales.</a:t>
            </a:r>
          </a:p>
        </p:txBody>
      </p:sp>
      <p:sp>
        <p:nvSpPr>
          <p:cNvPr id="75780" name="Rectangle 3"/>
          <p:cNvSpPr>
            <a:spLocks noGrp="1" noChangeArrowheads="1"/>
          </p:cNvSpPr>
          <p:nvPr>
            <p:ph type="body" sz="half" idx="1"/>
          </p:nvPr>
        </p:nvSpPr>
        <p:spPr>
          <a:xfrm>
            <a:off x="252413" y="658813"/>
            <a:ext cx="8669337" cy="3267075"/>
          </a:xfrm>
        </p:spPr>
        <p:txBody>
          <a:bodyPr/>
          <a:lstStyle/>
          <a:p>
            <a:pPr marL="274638" indent="-274638"/>
            <a:r>
              <a:rPr lang="es-ES_tradnl" altLang="es-ES" sz="2800" b="1" smtClean="0">
                <a:latin typeface="Arial" panose="020B0604020202020204" pitchFamily="34" charset="0"/>
                <a:sym typeface="Wingdings" panose="05000000000000000000" pitchFamily="2" charset="2"/>
              </a:rPr>
              <a:t>Algoritmo. Ecualización local de tamaño axb:</a:t>
            </a:r>
          </a:p>
          <a:p>
            <a:pPr marL="809625" lvl="1" indent="-355600">
              <a:buFontTx/>
              <a:buAutoNum type="arabicPeriod"/>
            </a:pPr>
            <a:r>
              <a:rPr lang="es-ES_tradnl" altLang="es-ES" sz="2600" smtClean="0">
                <a:latin typeface="Arial" panose="020B0604020202020204" pitchFamily="34" charset="0"/>
                <a:sym typeface="Wingdings" panose="05000000000000000000" pitchFamily="2" charset="2"/>
              </a:rPr>
              <a:t>Para cada punto (x,y) de la imagen A, calcular el histograma de una región rectangular desde</a:t>
            </a:r>
            <a:br>
              <a:rPr lang="es-ES_tradnl" altLang="es-ES" sz="2600" smtClean="0">
                <a:latin typeface="Arial" panose="020B0604020202020204" pitchFamily="34" charset="0"/>
                <a:sym typeface="Wingdings" panose="05000000000000000000" pitchFamily="2" charset="2"/>
              </a:rPr>
            </a:br>
            <a:r>
              <a:rPr lang="es-ES_tradnl" altLang="es-ES" sz="2600" smtClean="0">
                <a:latin typeface="Arial" panose="020B0604020202020204" pitchFamily="34" charset="0"/>
                <a:sym typeface="Wingdings" panose="05000000000000000000" pitchFamily="2" charset="2"/>
              </a:rPr>
              <a:t>(x-a, y-b) hasta (x+a, y+b) </a:t>
            </a:r>
            <a:r>
              <a:rPr lang="es-ES_tradnl" altLang="es-ES" sz="2600" smtClean="0">
                <a:latin typeface="Arial" panose="020B0604020202020204" pitchFamily="34" charset="0"/>
                <a:cs typeface="Arial" panose="020B0604020202020204" pitchFamily="34" charset="0"/>
                <a:sym typeface="Wingdings" panose="05000000000000000000" pitchFamily="2" charset="2"/>
              </a:rPr>
              <a:t>→</a:t>
            </a:r>
            <a:r>
              <a:rPr lang="es-ES_tradnl" altLang="es-ES" sz="2600" smtClean="0">
                <a:latin typeface="Arial" panose="020B0604020202020204" pitchFamily="34" charset="0"/>
                <a:sym typeface="Wingdings" panose="05000000000000000000" pitchFamily="2" charset="2"/>
              </a:rPr>
              <a:t> H(v)</a:t>
            </a:r>
          </a:p>
          <a:p>
            <a:pPr marL="809625" lvl="1" indent="-355600">
              <a:buFontTx/>
              <a:buAutoNum type="arabicPeriod"/>
            </a:pPr>
            <a:r>
              <a:rPr lang="es-ES_tradnl" altLang="es-ES" sz="2600" smtClean="0">
                <a:latin typeface="Arial" panose="020B0604020202020204" pitchFamily="34" charset="0"/>
                <a:sym typeface="Wingdings" panose="05000000000000000000" pitchFamily="2" charset="2"/>
              </a:rPr>
              <a:t>Calcular el percentil del valor A(x,y), es decir:</a:t>
            </a:r>
            <a:br>
              <a:rPr lang="es-ES_tradnl" altLang="es-ES" sz="2600" smtClean="0">
                <a:latin typeface="Arial" panose="020B0604020202020204" pitchFamily="34" charset="0"/>
                <a:sym typeface="Wingdings" panose="05000000000000000000" pitchFamily="2" charset="2"/>
              </a:rPr>
            </a:br>
            <a:r>
              <a:rPr lang="es-ES_tradnl" altLang="es-ES" sz="2600" smtClean="0">
                <a:latin typeface="Arial" panose="020B0604020202020204" pitchFamily="34" charset="0"/>
                <a:sym typeface="Wingdings" panose="05000000000000000000" pitchFamily="2" charset="2"/>
              </a:rPr>
              <a:t>p:= (</a:t>
            </a:r>
            <a:r>
              <a:rPr lang="es-ES_tradnl" altLang="es-ES" sz="2600" smtClean="0">
                <a:latin typeface="Arial" panose="020B0604020202020204" pitchFamily="34" charset="0"/>
                <a:cs typeface="Arial" panose="020B0604020202020204" pitchFamily="34" charset="0"/>
                <a:sym typeface="Wingdings" panose="05000000000000000000" pitchFamily="2" charset="2"/>
              </a:rPr>
              <a:t>H(0)+H(1)+...H(A(x,y)))/((2a+1)(2b+1))</a:t>
            </a:r>
          </a:p>
          <a:p>
            <a:pPr marL="809625" lvl="1" indent="-355600">
              <a:buFontTx/>
              <a:buAutoNum type="arabicPeriod"/>
            </a:pPr>
            <a:r>
              <a:rPr lang="es-ES_tradnl" altLang="es-ES" sz="2600" smtClean="0">
                <a:latin typeface="Arial" panose="020B0604020202020204" pitchFamily="34" charset="0"/>
                <a:cs typeface="Arial" panose="020B0604020202020204" pitchFamily="34" charset="0"/>
                <a:sym typeface="Wingdings" panose="05000000000000000000" pitchFamily="2" charset="2"/>
              </a:rPr>
              <a:t>Hacer R(x,y):= 255·p</a:t>
            </a:r>
            <a:endParaRPr lang="el-GR" altLang="es-ES" sz="2600" smtClean="0">
              <a:latin typeface="Arial" panose="020B0604020202020204" pitchFamily="34" charset="0"/>
              <a:cs typeface="Arial" panose="020B0604020202020204" pitchFamily="34" charset="0"/>
              <a:sym typeface="Wingdings" panose="05000000000000000000" pitchFamily="2" charset="2"/>
            </a:endParaRPr>
          </a:p>
        </p:txBody>
      </p:sp>
      <p:pic>
        <p:nvPicPr>
          <p:cNvPr id="75781" name="Picture 4" descr="ft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8" y="3994150"/>
            <a:ext cx="3390900"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Rectangle 5"/>
          <p:cNvSpPr>
            <a:spLocks noChangeArrowheads="1"/>
          </p:cNvSpPr>
          <p:nvPr/>
        </p:nvSpPr>
        <p:spPr bwMode="auto">
          <a:xfrm>
            <a:off x="2141538" y="4638675"/>
            <a:ext cx="820737" cy="758825"/>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75783" name="Oval 6"/>
          <p:cNvSpPr>
            <a:spLocks noChangeArrowheads="1"/>
          </p:cNvSpPr>
          <p:nvPr/>
        </p:nvSpPr>
        <p:spPr bwMode="auto">
          <a:xfrm>
            <a:off x="2493963" y="4941888"/>
            <a:ext cx="130175" cy="117475"/>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pic>
        <p:nvPicPr>
          <p:cNvPr id="75784" name="Picture 7" descr="histog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488" y="4454525"/>
            <a:ext cx="3230562"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Freeform 8"/>
          <p:cNvSpPr>
            <a:spLocks/>
          </p:cNvSpPr>
          <p:nvPr/>
        </p:nvSpPr>
        <p:spPr bwMode="auto">
          <a:xfrm>
            <a:off x="2613025" y="4078288"/>
            <a:ext cx="3944938" cy="858837"/>
          </a:xfrm>
          <a:custGeom>
            <a:avLst/>
            <a:gdLst>
              <a:gd name="T0" fmla="*/ 0 w 2485"/>
              <a:gd name="T1" fmla="*/ 2147483647 h 541"/>
              <a:gd name="T2" fmla="*/ 2147483647 w 2485"/>
              <a:gd name="T3" fmla="*/ 2147483647 h 541"/>
              <a:gd name="T4" fmla="*/ 2147483647 w 2485"/>
              <a:gd name="T5" fmla="*/ 2147483647 h 541"/>
              <a:gd name="T6" fmla="*/ 2147483647 w 2485"/>
              <a:gd name="T7" fmla="*/ 2147483647 h 5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85" h="541">
                <a:moveTo>
                  <a:pt x="0" y="541"/>
                </a:moveTo>
                <a:cubicBezTo>
                  <a:pt x="196" y="477"/>
                  <a:pt x="844" y="234"/>
                  <a:pt x="1176" y="155"/>
                </a:cubicBezTo>
                <a:cubicBezTo>
                  <a:pt x="1508" y="76"/>
                  <a:pt x="1773" y="0"/>
                  <a:pt x="1991" y="64"/>
                </a:cubicBezTo>
                <a:cubicBezTo>
                  <a:pt x="2209" y="128"/>
                  <a:pt x="2382" y="442"/>
                  <a:pt x="2485" y="541"/>
                </a:cubicBezTo>
              </a:path>
            </a:pathLst>
          </a:custGeom>
          <a:noFill/>
          <a:ln w="38100" cmpd="sng">
            <a:solidFill>
              <a:schemeClr val="tx1"/>
            </a:solidFill>
            <a:round/>
            <a:headEnd type="none" w="med" len="me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75786" name="Line 9"/>
          <p:cNvSpPr>
            <a:spLocks noChangeShapeType="1"/>
          </p:cNvSpPr>
          <p:nvPr/>
        </p:nvSpPr>
        <p:spPr bwMode="auto">
          <a:xfrm>
            <a:off x="6545263" y="4532313"/>
            <a:ext cx="0" cy="1306512"/>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75787" name="Text Box 10"/>
          <p:cNvSpPr txBox="1">
            <a:spLocks noChangeArrowheads="1"/>
          </p:cNvSpPr>
          <p:nvPr/>
        </p:nvSpPr>
        <p:spPr bwMode="auto">
          <a:xfrm>
            <a:off x="5402263" y="4852988"/>
            <a:ext cx="84613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solidFill>
                  <a:srgbClr val="FF0000"/>
                </a:solidFill>
                <a:latin typeface="Arial" panose="020B0604020202020204" pitchFamily="34" charset="0"/>
              </a:rPr>
              <a:t>62%</a:t>
            </a:r>
            <a:endParaRPr lang="es-ES" altLang="es-ES" sz="2200">
              <a:solidFill>
                <a:srgbClr val="FF0000"/>
              </a:solidFill>
              <a:latin typeface="Arial" panose="020B0604020202020204" pitchFamily="34" charset="0"/>
            </a:endParaRPr>
          </a:p>
        </p:txBody>
      </p:sp>
      <p:sp>
        <p:nvSpPr>
          <p:cNvPr id="75788" name="AutoShape 11"/>
          <p:cNvSpPr>
            <a:spLocks noChangeArrowheads="1"/>
          </p:cNvSpPr>
          <p:nvPr/>
        </p:nvSpPr>
        <p:spPr bwMode="auto">
          <a:xfrm>
            <a:off x="7088188" y="4629150"/>
            <a:ext cx="631825" cy="314325"/>
          </a:xfrm>
          <a:prstGeom prst="rightArrow">
            <a:avLst>
              <a:gd name="adj1" fmla="val 39398"/>
              <a:gd name="adj2" fmla="val 63635"/>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s-ES" altLang="es-ES" sz="2400">
              <a:latin typeface="Arial" panose="020B0604020202020204" pitchFamily="34" charset="0"/>
            </a:endParaRPr>
          </a:p>
        </p:txBody>
      </p:sp>
      <p:sp>
        <p:nvSpPr>
          <p:cNvPr id="75789" name="Text Box 12"/>
          <p:cNvSpPr txBox="1">
            <a:spLocks noChangeArrowheads="1"/>
          </p:cNvSpPr>
          <p:nvPr/>
        </p:nvSpPr>
        <p:spPr bwMode="auto">
          <a:xfrm>
            <a:off x="7566025" y="4338638"/>
            <a:ext cx="14081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a:latin typeface="Arial" panose="020B0604020202020204" pitchFamily="34" charset="0"/>
              </a:rPr>
              <a:t>0,62*255 = 158</a:t>
            </a:r>
            <a:endParaRPr lang="es-ES" altLang="es-ES" sz="2200">
              <a:latin typeface="Arial" panose="020B0604020202020204" pitchFamily="34" charset="0"/>
            </a:endParaRPr>
          </a:p>
        </p:txBody>
      </p:sp>
    </p:spTree>
    <p:extLst>
      <p:ext uri="{BB962C8B-B14F-4D97-AF65-F5344CB8AC3E}">
        <p14:creationId xmlns:p14="http://schemas.microsoft.com/office/powerpoint/2010/main" val="281551426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79388" y="0"/>
            <a:ext cx="8785225" cy="1011238"/>
          </a:xfrm>
        </p:spPr>
        <p:txBody>
          <a:bodyPr/>
          <a:lstStyle/>
          <a:p>
            <a:r>
              <a:rPr lang="es-ES_tradnl" altLang="es-PE" sz="3000">
                <a:latin typeface="Arial Black" pitchFamily="34" charset="0"/>
              </a:rPr>
              <a:t>4.1. Interpolación y transf. básicas.</a:t>
            </a:r>
          </a:p>
        </p:txBody>
      </p:sp>
      <p:sp>
        <p:nvSpPr>
          <p:cNvPr id="131075" name="Rectangle 3"/>
          <p:cNvSpPr>
            <a:spLocks noGrp="1" noChangeArrowheads="1"/>
          </p:cNvSpPr>
          <p:nvPr>
            <p:ph type="body" sz="half" idx="1"/>
          </p:nvPr>
        </p:nvSpPr>
        <p:spPr>
          <a:xfrm>
            <a:off x="195263" y="3317875"/>
            <a:ext cx="8662987" cy="3006725"/>
          </a:xfrm>
        </p:spPr>
        <p:txBody>
          <a:bodyPr/>
          <a:lstStyle/>
          <a:p>
            <a:pPr>
              <a:buFontTx/>
              <a:buNone/>
            </a:pPr>
            <a:r>
              <a:rPr lang="es-ES_tradnl" altLang="es-PE" sz="2600">
                <a:latin typeface="Arial" pitchFamily="34" charset="0"/>
              </a:rPr>
              <a:t>	R(x,y):= A(f</a:t>
            </a:r>
            <a:r>
              <a:rPr lang="es-ES_tradnl" altLang="es-PE" sz="2600" baseline="-25000">
                <a:latin typeface="Arial" pitchFamily="34" charset="0"/>
              </a:rPr>
              <a:t>1</a:t>
            </a:r>
            <a:r>
              <a:rPr lang="es-ES_tradnl" altLang="es-PE" sz="2600">
                <a:latin typeface="Arial" pitchFamily="34" charset="0"/>
              </a:rPr>
              <a:t>(x,y), f</a:t>
            </a:r>
            <a:r>
              <a:rPr lang="es-ES_tradnl" altLang="es-PE" sz="2600" baseline="-25000">
                <a:latin typeface="Arial" pitchFamily="34" charset="0"/>
              </a:rPr>
              <a:t>2</a:t>
            </a:r>
            <a:r>
              <a:rPr lang="es-ES_tradnl" altLang="es-PE" sz="2600">
                <a:latin typeface="Arial" pitchFamily="34" charset="0"/>
              </a:rPr>
              <a:t>(x,y))</a:t>
            </a:r>
          </a:p>
          <a:p>
            <a:pPr>
              <a:buFontTx/>
              <a:buNone/>
            </a:pPr>
            <a:endParaRPr lang="es-ES_tradnl" altLang="es-PE" sz="1600">
              <a:latin typeface="Arial" pitchFamily="34" charset="0"/>
            </a:endParaRPr>
          </a:p>
          <a:p>
            <a:r>
              <a:rPr lang="es-ES_tradnl" altLang="es-PE" sz="2600" b="1">
                <a:latin typeface="Arial" pitchFamily="34" charset="0"/>
              </a:rPr>
              <a:t>Transformación geométrica:</a:t>
            </a:r>
            <a:r>
              <a:rPr lang="es-ES_tradnl" altLang="es-PE" sz="2600">
                <a:latin typeface="Arial" pitchFamily="34" charset="0"/>
              </a:rPr>
              <a:t> el valor de un píxel depende de otro píxel (o varios) cuya posición es calculada a través de un par de funciones </a:t>
            </a:r>
            <a:r>
              <a:rPr lang="es-ES_tradnl" altLang="es-PE" sz="2600" b="1">
                <a:latin typeface="Arial" pitchFamily="34" charset="0"/>
              </a:rPr>
              <a:t>f</a:t>
            </a:r>
            <a:r>
              <a:rPr lang="es-ES_tradnl" altLang="es-PE" sz="2600" b="1" baseline="-25000">
                <a:latin typeface="Arial" pitchFamily="34" charset="0"/>
              </a:rPr>
              <a:t>1</a:t>
            </a:r>
            <a:r>
              <a:rPr lang="es-ES_tradnl" altLang="es-PE" sz="2600">
                <a:latin typeface="Arial" pitchFamily="34" charset="0"/>
              </a:rPr>
              <a:t> y </a:t>
            </a:r>
            <a:r>
              <a:rPr lang="es-ES_tradnl" altLang="es-PE" sz="2600" b="1">
                <a:latin typeface="Arial" pitchFamily="34" charset="0"/>
              </a:rPr>
              <a:t>f</a:t>
            </a:r>
            <a:r>
              <a:rPr lang="es-ES_tradnl" altLang="es-PE" sz="2600" b="1" baseline="-25000">
                <a:latin typeface="Arial" pitchFamily="34" charset="0"/>
              </a:rPr>
              <a:t>2</a:t>
            </a:r>
            <a:r>
              <a:rPr lang="es-ES_tradnl" altLang="es-PE" sz="2600">
                <a:latin typeface="Arial" pitchFamily="34" charset="0"/>
              </a:rPr>
              <a:t>.</a:t>
            </a:r>
          </a:p>
          <a:p>
            <a:r>
              <a:rPr lang="es-ES_tradnl" altLang="es-PE" sz="2600">
                <a:latin typeface="Arial" pitchFamily="34" charset="0"/>
              </a:rPr>
              <a:t>El tamaño de la imagen de salida puede ser distinto del tamaño de la imagen de entrada.</a:t>
            </a:r>
          </a:p>
        </p:txBody>
      </p:sp>
      <p:graphicFrame>
        <p:nvGraphicFramePr>
          <p:cNvPr id="131230" name="Group 158"/>
          <p:cNvGraphicFramePr>
            <a:graphicFrameLocks noGrp="1"/>
          </p:cNvGraphicFramePr>
          <p:nvPr/>
        </p:nvGraphicFramePr>
        <p:xfrm>
          <a:off x="771525" y="1263650"/>
          <a:ext cx="2568575" cy="1402080"/>
        </p:xfrm>
        <a:graphic>
          <a:graphicData uri="http://schemas.openxmlformats.org/drawingml/2006/table">
            <a:tbl>
              <a:tblPr/>
              <a:tblGrid>
                <a:gridCol w="642938"/>
                <a:gridCol w="641350"/>
                <a:gridCol w="641350"/>
                <a:gridCol w="642937"/>
              </a:tblGrid>
              <a:tr h="3349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90</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67</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75</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78</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92</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87</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78</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82</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45</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83</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80</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130</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39</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69</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115</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154</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31292" name="Group 220"/>
          <p:cNvGraphicFramePr>
            <a:graphicFrameLocks noGrp="1"/>
          </p:cNvGraphicFramePr>
          <p:nvPr/>
        </p:nvGraphicFramePr>
        <p:xfrm>
          <a:off x="5641975" y="1273175"/>
          <a:ext cx="2568575" cy="1402080"/>
        </p:xfrm>
        <a:graphic>
          <a:graphicData uri="http://schemas.openxmlformats.org/drawingml/2006/table">
            <a:tbl>
              <a:tblPr/>
              <a:tblGrid>
                <a:gridCol w="641350"/>
                <a:gridCol w="642938"/>
                <a:gridCol w="641350"/>
                <a:gridCol w="642937"/>
              </a:tblGrid>
              <a:tr h="3349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62</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68</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78</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81</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33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102</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89</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76</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85</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83</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90</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80</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111</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69</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92</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69</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7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121</a:t>
                      </a:r>
                      <a:endParaRPr kumimoji="0" lang="es-ES_tradnl" altLang="es-PE" sz="17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1271" name="Oval 199"/>
          <p:cNvSpPr>
            <a:spLocks noChangeArrowheads="1"/>
          </p:cNvSpPr>
          <p:nvPr/>
        </p:nvSpPr>
        <p:spPr bwMode="auto">
          <a:xfrm>
            <a:off x="2668588" y="1203325"/>
            <a:ext cx="706437" cy="461963"/>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31272" name="Oval 200"/>
          <p:cNvSpPr>
            <a:spLocks noChangeArrowheads="1"/>
          </p:cNvSpPr>
          <p:nvPr/>
        </p:nvSpPr>
        <p:spPr bwMode="auto">
          <a:xfrm>
            <a:off x="7532688" y="1219200"/>
            <a:ext cx="706437" cy="461963"/>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31273" name="Freeform 201"/>
          <p:cNvSpPr>
            <a:spLocks/>
          </p:cNvSpPr>
          <p:nvPr/>
        </p:nvSpPr>
        <p:spPr bwMode="auto">
          <a:xfrm>
            <a:off x="3295650" y="1079500"/>
            <a:ext cx="4318000" cy="214313"/>
          </a:xfrm>
          <a:custGeom>
            <a:avLst/>
            <a:gdLst>
              <a:gd name="T0" fmla="*/ 0 w 2435"/>
              <a:gd name="T1" fmla="*/ 135 h 135"/>
              <a:gd name="T2" fmla="*/ 821 w 2435"/>
              <a:gd name="T3" fmla="*/ 16 h 135"/>
              <a:gd name="T4" fmla="*/ 1716 w 2435"/>
              <a:gd name="T5" fmla="*/ 38 h 135"/>
              <a:gd name="T6" fmla="*/ 2435 w 2435"/>
              <a:gd name="T7" fmla="*/ 135 h 135"/>
            </a:gdLst>
            <a:ahLst/>
            <a:cxnLst>
              <a:cxn ang="0">
                <a:pos x="T0" y="T1"/>
              </a:cxn>
              <a:cxn ang="0">
                <a:pos x="T2" y="T3"/>
              </a:cxn>
              <a:cxn ang="0">
                <a:pos x="T4" y="T5"/>
              </a:cxn>
              <a:cxn ang="0">
                <a:pos x="T6" y="T7"/>
              </a:cxn>
            </a:cxnLst>
            <a:rect l="0" t="0" r="r" b="b"/>
            <a:pathLst>
              <a:path w="2435" h="135">
                <a:moveTo>
                  <a:pt x="0" y="135"/>
                </a:moveTo>
                <a:cubicBezTo>
                  <a:pt x="137" y="115"/>
                  <a:pt x="535" y="32"/>
                  <a:pt x="821" y="16"/>
                </a:cubicBezTo>
                <a:cubicBezTo>
                  <a:pt x="1107" y="0"/>
                  <a:pt x="1447" y="18"/>
                  <a:pt x="1716" y="38"/>
                </a:cubicBezTo>
                <a:cubicBezTo>
                  <a:pt x="1985" y="58"/>
                  <a:pt x="2285" y="115"/>
                  <a:pt x="2435" y="135"/>
                </a:cubicBezTo>
              </a:path>
            </a:pathLst>
          </a:custGeom>
          <a:noFill/>
          <a:ln w="57150" cmpd="sng">
            <a:solidFill>
              <a:srgbClr val="FF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31274" name="Text Box 202"/>
          <p:cNvSpPr txBox="1">
            <a:spLocks noChangeArrowheads="1"/>
          </p:cNvSpPr>
          <p:nvPr/>
        </p:nvSpPr>
        <p:spPr bwMode="auto">
          <a:xfrm>
            <a:off x="3503613" y="1182688"/>
            <a:ext cx="22256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b="1">
                <a:solidFill>
                  <a:srgbClr val="FF0000"/>
                </a:solidFill>
              </a:rPr>
              <a:t>Transf. global</a:t>
            </a:r>
            <a:endParaRPr lang="es-ES" altLang="es-PE" sz="2200" b="1">
              <a:solidFill>
                <a:srgbClr val="FF0000"/>
              </a:solidFill>
            </a:endParaRPr>
          </a:p>
        </p:txBody>
      </p:sp>
      <p:sp>
        <p:nvSpPr>
          <p:cNvPr id="131275" name="Oval 203"/>
          <p:cNvSpPr>
            <a:spLocks noChangeArrowheads="1"/>
          </p:cNvSpPr>
          <p:nvPr/>
        </p:nvSpPr>
        <p:spPr bwMode="auto">
          <a:xfrm>
            <a:off x="1973263" y="1201738"/>
            <a:ext cx="1450975" cy="808037"/>
          </a:xfrm>
          <a:prstGeom prst="ellipse">
            <a:avLst/>
          </a:prstGeom>
          <a:noFill/>
          <a:ln w="57150">
            <a:solidFill>
              <a:srgbClr val="99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31276" name="Oval 204"/>
          <p:cNvSpPr>
            <a:spLocks noChangeArrowheads="1"/>
          </p:cNvSpPr>
          <p:nvPr/>
        </p:nvSpPr>
        <p:spPr bwMode="auto">
          <a:xfrm>
            <a:off x="7554913" y="1584325"/>
            <a:ext cx="687387" cy="436563"/>
          </a:xfrm>
          <a:prstGeom prst="ellipse">
            <a:avLst/>
          </a:prstGeom>
          <a:noFill/>
          <a:ln w="57150">
            <a:solidFill>
              <a:srgbClr val="99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31277" name="Freeform 205"/>
          <p:cNvSpPr>
            <a:spLocks/>
          </p:cNvSpPr>
          <p:nvPr/>
        </p:nvSpPr>
        <p:spPr bwMode="auto">
          <a:xfrm>
            <a:off x="3303588" y="1814513"/>
            <a:ext cx="4233862" cy="239712"/>
          </a:xfrm>
          <a:custGeom>
            <a:avLst/>
            <a:gdLst>
              <a:gd name="T0" fmla="*/ 0 w 2667"/>
              <a:gd name="T1" fmla="*/ 24 h 151"/>
              <a:gd name="T2" fmla="*/ 380 w 2667"/>
              <a:gd name="T3" fmla="*/ 123 h 151"/>
              <a:gd name="T4" fmla="*/ 1558 w 2667"/>
              <a:gd name="T5" fmla="*/ 131 h 151"/>
              <a:gd name="T6" fmla="*/ 2667 w 2667"/>
              <a:gd name="T7" fmla="*/ 0 h 151"/>
            </a:gdLst>
            <a:ahLst/>
            <a:cxnLst>
              <a:cxn ang="0">
                <a:pos x="T0" y="T1"/>
              </a:cxn>
              <a:cxn ang="0">
                <a:pos x="T2" y="T3"/>
              </a:cxn>
              <a:cxn ang="0">
                <a:pos x="T4" y="T5"/>
              </a:cxn>
              <a:cxn ang="0">
                <a:pos x="T6" y="T7"/>
              </a:cxn>
            </a:cxnLst>
            <a:rect l="0" t="0" r="r" b="b"/>
            <a:pathLst>
              <a:path w="2667" h="151">
                <a:moveTo>
                  <a:pt x="0" y="24"/>
                </a:moveTo>
                <a:cubicBezTo>
                  <a:pt x="63" y="40"/>
                  <a:pt x="120" y="105"/>
                  <a:pt x="380" y="123"/>
                </a:cubicBezTo>
                <a:cubicBezTo>
                  <a:pt x="640" y="141"/>
                  <a:pt x="1177" y="151"/>
                  <a:pt x="1558" y="131"/>
                </a:cubicBezTo>
                <a:cubicBezTo>
                  <a:pt x="1939" y="111"/>
                  <a:pt x="2436" y="27"/>
                  <a:pt x="2667" y="0"/>
                </a:cubicBezTo>
              </a:path>
            </a:pathLst>
          </a:custGeom>
          <a:noFill/>
          <a:ln w="57150" cmpd="sng">
            <a:solidFill>
              <a:srgbClr val="9933FF"/>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31278" name="Text Box 206"/>
          <p:cNvSpPr txBox="1">
            <a:spLocks noChangeArrowheads="1"/>
          </p:cNvSpPr>
          <p:nvPr/>
        </p:nvSpPr>
        <p:spPr bwMode="auto">
          <a:xfrm>
            <a:off x="3443288" y="1651000"/>
            <a:ext cx="22256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b="1">
                <a:solidFill>
                  <a:srgbClr val="9933FF"/>
                </a:solidFill>
              </a:rPr>
              <a:t>Transf. local</a:t>
            </a:r>
            <a:endParaRPr lang="es-ES" altLang="es-PE" sz="2200" b="1">
              <a:solidFill>
                <a:srgbClr val="9933FF"/>
              </a:solidFill>
            </a:endParaRPr>
          </a:p>
        </p:txBody>
      </p:sp>
      <p:sp>
        <p:nvSpPr>
          <p:cNvPr id="131280" name="Text Box 208"/>
          <p:cNvSpPr txBox="1">
            <a:spLocks noChangeArrowheads="1"/>
          </p:cNvSpPr>
          <p:nvPr/>
        </p:nvSpPr>
        <p:spPr bwMode="auto">
          <a:xfrm>
            <a:off x="968375" y="2733675"/>
            <a:ext cx="2225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b="1"/>
              <a:t>Entrada</a:t>
            </a:r>
            <a:endParaRPr lang="es-ES" altLang="es-PE" b="1"/>
          </a:p>
        </p:txBody>
      </p:sp>
      <p:sp>
        <p:nvSpPr>
          <p:cNvPr id="131281" name="Text Box 209"/>
          <p:cNvSpPr txBox="1">
            <a:spLocks noChangeArrowheads="1"/>
          </p:cNvSpPr>
          <p:nvPr/>
        </p:nvSpPr>
        <p:spPr bwMode="auto">
          <a:xfrm>
            <a:off x="5818188" y="2720975"/>
            <a:ext cx="2225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b="1"/>
              <a:t>Salida</a:t>
            </a:r>
            <a:endParaRPr lang="es-ES" altLang="es-PE" b="1"/>
          </a:p>
        </p:txBody>
      </p:sp>
      <p:sp>
        <p:nvSpPr>
          <p:cNvPr id="131283" name="Oval 211"/>
          <p:cNvSpPr>
            <a:spLocks noChangeArrowheads="1"/>
          </p:cNvSpPr>
          <p:nvPr/>
        </p:nvSpPr>
        <p:spPr bwMode="auto">
          <a:xfrm>
            <a:off x="720725" y="1182688"/>
            <a:ext cx="744538" cy="501650"/>
          </a:xfrm>
          <a:prstGeom prst="ellipse">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31284" name="Oval 212"/>
          <p:cNvSpPr>
            <a:spLocks noChangeArrowheads="1"/>
          </p:cNvSpPr>
          <p:nvPr/>
        </p:nvSpPr>
        <p:spPr bwMode="auto">
          <a:xfrm>
            <a:off x="6315075" y="1911350"/>
            <a:ext cx="687388" cy="436563"/>
          </a:xfrm>
          <a:prstGeom prst="ellipse">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31285" name="Freeform 213"/>
          <p:cNvSpPr>
            <a:spLocks/>
          </p:cNvSpPr>
          <p:nvPr/>
        </p:nvSpPr>
        <p:spPr bwMode="auto">
          <a:xfrm>
            <a:off x="1344613" y="1598613"/>
            <a:ext cx="4945062" cy="749300"/>
          </a:xfrm>
          <a:custGeom>
            <a:avLst/>
            <a:gdLst>
              <a:gd name="T0" fmla="*/ 0 w 3115"/>
              <a:gd name="T1" fmla="*/ 0 h 472"/>
              <a:gd name="T2" fmla="*/ 829 w 3115"/>
              <a:gd name="T3" fmla="*/ 381 h 472"/>
              <a:gd name="T4" fmla="*/ 2242 w 3115"/>
              <a:gd name="T5" fmla="*/ 468 h 472"/>
              <a:gd name="T6" fmla="*/ 3115 w 3115"/>
              <a:gd name="T7" fmla="*/ 355 h 472"/>
            </a:gdLst>
            <a:ahLst/>
            <a:cxnLst>
              <a:cxn ang="0">
                <a:pos x="T0" y="T1"/>
              </a:cxn>
              <a:cxn ang="0">
                <a:pos x="T2" y="T3"/>
              </a:cxn>
              <a:cxn ang="0">
                <a:pos x="T4" y="T5"/>
              </a:cxn>
              <a:cxn ang="0">
                <a:pos x="T6" y="T7"/>
              </a:cxn>
            </a:cxnLst>
            <a:rect l="0" t="0" r="r" b="b"/>
            <a:pathLst>
              <a:path w="3115" h="472">
                <a:moveTo>
                  <a:pt x="0" y="0"/>
                </a:moveTo>
                <a:cubicBezTo>
                  <a:pt x="138" y="63"/>
                  <a:pt x="455" y="303"/>
                  <a:pt x="829" y="381"/>
                </a:cubicBezTo>
                <a:cubicBezTo>
                  <a:pt x="1203" y="459"/>
                  <a:pt x="1861" y="472"/>
                  <a:pt x="2242" y="468"/>
                </a:cubicBezTo>
                <a:cubicBezTo>
                  <a:pt x="2623" y="464"/>
                  <a:pt x="2933" y="379"/>
                  <a:pt x="3115" y="355"/>
                </a:cubicBezTo>
              </a:path>
            </a:pathLst>
          </a:custGeom>
          <a:noFill/>
          <a:ln w="57150" cmpd="sng">
            <a:solidFill>
              <a:srgbClr val="00FF00"/>
            </a:solidFill>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31286" name="Text Box 214"/>
          <p:cNvSpPr txBox="1">
            <a:spLocks noChangeArrowheads="1"/>
          </p:cNvSpPr>
          <p:nvPr/>
        </p:nvSpPr>
        <p:spPr bwMode="auto">
          <a:xfrm>
            <a:off x="3270250" y="2449513"/>
            <a:ext cx="2197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b="1">
                <a:solidFill>
                  <a:srgbClr val="00FF00"/>
                </a:solidFill>
              </a:rPr>
              <a:t>Tr. geométrica</a:t>
            </a:r>
            <a:endParaRPr lang="es-ES" altLang="es-PE" sz="2200" b="1">
              <a:solidFill>
                <a:srgbClr val="00FF00"/>
              </a:solidFill>
            </a:endParaRPr>
          </a:p>
        </p:txBody>
      </p:sp>
      <p:sp>
        <p:nvSpPr>
          <p:cNvPr id="131287" name="Oval 215"/>
          <p:cNvSpPr>
            <a:spLocks noChangeArrowheads="1"/>
          </p:cNvSpPr>
          <p:nvPr/>
        </p:nvSpPr>
        <p:spPr bwMode="auto">
          <a:xfrm>
            <a:off x="1366838" y="2243138"/>
            <a:ext cx="744537" cy="501650"/>
          </a:xfrm>
          <a:prstGeom prst="ellipse">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31288" name="Oval 216"/>
          <p:cNvSpPr>
            <a:spLocks noChangeArrowheads="1"/>
          </p:cNvSpPr>
          <p:nvPr/>
        </p:nvSpPr>
        <p:spPr bwMode="auto">
          <a:xfrm>
            <a:off x="6905625" y="2279650"/>
            <a:ext cx="687388" cy="436563"/>
          </a:xfrm>
          <a:prstGeom prst="ellipse">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31289" name="Freeform 217"/>
          <p:cNvSpPr>
            <a:spLocks/>
          </p:cNvSpPr>
          <p:nvPr/>
        </p:nvSpPr>
        <p:spPr bwMode="auto">
          <a:xfrm>
            <a:off x="2106613" y="2397125"/>
            <a:ext cx="4792662" cy="152400"/>
          </a:xfrm>
          <a:custGeom>
            <a:avLst/>
            <a:gdLst>
              <a:gd name="T0" fmla="*/ 0 w 3019"/>
              <a:gd name="T1" fmla="*/ 0 h 96"/>
              <a:gd name="T2" fmla="*/ 907 w 3019"/>
              <a:gd name="T3" fmla="*/ 26 h 96"/>
              <a:gd name="T4" fmla="*/ 1972 w 3019"/>
              <a:gd name="T5" fmla="*/ 44 h 96"/>
              <a:gd name="T6" fmla="*/ 3019 w 3019"/>
              <a:gd name="T7" fmla="*/ 96 h 96"/>
            </a:gdLst>
            <a:ahLst/>
            <a:cxnLst>
              <a:cxn ang="0">
                <a:pos x="T0" y="T1"/>
              </a:cxn>
              <a:cxn ang="0">
                <a:pos x="T2" y="T3"/>
              </a:cxn>
              <a:cxn ang="0">
                <a:pos x="T4" y="T5"/>
              </a:cxn>
              <a:cxn ang="0">
                <a:pos x="T6" y="T7"/>
              </a:cxn>
            </a:cxnLst>
            <a:rect l="0" t="0" r="r" b="b"/>
            <a:pathLst>
              <a:path w="3019" h="96">
                <a:moveTo>
                  <a:pt x="0" y="0"/>
                </a:moveTo>
                <a:cubicBezTo>
                  <a:pt x="151" y="3"/>
                  <a:pt x="578" y="19"/>
                  <a:pt x="907" y="26"/>
                </a:cubicBezTo>
                <a:cubicBezTo>
                  <a:pt x="1236" y="33"/>
                  <a:pt x="1620" y="32"/>
                  <a:pt x="1972" y="44"/>
                </a:cubicBezTo>
                <a:cubicBezTo>
                  <a:pt x="2324" y="56"/>
                  <a:pt x="2801" y="85"/>
                  <a:pt x="3019" y="96"/>
                </a:cubicBezTo>
              </a:path>
            </a:pathLst>
          </a:custGeom>
          <a:noFill/>
          <a:ln w="57150" cmpd="sng">
            <a:solidFill>
              <a:srgbClr val="00FF00"/>
            </a:solidFill>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31294" name="Rectangle 222"/>
          <p:cNvSpPr>
            <a:spLocks noChangeArrowheads="1"/>
          </p:cNvSpPr>
          <p:nvPr/>
        </p:nvSpPr>
        <p:spPr bwMode="auto">
          <a:xfrm>
            <a:off x="8528050" y="3067050"/>
            <a:ext cx="3762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s-PE" sz="2600">
                <a:hlinkClick r:id="rId3" action="ppaction://hlinkpres?slideindex=6&amp;slidetitle=4.1. Interpolación y transf. básicas."/>
              </a:rPr>
              <a:t>+</a:t>
            </a:r>
            <a:endParaRPr lang="es-ES_tradnl" altLang="es-PE" sz="2600"/>
          </a:p>
        </p:txBody>
      </p:sp>
    </p:spTree>
    <p:extLst>
      <p:ext uri="{BB962C8B-B14F-4D97-AF65-F5344CB8AC3E}">
        <p14:creationId xmlns:p14="http://schemas.microsoft.com/office/powerpoint/2010/main" val="3016995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2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2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12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128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12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12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28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1075">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075">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P spid="131283" grpId="0" animBg="1"/>
      <p:bldP spid="131284" grpId="0" animBg="1"/>
      <p:bldP spid="131285" grpId="0" animBg="1"/>
      <p:bldP spid="131286" grpId="0"/>
      <p:bldP spid="131287" grpId="0" animBg="1"/>
      <p:bldP spid="131288" grpId="0" animBg="1"/>
      <p:bldP spid="131289"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179388" y="0"/>
            <a:ext cx="8785225" cy="871538"/>
          </a:xfrm>
        </p:spPr>
        <p:txBody>
          <a:bodyPr/>
          <a:lstStyle/>
          <a:p>
            <a:r>
              <a:rPr lang="es-ES_tradnl" altLang="es-PE" sz="3000">
                <a:latin typeface="Arial Black" pitchFamily="34" charset="0"/>
              </a:rPr>
              <a:t>4.1. Interpolación y transf. básicas.</a:t>
            </a:r>
          </a:p>
        </p:txBody>
      </p:sp>
      <p:sp>
        <p:nvSpPr>
          <p:cNvPr id="411651" name="Rectangle 3"/>
          <p:cNvSpPr>
            <a:spLocks noGrp="1" noChangeArrowheads="1"/>
          </p:cNvSpPr>
          <p:nvPr>
            <p:ph type="body" sz="half" idx="1"/>
          </p:nvPr>
        </p:nvSpPr>
        <p:spPr>
          <a:xfrm>
            <a:off x="166688" y="741363"/>
            <a:ext cx="8662987" cy="4776787"/>
          </a:xfrm>
        </p:spPr>
        <p:txBody>
          <a:bodyPr/>
          <a:lstStyle/>
          <a:p>
            <a:r>
              <a:rPr lang="es-ES_tradnl" altLang="es-PE" sz="2600" b="1">
                <a:latin typeface="Arial" pitchFamily="34" charset="0"/>
              </a:rPr>
              <a:t>Ejemplo. Desplazamiento y recorte (</a:t>
            </a:r>
            <a:r>
              <a:rPr lang="es-ES_tradnl" altLang="es-PE" sz="2600" b="1" i="1">
                <a:latin typeface="Arial" pitchFamily="34" charset="0"/>
              </a:rPr>
              <a:t>trim</a:t>
            </a:r>
            <a:r>
              <a:rPr lang="es-ES_tradnl" altLang="es-PE" sz="2600" b="1">
                <a:latin typeface="Arial" pitchFamily="34" charset="0"/>
              </a:rPr>
              <a:t>):</a:t>
            </a:r>
            <a:r>
              <a:rPr lang="es-ES_tradnl" altLang="es-PE" sz="2600">
                <a:latin typeface="Arial" pitchFamily="34" charset="0"/>
              </a:rPr>
              <a:t> dada una imagen </a:t>
            </a:r>
            <a:r>
              <a:rPr lang="es-ES_tradnl" altLang="es-PE" sz="2600" b="1">
                <a:latin typeface="Arial" pitchFamily="34" charset="0"/>
              </a:rPr>
              <a:t>A</a:t>
            </a:r>
            <a:r>
              <a:rPr lang="es-ES_tradnl" altLang="es-PE" sz="2600">
                <a:latin typeface="Arial" pitchFamily="34" charset="0"/>
              </a:rPr>
              <a:t>, seleccionar un trozo rectangular, desde el punto (x</a:t>
            </a:r>
            <a:r>
              <a:rPr lang="es-ES_tradnl" altLang="es-PE" sz="2600" baseline="-25000">
                <a:latin typeface="Arial" pitchFamily="34" charset="0"/>
              </a:rPr>
              <a:t>0</a:t>
            </a:r>
            <a:r>
              <a:rPr lang="es-ES_tradnl" altLang="es-PE" sz="2600">
                <a:latin typeface="Arial" pitchFamily="34" charset="0"/>
              </a:rPr>
              <a:t>, y</a:t>
            </a:r>
            <a:r>
              <a:rPr lang="es-ES_tradnl" altLang="es-PE" sz="2600" baseline="-25000">
                <a:latin typeface="Arial" pitchFamily="34" charset="0"/>
              </a:rPr>
              <a:t>0</a:t>
            </a:r>
            <a:r>
              <a:rPr lang="es-ES_tradnl" altLang="es-PE" sz="2600">
                <a:latin typeface="Arial" pitchFamily="34" charset="0"/>
              </a:rPr>
              <a:t>) con tamaño (t</a:t>
            </a:r>
            <a:r>
              <a:rPr lang="es-ES_tradnl" altLang="es-PE" sz="2600" baseline="-25000">
                <a:latin typeface="Arial" pitchFamily="34" charset="0"/>
              </a:rPr>
              <a:t>X</a:t>
            </a:r>
            <a:r>
              <a:rPr lang="es-ES_tradnl" altLang="es-PE" sz="2600">
                <a:latin typeface="Arial" pitchFamily="34" charset="0"/>
              </a:rPr>
              <a:t>, t</a:t>
            </a:r>
            <a:r>
              <a:rPr lang="es-ES_tradnl" altLang="es-PE" sz="2600" baseline="-25000">
                <a:latin typeface="Arial" pitchFamily="34" charset="0"/>
              </a:rPr>
              <a:t>Y</a:t>
            </a:r>
            <a:r>
              <a:rPr lang="es-ES_tradnl" altLang="es-PE" sz="2600">
                <a:latin typeface="Arial" pitchFamily="34" charset="0"/>
              </a:rPr>
              <a:t>).</a:t>
            </a:r>
          </a:p>
          <a:p>
            <a:r>
              <a:rPr lang="es-ES_tradnl" altLang="es-PE" sz="2600" b="1">
                <a:latin typeface="Arial" pitchFamily="34" charset="0"/>
              </a:rPr>
              <a:t>R</a:t>
            </a:r>
            <a:r>
              <a:rPr lang="es-ES_tradnl" altLang="es-PE" sz="2600">
                <a:latin typeface="Arial" pitchFamily="34" charset="0"/>
              </a:rPr>
              <a:t>: imagen de (0..t</a:t>
            </a:r>
            <a:r>
              <a:rPr lang="es-ES_tradnl" altLang="es-PE" sz="2600" baseline="-25000">
                <a:latin typeface="Arial" pitchFamily="34" charset="0"/>
              </a:rPr>
              <a:t>X</a:t>
            </a:r>
            <a:r>
              <a:rPr lang="es-ES_tradnl" altLang="es-PE" sz="2600">
                <a:latin typeface="Arial" pitchFamily="34" charset="0"/>
              </a:rPr>
              <a:t>-1, 0..t</a:t>
            </a:r>
            <a:r>
              <a:rPr lang="es-ES_tradnl" altLang="es-PE" sz="2600" baseline="-25000">
                <a:latin typeface="Arial" pitchFamily="34" charset="0"/>
              </a:rPr>
              <a:t>Y</a:t>
            </a:r>
            <a:r>
              <a:rPr lang="es-ES_tradnl" altLang="es-PE" sz="2600">
                <a:latin typeface="Arial" pitchFamily="34" charset="0"/>
              </a:rPr>
              <a:t>-1)</a:t>
            </a:r>
          </a:p>
          <a:p>
            <a:pPr>
              <a:buFontTx/>
              <a:buNone/>
            </a:pPr>
            <a:r>
              <a:rPr lang="es-ES_tradnl" altLang="es-PE" sz="2600">
                <a:latin typeface="Arial" pitchFamily="34" charset="0"/>
              </a:rPr>
              <a:t>	R(x,y):= A(x+x</a:t>
            </a:r>
            <a:r>
              <a:rPr lang="es-ES_tradnl" altLang="es-PE" sz="2600" baseline="-25000">
                <a:latin typeface="Arial" pitchFamily="34" charset="0"/>
              </a:rPr>
              <a:t>0</a:t>
            </a:r>
            <a:r>
              <a:rPr lang="es-ES_tradnl" altLang="es-PE" sz="2600">
                <a:latin typeface="Arial" pitchFamily="34" charset="0"/>
              </a:rPr>
              <a:t>, y+y</a:t>
            </a:r>
            <a:r>
              <a:rPr lang="es-ES_tradnl" altLang="es-PE" sz="2600" baseline="-25000">
                <a:latin typeface="Arial" pitchFamily="34" charset="0"/>
              </a:rPr>
              <a:t>0</a:t>
            </a:r>
            <a:r>
              <a:rPr lang="es-ES_tradnl" altLang="es-PE" sz="2600">
                <a:latin typeface="Arial" pitchFamily="34" charset="0"/>
              </a:rPr>
              <a:t>), </a:t>
            </a:r>
            <a:r>
              <a:rPr lang="es-ES_tradnl" altLang="es-PE" sz="2600">
                <a:latin typeface="Arial" pitchFamily="34" charset="0"/>
                <a:sym typeface="Symbol" pitchFamily="18" charset="2"/>
              </a:rPr>
              <a:t>(x,y)R</a:t>
            </a:r>
          </a:p>
          <a:p>
            <a:r>
              <a:rPr lang="es-ES_tradnl" altLang="es-PE" sz="2600">
                <a:latin typeface="Arial" pitchFamily="34" charset="0"/>
              </a:rPr>
              <a:t>¿Qué pasa si A(x+x</a:t>
            </a:r>
            <a:r>
              <a:rPr lang="es-ES_tradnl" altLang="es-PE" sz="2600" baseline="-25000">
                <a:latin typeface="Arial" pitchFamily="34" charset="0"/>
              </a:rPr>
              <a:t>0</a:t>
            </a:r>
            <a:r>
              <a:rPr lang="es-ES_tradnl" altLang="es-PE" sz="2600">
                <a:latin typeface="Arial" pitchFamily="34" charset="0"/>
              </a:rPr>
              <a:t>, y+y</a:t>
            </a:r>
            <a:r>
              <a:rPr lang="es-ES_tradnl" altLang="es-PE" sz="2600" baseline="-25000">
                <a:latin typeface="Arial" pitchFamily="34" charset="0"/>
              </a:rPr>
              <a:t>0</a:t>
            </a:r>
            <a:r>
              <a:rPr lang="es-ES_tradnl" altLang="es-PE" sz="2600">
                <a:latin typeface="Arial" pitchFamily="34" charset="0"/>
              </a:rPr>
              <a:t>)</a:t>
            </a:r>
            <a:br>
              <a:rPr lang="es-ES_tradnl" altLang="es-PE" sz="2600">
                <a:latin typeface="Arial" pitchFamily="34" charset="0"/>
              </a:rPr>
            </a:br>
            <a:r>
              <a:rPr lang="es-ES_tradnl" altLang="es-PE" sz="2600">
                <a:latin typeface="Arial" pitchFamily="34" charset="0"/>
              </a:rPr>
              <a:t>está fuera de rango?</a:t>
            </a:r>
          </a:p>
          <a:p>
            <a:pPr lvl="1">
              <a:spcBef>
                <a:spcPct val="0"/>
              </a:spcBef>
            </a:pPr>
            <a:r>
              <a:rPr lang="es-ES_tradnl" altLang="es-PE" sz="2400">
                <a:latin typeface="Arial" pitchFamily="34" charset="0"/>
              </a:rPr>
              <a:t>Asignar alguna constante a R.</a:t>
            </a:r>
          </a:p>
          <a:p>
            <a:pPr lvl="1">
              <a:spcBef>
                <a:spcPct val="0"/>
              </a:spcBef>
            </a:pPr>
            <a:r>
              <a:rPr lang="es-ES_tradnl" altLang="es-PE" sz="2400">
                <a:latin typeface="Arial" pitchFamily="34" charset="0"/>
              </a:rPr>
              <a:t>No modificar lo que hubiera</a:t>
            </a:r>
            <a:br>
              <a:rPr lang="es-ES_tradnl" altLang="es-PE" sz="2400">
                <a:latin typeface="Arial" pitchFamily="34" charset="0"/>
              </a:rPr>
            </a:br>
            <a:r>
              <a:rPr lang="es-ES_tradnl" altLang="es-PE" sz="2400">
                <a:latin typeface="Arial" pitchFamily="34" charset="0"/>
              </a:rPr>
              <a:t>antes en R.</a:t>
            </a:r>
          </a:p>
        </p:txBody>
      </p:sp>
      <p:sp>
        <p:nvSpPr>
          <p:cNvPr id="411724" name="Rectangle 76"/>
          <p:cNvSpPr>
            <a:spLocks noChangeArrowheads="1"/>
          </p:cNvSpPr>
          <p:nvPr/>
        </p:nvSpPr>
        <p:spPr bwMode="auto">
          <a:xfrm>
            <a:off x="5665788" y="2284413"/>
            <a:ext cx="3270250" cy="2424112"/>
          </a:xfrm>
          <a:prstGeom prst="rect">
            <a:avLst/>
          </a:prstGeom>
          <a:solidFill>
            <a:srgbClr val="EAEAEA"/>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1725" name="Line 77"/>
          <p:cNvSpPr>
            <a:spLocks noChangeShapeType="1"/>
          </p:cNvSpPr>
          <p:nvPr/>
        </p:nvSpPr>
        <p:spPr bwMode="auto">
          <a:xfrm>
            <a:off x="6635750" y="2312988"/>
            <a:ext cx="0" cy="9556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1726" name="Rectangle 78"/>
          <p:cNvSpPr>
            <a:spLocks noChangeArrowheads="1"/>
          </p:cNvSpPr>
          <p:nvPr/>
        </p:nvSpPr>
        <p:spPr bwMode="auto">
          <a:xfrm>
            <a:off x="6635750" y="3255963"/>
            <a:ext cx="1398588" cy="871537"/>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1727" name="Line 79"/>
          <p:cNvSpPr>
            <a:spLocks noChangeShapeType="1"/>
          </p:cNvSpPr>
          <p:nvPr/>
        </p:nvSpPr>
        <p:spPr bwMode="auto">
          <a:xfrm flipV="1">
            <a:off x="5673725" y="3248025"/>
            <a:ext cx="969963" cy="15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1729" name="Text Box 81"/>
          <p:cNvSpPr txBox="1">
            <a:spLocks noChangeArrowheads="1"/>
          </p:cNvSpPr>
          <p:nvPr/>
        </p:nvSpPr>
        <p:spPr bwMode="auto">
          <a:xfrm>
            <a:off x="5716588" y="2749550"/>
            <a:ext cx="95408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100"/>
              <a:t>(x</a:t>
            </a:r>
            <a:r>
              <a:rPr lang="es-ES_tradnl" altLang="es-PE" sz="2100" baseline="-25000"/>
              <a:t>0</a:t>
            </a:r>
            <a:r>
              <a:rPr lang="es-ES_tradnl" altLang="es-PE" sz="2100"/>
              <a:t>,y</a:t>
            </a:r>
            <a:r>
              <a:rPr lang="es-ES_tradnl" altLang="es-PE" sz="2100" baseline="-25000"/>
              <a:t>0</a:t>
            </a:r>
            <a:r>
              <a:rPr lang="es-ES_tradnl" altLang="es-PE" sz="2100"/>
              <a:t>)</a:t>
            </a:r>
            <a:endParaRPr lang="es-ES" altLang="es-PE" sz="2100"/>
          </a:p>
        </p:txBody>
      </p:sp>
      <p:sp>
        <p:nvSpPr>
          <p:cNvPr id="411730" name="AutoShape 82"/>
          <p:cNvSpPr>
            <a:spLocks/>
          </p:cNvSpPr>
          <p:nvPr/>
        </p:nvSpPr>
        <p:spPr bwMode="auto">
          <a:xfrm>
            <a:off x="6386513" y="3282950"/>
            <a:ext cx="207962" cy="871538"/>
          </a:xfrm>
          <a:prstGeom prst="leftBrace">
            <a:avLst>
              <a:gd name="adj1" fmla="val 3492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1731" name="AutoShape 83"/>
          <p:cNvSpPr>
            <a:spLocks/>
          </p:cNvSpPr>
          <p:nvPr/>
        </p:nvSpPr>
        <p:spPr bwMode="auto">
          <a:xfrm rot="5400000">
            <a:off x="7225506" y="2391569"/>
            <a:ext cx="263525" cy="1341438"/>
          </a:xfrm>
          <a:prstGeom prst="leftBrace">
            <a:avLst>
              <a:gd name="adj1" fmla="val 42420"/>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1732" name="Text Box 84"/>
          <p:cNvSpPr txBox="1">
            <a:spLocks noChangeArrowheads="1"/>
          </p:cNvSpPr>
          <p:nvPr/>
        </p:nvSpPr>
        <p:spPr bwMode="auto">
          <a:xfrm>
            <a:off x="7097713" y="2493963"/>
            <a:ext cx="56673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100"/>
              <a:t>t</a:t>
            </a:r>
            <a:r>
              <a:rPr lang="es-ES_tradnl" altLang="es-PE" sz="2100" baseline="-25000"/>
              <a:t>X</a:t>
            </a:r>
            <a:endParaRPr lang="es-ES" altLang="es-PE" sz="2100" baseline="-25000"/>
          </a:p>
        </p:txBody>
      </p:sp>
      <p:sp>
        <p:nvSpPr>
          <p:cNvPr id="411733" name="Text Box 85"/>
          <p:cNvSpPr txBox="1">
            <a:spLocks noChangeArrowheads="1"/>
          </p:cNvSpPr>
          <p:nvPr/>
        </p:nvSpPr>
        <p:spPr bwMode="auto">
          <a:xfrm>
            <a:off x="5942013" y="3471863"/>
            <a:ext cx="56673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100"/>
              <a:t>t</a:t>
            </a:r>
            <a:r>
              <a:rPr lang="es-ES_tradnl" altLang="es-PE" sz="2100" baseline="-25000"/>
              <a:t>Y</a:t>
            </a:r>
            <a:endParaRPr lang="es-ES" altLang="es-PE" sz="2100" baseline="-25000"/>
          </a:p>
        </p:txBody>
      </p:sp>
      <p:sp>
        <p:nvSpPr>
          <p:cNvPr id="411734" name="Rectangle 86"/>
          <p:cNvSpPr>
            <a:spLocks noChangeArrowheads="1"/>
          </p:cNvSpPr>
          <p:nvPr/>
        </p:nvSpPr>
        <p:spPr bwMode="auto">
          <a:xfrm>
            <a:off x="6645275" y="5160963"/>
            <a:ext cx="1398588" cy="871537"/>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1735" name="Text Box 87"/>
          <p:cNvSpPr txBox="1">
            <a:spLocks noChangeArrowheads="1"/>
          </p:cNvSpPr>
          <p:nvPr/>
        </p:nvSpPr>
        <p:spPr bwMode="auto">
          <a:xfrm>
            <a:off x="5616575" y="1838325"/>
            <a:ext cx="566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A</a:t>
            </a:r>
            <a:endParaRPr lang="es-ES" altLang="es-PE" b="1"/>
          </a:p>
        </p:txBody>
      </p:sp>
      <p:sp>
        <p:nvSpPr>
          <p:cNvPr id="411736" name="Text Box 88"/>
          <p:cNvSpPr txBox="1">
            <a:spLocks noChangeArrowheads="1"/>
          </p:cNvSpPr>
          <p:nvPr/>
        </p:nvSpPr>
        <p:spPr bwMode="auto">
          <a:xfrm>
            <a:off x="6107113" y="5078413"/>
            <a:ext cx="566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R</a:t>
            </a:r>
            <a:endParaRPr lang="es-ES" altLang="es-PE" b="1"/>
          </a:p>
        </p:txBody>
      </p:sp>
      <p:sp>
        <p:nvSpPr>
          <p:cNvPr id="411737" name="Text Box 89"/>
          <p:cNvSpPr txBox="1">
            <a:spLocks noChangeArrowheads="1"/>
          </p:cNvSpPr>
          <p:nvPr/>
        </p:nvSpPr>
        <p:spPr bwMode="auto">
          <a:xfrm>
            <a:off x="973138" y="5013325"/>
            <a:ext cx="4622800" cy="10969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Normalmente esta transformación no aparece de forma explícita, sino implícitamente, al trabajar con ROI</a:t>
            </a:r>
            <a:endParaRPr lang="es-ES" altLang="es-PE" sz="2200"/>
          </a:p>
        </p:txBody>
      </p:sp>
    </p:spTree>
    <p:extLst>
      <p:ext uri="{BB962C8B-B14F-4D97-AF65-F5344CB8AC3E}">
        <p14:creationId xmlns:p14="http://schemas.microsoft.com/office/powerpoint/2010/main" val="3609439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165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165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165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1651">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1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737"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179388" y="0"/>
            <a:ext cx="8785225" cy="727075"/>
          </a:xfrm>
        </p:spPr>
        <p:txBody>
          <a:bodyPr/>
          <a:lstStyle/>
          <a:p>
            <a:r>
              <a:rPr lang="es-ES_tradnl" altLang="es-PE" sz="3000">
                <a:latin typeface="Arial Black" pitchFamily="34" charset="0"/>
              </a:rPr>
              <a:t>4.1. Interpolación y transf. básicas.</a:t>
            </a:r>
          </a:p>
        </p:txBody>
      </p:sp>
      <p:sp>
        <p:nvSpPr>
          <p:cNvPr id="204803" name="Rectangle 3"/>
          <p:cNvSpPr>
            <a:spLocks noGrp="1" noChangeArrowheads="1"/>
          </p:cNvSpPr>
          <p:nvPr>
            <p:ph type="body" sz="half" idx="1"/>
          </p:nvPr>
        </p:nvSpPr>
        <p:spPr>
          <a:xfrm>
            <a:off x="157163" y="598488"/>
            <a:ext cx="7377112" cy="5894387"/>
          </a:xfrm>
        </p:spPr>
        <p:txBody>
          <a:bodyPr/>
          <a:lstStyle/>
          <a:p>
            <a:r>
              <a:rPr lang="es-ES_tradnl" altLang="es-PE" sz="2600" b="1">
                <a:latin typeface="Arial" pitchFamily="34" charset="0"/>
                <a:sym typeface="Wingdings" pitchFamily="2" charset="2"/>
              </a:rPr>
              <a:t>Reflejos y rotaciones exactas</a:t>
            </a:r>
            <a:r>
              <a:rPr lang="es-ES_tradnl" altLang="es-PE" sz="2600">
                <a:latin typeface="Arial" pitchFamily="34" charset="0"/>
                <a:sym typeface="Wingdings" pitchFamily="2" charset="2"/>
              </a:rPr>
              <a:t> (s. horario)</a:t>
            </a:r>
          </a:p>
          <a:p>
            <a:pPr>
              <a:buFontTx/>
              <a:buNone/>
            </a:pPr>
            <a:r>
              <a:rPr lang="es-ES_tradnl" altLang="es-PE" sz="2600">
                <a:latin typeface="Arial" pitchFamily="34" charset="0"/>
                <a:sym typeface="Wingdings" pitchFamily="2" charset="2"/>
              </a:rPr>
              <a:t>	</a:t>
            </a:r>
            <a:r>
              <a:rPr lang="es-ES_tradnl" altLang="es-PE" sz="2400">
                <a:latin typeface="Arial" pitchFamily="34" charset="0"/>
                <a:sym typeface="Wingdings" pitchFamily="2" charset="2"/>
              </a:rPr>
              <a:t>Sea </a:t>
            </a:r>
            <a:r>
              <a:rPr lang="es-ES_tradnl" altLang="es-PE" sz="2400" b="1">
                <a:latin typeface="Arial" pitchFamily="34" charset="0"/>
                <a:sym typeface="Wingdings" pitchFamily="2" charset="2"/>
              </a:rPr>
              <a:t>A</a:t>
            </a:r>
            <a:r>
              <a:rPr lang="es-ES_tradnl" altLang="es-PE" sz="2400">
                <a:latin typeface="Arial" pitchFamily="34" charset="0"/>
                <a:sym typeface="Wingdings" pitchFamily="2" charset="2"/>
              </a:rPr>
              <a:t> la imagen de entrada, de (0..m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 0..m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a:t>
            </a:r>
          </a:p>
          <a:p>
            <a:pPr>
              <a:buFontTx/>
              <a:buNone/>
            </a:pPr>
            <a:r>
              <a:rPr lang="es-ES_tradnl" altLang="es-PE" sz="2400">
                <a:latin typeface="Arial" pitchFamily="34" charset="0"/>
                <a:sym typeface="Wingdings" pitchFamily="2" charset="2"/>
              </a:rPr>
              <a:t>	La esquina superior izquierda es (0, 0)</a:t>
            </a:r>
            <a:endParaRPr lang="es-ES_tradnl" altLang="es-PE" sz="2400" baseline="-25000">
              <a:latin typeface="Arial" pitchFamily="34" charset="0"/>
              <a:sym typeface="Wingdings" pitchFamily="2" charset="2"/>
            </a:endParaRPr>
          </a:p>
          <a:p>
            <a:pPr lvl="1"/>
            <a:r>
              <a:rPr lang="es-ES_tradnl" altLang="es-PE" sz="2400" b="1">
                <a:latin typeface="Arial" pitchFamily="34" charset="0"/>
                <a:sym typeface="Wingdings" pitchFamily="2" charset="2"/>
              </a:rPr>
              <a:t>Espejo horizontal</a:t>
            </a:r>
            <a:r>
              <a:rPr lang="es-ES_tradnl" altLang="es-PE" sz="2400">
                <a:latin typeface="Arial" pitchFamily="34" charset="0"/>
                <a:sym typeface="Wingdings" pitchFamily="2" charset="2"/>
              </a:rPr>
              <a:t>: R(x,y):= A(m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-x, y)</a:t>
            </a:r>
          </a:p>
          <a:p>
            <a:pPr lvl="1">
              <a:buFontTx/>
              <a:buNone/>
            </a:pPr>
            <a:r>
              <a:rPr lang="es-ES_tradnl" altLang="es-PE" sz="2400">
                <a:latin typeface="Arial" pitchFamily="34" charset="0"/>
                <a:sym typeface="Wingdings" pitchFamily="2" charset="2"/>
              </a:rPr>
              <a:t>	R: (0..m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 0..m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a:t>
            </a:r>
            <a:endParaRPr lang="es-ES_tradnl" altLang="es-PE" sz="2400" b="1">
              <a:latin typeface="Arial" pitchFamily="34" charset="0"/>
              <a:sym typeface="Wingdings" pitchFamily="2" charset="2"/>
            </a:endParaRPr>
          </a:p>
          <a:p>
            <a:pPr lvl="1"/>
            <a:r>
              <a:rPr lang="es-ES_tradnl" altLang="es-PE" sz="2400" b="1">
                <a:latin typeface="Arial" pitchFamily="34" charset="0"/>
                <a:sym typeface="Wingdings" pitchFamily="2" charset="2"/>
              </a:rPr>
              <a:t>Espejo vertical</a:t>
            </a:r>
            <a:r>
              <a:rPr lang="es-ES_tradnl" altLang="es-PE" sz="2400">
                <a:latin typeface="Arial" pitchFamily="34" charset="0"/>
                <a:sym typeface="Wingdings" pitchFamily="2" charset="2"/>
              </a:rPr>
              <a:t>: R(x,y):= A(x, 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-y)</a:t>
            </a:r>
          </a:p>
          <a:p>
            <a:pPr lvl="1">
              <a:buFontTx/>
              <a:buNone/>
            </a:pPr>
            <a:r>
              <a:rPr lang="es-ES_tradnl" altLang="es-PE" sz="2400">
                <a:latin typeface="Arial" pitchFamily="34" charset="0"/>
                <a:sym typeface="Wingdings" pitchFamily="2" charset="2"/>
              </a:rPr>
              <a:t>	R: (0..m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 0..m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a:t>
            </a:r>
          </a:p>
          <a:p>
            <a:pPr lvl="1"/>
            <a:r>
              <a:rPr lang="es-ES_tradnl" altLang="es-PE" sz="2400" b="1">
                <a:latin typeface="Arial" pitchFamily="34" charset="0"/>
                <a:sym typeface="Wingdings" pitchFamily="2" charset="2"/>
              </a:rPr>
              <a:t>Rotar 90º</a:t>
            </a:r>
            <a:r>
              <a:rPr lang="es-ES_tradnl" altLang="es-PE" sz="2400">
                <a:latin typeface="Arial" pitchFamily="34" charset="0"/>
                <a:sym typeface="Wingdings" pitchFamily="2" charset="2"/>
              </a:rPr>
              <a:t>: R(x,y):= A(y, 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-x)</a:t>
            </a:r>
          </a:p>
          <a:p>
            <a:pPr lvl="1">
              <a:buFontTx/>
              <a:buNone/>
            </a:pPr>
            <a:r>
              <a:rPr lang="es-ES_tradnl" altLang="es-PE" sz="2400">
                <a:latin typeface="Arial" pitchFamily="34" charset="0"/>
                <a:sym typeface="Wingdings" pitchFamily="2" charset="2"/>
              </a:rPr>
              <a:t>	R: (0..m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 0..m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a:t>
            </a:r>
            <a:endParaRPr lang="es-ES_tradnl" altLang="es-PE" sz="2400" baseline="-25000">
              <a:latin typeface="Arial" pitchFamily="34" charset="0"/>
              <a:sym typeface="Wingdings" pitchFamily="2" charset="2"/>
            </a:endParaRPr>
          </a:p>
          <a:p>
            <a:pPr lvl="1"/>
            <a:r>
              <a:rPr lang="es-ES_tradnl" altLang="es-PE" sz="2400" b="1">
                <a:latin typeface="Arial" pitchFamily="34" charset="0"/>
                <a:sym typeface="Wingdings" pitchFamily="2" charset="2"/>
              </a:rPr>
              <a:t>Rotar 180º</a:t>
            </a:r>
            <a:r>
              <a:rPr lang="es-ES_tradnl" altLang="es-PE" sz="2400">
                <a:latin typeface="Arial" pitchFamily="34" charset="0"/>
                <a:sym typeface="Wingdings" pitchFamily="2" charset="2"/>
              </a:rPr>
              <a:t>: R(x,y):= A(m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-x, 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-y)</a:t>
            </a:r>
          </a:p>
          <a:p>
            <a:pPr lvl="1">
              <a:buFontTx/>
              <a:buNone/>
            </a:pPr>
            <a:r>
              <a:rPr lang="es-ES_tradnl" altLang="es-PE" sz="2400">
                <a:latin typeface="Arial" pitchFamily="34" charset="0"/>
                <a:sym typeface="Wingdings" pitchFamily="2" charset="2"/>
              </a:rPr>
              <a:t>	R: (0..m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 0..m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a:t>
            </a:r>
            <a:endParaRPr lang="es-ES_tradnl" altLang="es-PE" sz="2400" b="1">
              <a:latin typeface="Arial" pitchFamily="34" charset="0"/>
              <a:sym typeface="Wingdings" pitchFamily="2" charset="2"/>
            </a:endParaRPr>
          </a:p>
          <a:p>
            <a:pPr lvl="1"/>
            <a:r>
              <a:rPr lang="es-ES_tradnl" altLang="es-PE" sz="2400" b="1">
                <a:latin typeface="Arial" pitchFamily="34" charset="0"/>
                <a:sym typeface="Wingdings" pitchFamily="2" charset="2"/>
              </a:rPr>
              <a:t>Rotar 270º</a:t>
            </a:r>
            <a:r>
              <a:rPr lang="es-ES_tradnl" altLang="es-PE" sz="2400">
                <a:latin typeface="Arial" pitchFamily="34" charset="0"/>
                <a:sym typeface="Wingdings" pitchFamily="2" charset="2"/>
              </a:rPr>
              <a:t>: R(x,y):= A(m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-y, x)</a:t>
            </a:r>
          </a:p>
          <a:p>
            <a:pPr lvl="1">
              <a:buFontTx/>
              <a:buNone/>
            </a:pPr>
            <a:r>
              <a:rPr lang="es-ES_tradnl" altLang="es-PE" sz="2400">
                <a:latin typeface="Arial" pitchFamily="34" charset="0"/>
                <a:sym typeface="Wingdings" pitchFamily="2" charset="2"/>
              </a:rPr>
              <a:t>	R: (0..m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 0..m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a:t>
            </a:r>
          </a:p>
        </p:txBody>
      </p:sp>
      <p:graphicFrame>
        <p:nvGraphicFramePr>
          <p:cNvPr id="205070" name="Group 270"/>
          <p:cNvGraphicFramePr>
            <a:graphicFrameLocks noGrp="1"/>
          </p:cNvGraphicFramePr>
          <p:nvPr/>
        </p:nvGraphicFramePr>
        <p:xfrm>
          <a:off x="7767638" y="1214438"/>
          <a:ext cx="1236662" cy="792480"/>
        </p:xfrm>
        <a:graphic>
          <a:graphicData uri="http://schemas.openxmlformats.org/drawingml/2006/table">
            <a:tbl>
              <a:tblPr/>
              <a:tblGrid>
                <a:gridCol w="412750"/>
                <a:gridCol w="411162"/>
                <a:gridCol w="412750"/>
              </a:tblGrid>
              <a:tr h="341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r h="339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3F1"/>
                    </a:solidFill>
                  </a:tcPr>
                </a:tc>
              </a:tr>
            </a:tbl>
          </a:graphicData>
        </a:graphic>
      </p:graphicFrame>
      <p:graphicFrame>
        <p:nvGraphicFramePr>
          <p:cNvPr id="205071" name="Group 271"/>
          <p:cNvGraphicFramePr>
            <a:graphicFrameLocks noGrp="1"/>
          </p:cNvGraphicFramePr>
          <p:nvPr/>
        </p:nvGraphicFramePr>
        <p:xfrm>
          <a:off x="6981825" y="2170113"/>
          <a:ext cx="1236663" cy="792480"/>
        </p:xfrm>
        <a:graphic>
          <a:graphicData uri="http://schemas.openxmlformats.org/drawingml/2006/table">
            <a:tbl>
              <a:tblPr/>
              <a:tblGrid>
                <a:gridCol w="412750"/>
                <a:gridCol w="411163"/>
                <a:gridCol w="412750"/>
              </a:tblGrid>
              <a:tr h="37623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r>
              <a:tr h="3746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3F1"/>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4BC3"/>
                    </a:solidFill>
                  </a:tcPr>
                </a:tc>
              </a:tr>
            </a:tbl>
          </a:graphicData>
        </a:graphic>
      </p:graphicFrame>
      <p:graphicFrame>
        <p:nvGraphicFramePr>
          <p:cNvPr id="205072" name="Group 272"/>
          <p:cNvGraphicFramePr>
            <a:graphicFrameLocks noGrp="1"/>
          </p:cNvGraphicFramePr>
          <p:nvPr/>
        </p:nvGraphicFramePr>
        <p:xfrm>
          <a:off x="7458075" y="3092450"/>
          <a:ext cx="1236663" cy="792480"/>
        </p:xfrm>
        <a:graphic>
          <a:graphicData uri="http://schemas.openxmlformats.org/drawingml/2006/table">
            <a:tbl>
              <a:tblPr/>
              <a:tblGrid>
                <a:gridCol w="412750"/>
                <a:gridCol w="411163"/>
                <a:gridCol w="412750"/>
              </a:tblGrid>
              <a:tr h="37623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F1"/>
                    </a:solidFill>
                  </a:tcPr>
                </a:tc>
              </a:tr>
              <a:tr h="3746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r>
            </a:tbl>
          </a:graphicData>
        </a:graphic>
      </p:graphicFrame>
      <p:graphicFrame>
        <p:nvGraphicFramePr>
          <p:cNvPr id="205075" name="Group 275"/>
          <p:cNvGraphicFramePr>
            <a:graphicFrameLocks noGrp="1"/>
          </p:cNvGraphicFramePr>
          <p:nvPr/>
        </p:nvGraphicFramePr>
        <p:xfrm>
          <a:off x="6499225" y="5503863"/>
          <a:ext cx="823913" cy="1188720"/>
        </p:xfrm>
        <a:graphic>
          <a:graphicData uri="http://schemas.openxmlformats.org/drawingml/2006/table">
            <a:tbl>
              <a:tblPr/>
              <a:tblGrid>
                <a:gridCol w="412750"/>
                <a:gridCol w="411163"/>
              </a:tblGrid>
              <a:tr h="37623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F1"/>
                    </a:solidFill>
                  </a:tcPr>
                </a:tc>
              </a:tr>
              <a:tr h="3746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r h="3746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4BC3"/>
                    </a:solidFill>
                  </a:tcPr>
                </a:tc>
              </a:tr>
            </a:tbl>
          </a:graphicData>
        </a:graphic>
      </p:graphicFrame>
      <p:graphicFrame>
        <p:nvGraphicFramePr>
          <p:cNvPr id="205074" name="Group 274"/>
          <p:cNvGraphicFramePr>
            <a:graphicFrameLocks noGrp="1"/>
          </p:cNvGraphicFramePr>
          <p:nvPr/>
        </p:nvGraphicFramePr>
        <p:xfrm>
          <a:off x="7462838" y="4641850"/>
          <a:ext cx="1236662" cy="792480"/>
        </p:xfrm>
        <a:graphic>
          <a:graphicData uri="http://schemas.openxmlformats.org/drawingml/2006/table">
            <a:tbl>
              <a:tblPr/>
              <a:tblGrid>
                <a:gridCol w="412750"/>
                <a:gridCol w="411162"/>
                <a:gridCol w="412750"/>
              </a:tblGrid>
              <a:tr h="341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F1"/>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r>
              <a:tr h="339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205073" name="Group 273"/>
          <p:cNvGraphicFramePr>
            <a:graphicFrameLocks noGrp="1"/>
          </p:cNvGraphicFramePr>
          <p:nvPr/>
        </p:nvGraphicFramePr>
        <p:xfrm>
          <a:off x="6480175" y="3590925"/>
          <a:ext cx="823913" cy="1188720"/>
        </p:xfrm>
        <a:graphic>
          <a:graphicData uri="http://schemas.openxmlformats.org/drawingml/2006/table">
            <a:tbl>
              <a:tblPr/>
              <a:tblGrid>
                <a:gridCol w="412750"/>
                <a:gridCol w="411163"/>
              </a:tblGrid>
              <a:tr h="37623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r>
              <a:tr h="3746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r>
              <a:tr h="3746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3F1"/>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r>
            </a:tbl>
          </a:graphicData>
        </a:graphic>
      </p:graphicFrame>
      <p:sp>
        <p:nvSpPr>
          <p:cNvPr id="205062" name="Text Box 262"/>
          <p:cNvSpPr txBox="1">
            <a:spLocks noChangeArrowheads="1"/>
          </p:cNvSpPr>
          <p:nvPr/>
        </p:nvSpPr>
        <p:spPr bwMode="auto">
          <a:xfrm>
            <a:off x="7423150" y="1189038"/>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205063" name="Text Box 263"/>
          <p:cNvSpPr txBox="1">
            <a:spLocks noChangeArrowheads="1"/>
          </p:cNvSpPr>
          <p:nvPr/>
        </p:nvSpPr>
        <p:spPr bwMode="auto">
          <a:xfrm>
            <a:off x="7416800" y="1600200"/>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205064" name="Text Box 264"/>
          <p:cNvSpPr txBox="1">
            <a:spLocks noChangeArrowheads="1"/>
          </p:cNvSpPr>
          <p:nvPr/>
        </p:nvSpPr>
        <p:spPr bwMode="auto">
          <a:xfrm>
            <a:off x="7808913" y="79057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205065" name="Text Box 265"/>
          <p:cNvSpPr txBox="1">
            <a:spLocks noChangeArrowheads="1"/>
          </p:cNvSpPr>
          <p:nvPr/>
        </p:nvSpPr>
        <p:spPr bwMode="auto">
          <a:xfrm>
            <a:off x="8220075" y="796925"/>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205066" name="Text Box 266"/>
          <p:cNvSpPr txBox="1">
            <a:spLocks noChangeArrowheads="1"/>
          </p:cNvSpPr>
          <p:nvPr/>
        </p:nvSpPr>
        <p:spPr bwMode="auto">
          <a:xfrm>
            <a:off x="8613775" y="784225"/>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205076" name="Line 276"/>
          <p:cNvSpPr>
            <a:spLocks noChangeShapeType="1"/>
          </p:cNvSpPr>
          <p:nvPr/>
        </p:nvSpPr>
        <p:spPr bwMode="auto">
          <a:xfrm>
            <a:off x="6270625" y="2222500"/>
            <a:ext cx="625475" cy="141288"/>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05077" name="Line 277"/>
          <p:cNvSpPr>
            <a:spLocks noChangeShapeType="1"/>
          </p:cNvSpPr>
          <p:nvPr/>
        </p:nvSpPr>
        <p:spPr bwMode="auto">
          <a:xfrm>
            <a:off x="5859463" y="3130550"/>
            <a:ext cx="1527175" cy="114300"/>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05078" name="Line 278"/>
          <p:cNvSpPr>
            <a:spLocks noChangeShapeType="1"/>
          </p:cNvSpPr>
          <p:nvPr/>
        </p:nvSpPr>
        <p:spPr bwMode="auto">
          <a:xfrm flipV="1">
            <a:off x="5064125" y="3833813"/>
            <a:ext cx="1330325" cy="146050"/>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05079" name="Line 279"/>
          <p:cNvSpPr>
            <a:spLocks noChangeShapeType="1"/>
          </p:cNvSpPr>
          <p:nvPr/>
        </p:nvSpPr>
        <p:spPr bwMode="auto">
          <a:xfrm flipV="1">
            <a:off x="5727700" y="4892675"/>
            <a:ext cx="1671638" cy="15875"/>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05080" name="Line 280"/>
          <p:cNvSpPr>
            <a:spLocks noChangeShapeType="1"/>
          </p:cNvSpPr>
          <p:nvPr/>
        </p:nvSpPr>
        <p:spPr bwMode="auto">
          <a:xfrm flipV="1">
            <a:off x="5213350" y="5681663"/>
            <a:ext cx="1149350" cy="42862"/>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05081" name="Text Box 281"/>
          <p:cNvSpPr txBox="1">
            <a:spLocks noChangeArrowheads="1"/>
          </p:cNvSpPr>
          <p:nvPr/>
        </p:nvSpPr>
        <p:spPr bwMode="auto">
          <a:xfrm>
            <a:off x="7397750" y="731838"/>
            <a:ext cx="4095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b="1"/>
              <a:t>A</a:t>
            </a:r>
            <a:endParaRPr lang="es-ES" altLang="es-PE" sz="2200" b="1"/>
          </a:p>
        </p:txBody>
      </p:sp>
    </p:spTree>
    <p:extLst>
      <p:ext uri="{BB962C8B-B14F-4D97-AF65-F5344CB8AC3E}">
        <p14:creationId xmlns:p14="http://schemas.microsoft.com/office/powerpoint/2010/main" val="3976436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0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0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50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7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0480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0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50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480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480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50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07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0480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480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507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507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0480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4803">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508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5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76" grpId="0" animBg="1"/>
      <p:bldP spid="205077" grpId="0" animBg="1"/>
      <p:bldP spid="205078" grpId="0" animBg="1"/>
      <p:bldP spid="205079" grpId="0" animBg="1"/>
      <p:bldP spid="205080"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249859" name="Rectangle 3"/>
          <p:cNvSpPr>
            <a:spLocks noGrp="1" noChangeArrowheads="1"/>
          </p:cNvSpPr>
          <p:nvPr>
            <p:ph type="body" sz="half" idx="1"/>
          </p:nvPr>
        </p:nvSpPr>
        <p:spPr>
          <a:xfrm>
            <a:off x="252413" y="658813"/>
            <a:ext cx="8669337" cy="5522912"/>
          </a:xfrm>
        </p:spPr>
        <p:txBody>
          <a:bodyPr/>
          <a:lstStyle/>
          <a:p>
            <a:r>
              <a:rPr lang="es-ES_tradnl" altLang="es-PE" sz="2600">
                <a:latin typeface="Arial" pitchFamily="34" charset="0"/>
                <a:sym typeface="Wingdings" pitchFamily="2" charset="2"/>
              </a:rPr>
              <a:t>En general la transformación tendrá la forma:</a:t>
            </a:r>
          </a:p>
          <a:p>
            <a:pPr>
              <a:buFontTx/>
              <a:buNone/>
            </a:pPr>
            <a:r>
              <a:rPr lang="es-ES_tradnl" altLang="es-PE" sz="2600">
                <a:latin typeface="Arial" pitchFamily="34" charset="0"/>
                <a:sym typeface="Wingdings" pitchFamily="2" charset="2"/>
              </a:rPr>
              <a:t>	R(x, y):= A(f</a:t>
            </a:r>
            <a:r>
              <a:rPr lang="es-ES_tradnl" altLang="es-PE" sz="2600" baseline="-25000">
                <a:latin typeface="Arial" pitchFamily="34" charset="0"/>
                <a:sym typeface="Wingdings" pitchFamily="2" charset="2"/>
              </a:rPr>
              <a:t>1</a:t>
            </a:r>
            <a:r>
              <a:rPr lang="es-ES_tradnl" altLang="es-PE" sz="2600">
                <a:latin typeface="Arial" pitchFamily="34" charset="0"/>
                <a:sym typeface="Wingdings" pitchFamily="2" charset="2"/>
              </a:rPr>
              <a:t>(x,y), f</a:t>
            </a:r>
            <a:r>
              <a:rPr lang="es-ES_tradnl" altLang="es-PE" sz="2600" baseline="-25000">
                <a:latin typeface="Arial" pitchFamily="34" charset="0"/>
                <a:sym typeface="Wingdings" pitchFamily="2" charset="2"/>
              </a:rPr>
              <a:t>2</a:t>
            </a:r>
            <a:r>
              <a:rPr lang="es-ES_tradnl" altLang="es-PE" sz="2600">
                <a:latin typeface="Arial" pitchFamily="34" charset="0"/>
                <a:sym typeface="Wingdings" pitchFamily="2" charset="2"/>
              </a:rPr>
              <a:t>(x,y))</a:t>
            </a:r>
          </a:p>
          <a:p>
            <a:r>
              <a:rPr lang="es-ES_tradnl" altLang="es-PE" sz="2600">
                <a:latin typeface="Arial" pitchFamily="34" charset="0"/>
                <a:sym typeface="Wingdings" pitchFamily="2" charset="2"/>
              </a:rPr>
              <a:t>Siendo f</a:t>
            </a:r>
            <a:r>
              <a:rPr lang="es-ES_tradnl" altLang="es-PE" sz="2600" baseline="-25000">
                <a:latin typeface="Arial" pitchFamily="34" charset="0"/>
                <a:sym typeface="Wingdings" pitchFamily="2" charset="2"/>
              </a:rPr>
              <a:t>1</a:t>
            </a:r>
            <a:r>
              <a:rPr lang="es-ES_tradnl" altLang="es-PE" sz="2600">
                <a:latin typeface="Arial" pitchFamily="34" charset="0"/>
                <a:sym typeface="Wingdings" pitchFamily="2" charset="2"/>
              </a:rPr>
              <a:t> y f</a:t>
            </a:r>
            <a:r>
              <a:rPr lang="es-ES_tradnl" altLang="es-PE" sz="2600" baseline="-25000">
                <a:latin typeface="Arial" pitchFamily="34" charset="0"/>
                <a:sym typeface="Wingdings" pitchFamily="2" charset="2"/>
              </a:rPr>
              <a:t>2</a:t>
            </a:r>
            <a:r>
              <a:rPr lang="es-ES_tradnl" altLang="es-PE" sz="2600">
                <a:latin typeface="Arial" pitchFamily="34" charset="0"/>
                <a:sym typeface="Wingdings" pitchFamily="2" charset="2"/>
              </a:rPr>
              <a:t> dos funciones cualesquiera del tipo:</a:t>
            </a:r>
          </a:p>
          <a:p>
            <a:pPr>
              <a:buFontTx/>
              <a:buNone/>
            </a:pPr>
            <a:r>
              <a:rPr lang="es-ES_tradnl" altLang="es-PE" sz="2600" b="1">
                <a:latin typeface="Arial" pitchFamily="34" charset="0"/>
                <a:sym typeface="Wingdings" pitchFamily="2" charset="2"/>
              </a:rPr>
              <a:t>	f</a:t>
            </a:r>
            <a:r>
              <a:rPr lang="es-ES_tradnl" altLang="es-PE" sz="2600" b="1" baseline="-25000">
                <a:latin typeface="Arial" pitchFamily="34" charset="0"/>
                <a:sym typeface="Wingdings" pitchFamily="2" charset="2"/>
              </a:rPr>
              <a:t>1</a:t>
            </a:r>
            <a:r>
              <a:rPr lang="es-ES_tradnl" altLang="es-PE" sz="2600" b="1">
                <a:latin typeface="Arial" pitchFamily="34" charset="0"/>
                <a:sym typeface="Wingdings" pitchFamily="2" charset="2"/>
              </a:rPr>
              <a:t>, f</a:t>
            </a:r>
            <a:r>
              <a:rPr lang="es-ES_tradnl" altLang="es-PE" sz="2600" b="1" baseline="-25000">
                <a:latin typeface="Arial" pitchFamily="34" charset="0"/>
                <a:sym typeface="Wingdings" pitchFamily="2" charset="2"/>
              </a:rPr>
              <a:t>2</a:t>
            </a:r>
            <a:r>
              <a:rPr lang="es-ES_tradnl" altLang="es-PE" sz="2600" b="1">
                <a:latin typeface="Arial" pitchFamily="34" charset="0"/>
                <a:sym typeface="Wingdings" pitchFamily="2" charset="2"/>
              </a:rPr>
              <a:t>: N x N </a:t>
            </a:r>
            <a:r>
              <a:rPr lang="es-ES_tradnl" altLang="es-PE" sz="2600" b="1">
                <a:latin typeface="Arial" pitchFamily="34" charset="0"/>
                <a:cs typeface="Arial" pitchFamily="34" charset="0"/>
                <a:sym typeface="Wingdings" pitchFamily="2" charset="2"/>
              </a:rPr>
              <a:t>→ R</a:t>
            </a:r>
          </a:p>
          <a:p>
            <a:pPr lvl="1"/>
            <a:r>
              <a:rPr lang="es-ES_tradnl" altLang="es-PE" sz="2400" b="1">
                <a:latin typeface="Arial" pitchFamily="34" charset="0"/>
                <a:cs typeface="Arial" pitchFamily="34" charset="0"/>
                <a:sym typeface="Wingdings" pitchFamily="2" charset="2"/>
              </a:rPr>
              <a:t>f</a:t>
            </a:r>
            <a:r>
              <a:rPr lang="es-ES_tradnl" altLang="es-PE" sz="2400" b="1" baseline="-25000">
                <a:latin typeface="Arial" pitchFamily="34" charset="0"/>
                <a:cs typeface="Arial" pitchFamily="34" charset="0"/>
                <a:sym typeface="Wingdings" pitchFamily="2" charset="2"/>
              </a:rPr>
              <a:t>1</a:t>
            </a:r>
            <a:r>
              <a:rPr lang="es-ES_tradnl" altLang="es-PE" sz="2400">
                <a:latin typeface="Arial" pitchFamily="34" charset="0"/>
                <a:cs typeface="Arial" pitchFamily="34" charset="0"/>
                <a:sym typeface="Wingdings" pitchFamily="2" charset="2"/>
              </a:rPr>
              <a:t>: posición en X del original para el píxel resultante (x,y)</a:t>
            </a:r>
          </a:p>
          <a:p>
            <a:pPr lvl="1"/>
            <a:r>
              <a:rPr lang="es-ES_tradnl" altLang="es-PE" sz="2400" b="1">
                <a:latin typeface="Arial" pitchFamily="34" charset="0"/>
                <a:cs typeface="Arial" pitchFamily="34" charset="0"/>
                <a:sym typeface="Wingdings" pitchFamily="2" charset="2"/>
              </a:rPr>
              <a:t>f</a:t>
            </a:r>
            <a:r>
              <a:rPr lang="es-ES_tradnl" altLang="es-PE" sz="2400" b="1" baseline="-25000">
                <a:latin typeface="Arial" pitchFamily="34" charset="0"/>
                <a:cs typeface="Arial" pitchFamily="34" charset="0"/>
                <a:sym typeface="Wingdings" pitchFamily="2" charset="2"/>
              </a:rPr>
              <a:t>2</a:t>
            </a:r>
            <a:r>
              <a:rPr lang="es-ES_tradnl" altLang="es-PE" sz="2400">
                <a:latin typeface="Arial" pitchFamily="34" charset="0"/>
                <a:cs typeface="Arial" pitchFamily="34" charset="0"/>
                <a:sym typeface="Wingdings" pitchFamily="2" charset="2"/>
              </a:rPr>
              <a:t>: posición en Y del original para el píxel resultante (x,y)</a:t>
            </a:r>
          </a:p>
          <a:p>
            <a:r>
              <a:rPr lang="es-ES_tradnl" altLang="es-PE" sz="2600" b="1">
                <a:latin typeface="Arial" pitchFamily="34" charset="0"/>
                <a:cs typeface="Arial" pitchFamily="34" charset="0"/>
                <a:sym typeface="Wingdings" pitchFamily="2" charset="2"/>
              </a:rPr>
              <a:t>Ejemplo.</a:t>
            </a:r>
            <a:r>
              <a:rPr lang="es-ES_tradnl" altLang="es-PE" sz="2600">
                <a:latin typeface="Arial" pitchFamily="34" charset="0"/>
                <a:cs typeface="Arial" pitchFamily="34" charset="0"/>
                <a:sym typeface="Wingdings" pitchFamily="2" charset="2"/>
              </a:rPr>
              <a:t> En la rotación de 180º</a:t>
            </a:r>
            <a:br>
              <a:rPr lang="es-ES_tradnl" altLang="es-PE" sz="2600">
                <a:latin typeface="Arial" pitchFamily="34" charset="0"/>
                <a:cs typeface="Arial" pitchFamily="34" charset="0"/>
                <a:sym typeface="Wingdings" pitchFamily="2" charset="2"/>
              </a:rPr>
            </a:br>
            <a:r>
              <a:rPr lang="es-ES_tradnl" altLang="es-PE" sz="2600">
                <a:latin typeface="Arial" pitchFamily="34" charset="0"/>
                <a:cs typeface="Arial" pitchFamily="34" charset="0"/>
                <a:sym typeface="Wingdings" pitchFamily="2" charset="2"/>
              </a:rPr>
              <a:t>f</a:t>
            </a:r>
            <a:r>
              <a:rPr lang="es-ES_tradnl" altLang="es-PE" sz="2600" baseline="-25000">
                <a:latin typeface="Arial" pitchFamily="34" charset="0"/>
                <a:cs typeface="Arial" pitchFamily="34" charset="0"/>
                <a:sym typeface="Wingdings" pitchFamily="2" charset="2"/>
              </a:rPr>
              <a:t>1</a:t>
            </a:r>
            <a:r>
              <a:rPr lang="es-ES_tradnl" altLang="es-PE" sz="2600">
                <a:latin typeface="Arial" pitchFamily="34" charset="0"/>
                <a:cs typeface="Arial" pitchFamily="34" charset="0"/>
                <a:sym typeface="Wingdings" pitchFamily="2" charset="2"/>
              </a:rPr>
              <a:t>(x,y):= m</a:t>
            </a:r>
            <a:r>
              <a:rPr lang="es-ES_tradnl" altLang="es-PE" sz="2600" baseline="-25000">
                <a:latin typeface="Arial" pitchFamily="34" charset="0"/>
                <a:cs typeface="Arial" pitchFamily="34" charset="0"/>
                <a:sym typeface="Wingdings" pitchFamily="2" charset="2"/>
              </a:rPr>
              <a:t>X</a:t>
            </a:r>
            <a:r>
              <a:rPr lang="es-ES_tradnl" altLang="es-PE" sz="2600">
                <a:latin typeface="Arial" pitchFamily="34" charset="0"/>
                <a:cs typeface="Arial" pitchFamily="34" charset="0"/>
                <a:sym typeface="Wingdings" pitchFamily="2" charset="2"/>
              </a:rPr>
              <a:t>-x		f</a:t>
            </a:r>
            <a:r>
              <a:rPr lang="es-ES_tradnl" altLang="es-PE" sz="2600" baseline="-25000">
                <a:latin typeface="Arial" pitchFamily="34" charset="0"/>
                <a:cs typeface="Arial" pitchFamily="34" charset="0"/>
                <a:sym typeface="Wingdings" pitchFamily="2" charset="2"/>
              </a:rPr>
              <a:t>2</a:t>
            </a:r>
            <a:r>
              <a:rPr lang="es-ES_tradnl" altLang="es-PE" sz="2600">
                <a:latin typeface="Arial" pitchFamily="34" charset="0"/>
                <a:cs typeface="Arial" pitchFamily="34" charset="0"/>
                <a:sym typeface="Wingdings" pitchFamily="2" charset="2"/>
              </a:rPr>
              <a:t>(x,y):= m</a:t>
            </a:r>
            <a:r>
              <a:rPr lang="es-ES_tradnl" altLang="es-PE" sz="2600" baseline="-25000">
                <a:latin typeface="Arial" pitchFamily="34" charset="0"/>
                <a:cs typeface="Arial" pitchFamily="34" charset="0"/>
                <a:sym typeface="Wingdings" pitchFamily="2" charset="2"/>
              </a:rPr>
              <a:t>Y</a:t>
            </a:r>
            <a:r>
              <a:rPr lang="es-ES_tradnl" altLang="es-PE" sz="2600">
                <a:latin typeface="Arial" pitchFamily="34" charset="0"/>
                <a:cs typeface="Arial" pitchFamily="34" charset="0"/>
                <a:sym typeface="Wingdings" pitchFamily="2" charset="2"/>
              </a:rPr>
              <a:t>-y</a:t>
            </a:r>
          </a:p>
        </p:txBody>
      </p:sp>
      <p:graphicFrame>
        <p:nvGraphicFramePr>
          <p:cNvPr id="249895" name="Group 39"/>
          <p:cNvGraphicFramePr>
            <a:graphicFrameLocks noGrp="1"/>
          </p:cNvGraphicFramePr>
          <p:nvPr/>
        </p:nvGraphicFramePr>
        <p:xfrm>
          <a:off x="2603500" y="4722813"/>
          <a:ext cx="1236663" cy="792480"/>
        </p:xfrm>
        <a:graphic>
          <a:graphicData uri="http://schemas.openxmlformats.org/drawingml/2006/table">
            <a:tbl>
              <a:tblPr/>
              <a:tblGrid>
                <a:gridCol w="412750"/>
                <a:gridCol w="411163"/>
                <a:gridCol w="412750"/>
              </a:tblGrid>
              <a:tr h="341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r h="339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3F1"/>
                    </a:solidFill>
                  </a:tcPr>
                </a:tc>
              </a:tr>
            </a:tbl>
          </a:graphicData>
        </a:graphic>
      </p:graphicFrame>
      <p:graphicFrame>
        <p:nvGraphicFramePr>
          <p:cNvPr id="249909" name="Group 53"/>
          <p:cNvGraphicFramePr>
            <a:graphicFrameLocks noGrp="1"/>
          </p:cNvGraphicFramePr>
          <p:nvPr/>
        </p:nvGraphicFramePr>
        <p:xfrm>
          <a:off x="4400550" y="5472113"/>
          <a:ext cx="1236663" cy="792480"/>
        </p:xfrm>
        <a:graphic>
          <a:graphicData uri="http://schemas.openxmlformats.org/drawingml/2006/table">
            <a:tbl>
              <a:tblPr/>
              <a:tblGrid>
                <a:gridCol w="412750"/>
                <a:gridCol w="411163"/>
                <a:gridCol w="412750"/>
              </a:tblGrid>
              <a:tr h="341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F1"/>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r>
              <a:tr h="339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r>
            </a:tbl>
          </a:graphicData>
        </a:graphic>
      </p:graphicFrame>
      <p:sp>
        <p:nvSpPr>
          <p:cNvPr id="249923" name="Text Box 67"/>
          <p:cNvSpPr txBox="1">
            <a:spLocks noChangeArrowheads="1"/>
          </p:cNvSpPr>
          <p:nvPr/>
        </p:nvSpPr>
        <p:spPr bwMode="auto">
          <a:xfrm>
            <a:off x="2259013" y="4697413"/>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249924" name="Text Box 68"/>
          <p:cNvSpPr txBox="1">
            <a:spLocks noChangeArrowheads="1"/>
          </p:cNvSpPr>
          <p:nvPr/>
        </p:nvSpPr>
        <p:spPr bwMode="auto">
          <a:xfrm>
            <a:off x="2252663" y="510857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249925" name="Text Box 69"/>
          <p:cNvSpPr txBox="1">
            <a:spLocks noChangeArrowheads="1"/>
          </p:cNvSpPr>
          <p:nvPr/>
        </p:nvSpPr>
        <p:spPr bwMode="auto">
          <a:xfrm>
            <a:off x="2644775" y="4298950"/>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249926" name="Text Box 70"/>
          <p:cNvSpPr txBox="1">
            <a:spLocks noChangeArrowheads="1"/>
          </p:cNvSpPr>
          <p:nvPr/>
        </p:nvSpPr>
        <p:spPr bwMode="auto">
          <a:xfrm>
            <a:off x="3055938" y="430530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249927" name="Text Box 71"/>
          <p:cNvSpPr txBox="1">
            <a:spLocks noChangeArrowheads="1"/>
          </p:cNvSpPr>
          <p:nvPr/>
        </p:nvSpPr>
        <p:spPr bwMode="auto">
          <a:xfrm>
            <a:off x="3449638" y="429260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249934" name="Line 78"/>
          <p:cNvSpPr>
            <a:spLocks noChangeShapeType="1"/>
          </p:cNvSpPr>
          <p:nvPr/>
        </p:nvSpPr>
        <p:spPr bwMode="auto">
          <a:xfrm flipH="1" flipV="1">
            <a:off x="3617913" y="5291138"/>
            <a:ext cx="979487" cy="390525"/>
          </a:xfrm>
          <a:prstGeom prst="line">
            <a:avLst/>
          </a:prstGeom>
          <a:noFill/>
          <a:ln w="28575">
            <a:solidFill>
              <a:schemeClr val="bg2"/>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49935" name="Line 79"/>
          <p:cNvSpPr>
            <a:spLocks noChangeShapeType="1"/>
          </p:cNvSpPr>
          <p:nvPr/>
        </p:nvSpPr>
        <p:spPr bwMode="auto">
          <a:xfrm flipH="1" flipV="1">
            <a:off x="3644900" y="4899025"/>
            <a:ext cx="966788" cy="1176338"/>
          </a:xfrm>
          <a:prstGeom prst="line">
            <a:avLst/>
          </a:prstGeom>
          <a:noFill/>
          <a:ln w="28575">
            <a:solidFill>
              <a:schemeClr val="bg2"/>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49936" name="Line 80"/>
          <p:cNvSpPr>
            <a:spLocks noChangeShapeType="1"/>
          </p:cNvSpPr>
          <p:nvPr/>
        </p:nvSpPr>
        <p:spPr bwMode="auto">
          <a:xfrm flipH="1" flipV="1">
            <a:off x="3213100" y="5291138"/>
            <a:ext cx="1803400" cy="379412"/>
          </a:xfrm>
          <a:prstGeom prst="line">
            <a:avLst/>
          </a:prstGeom>
          <a:noFill/>
          <a:ln w="28575">
            <a:solidFill>
              <a:srgbClr val="333333"/>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49937" name="Line 81"/>
          <p:cNvSpPr>
            <a:spLocks noChangeShapeType="1"/>
          </p:cNvSpPr>
          <p:nvPr/>
        </p:nvSpPr>
        <p:spPr bwMode="auto">
          <a:xfrm flipH="1" flipV="1">
            <a:off x="2782888" y="5329238"/>
            <a:ext cx="2638425" cy="314325"/>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49938" name="Line 82"/>
          <p:cNvSpPr>
            <a:spLocks noChangeShapeType="1"/>
          </p:cNvSpPr>
          <p:nvPr/>
        </p:nvSpPr>
        <p:spPr bwMode="auto">
          <a:xfrm flipH="1" flipV="1">
            <a:off x="3200400" y="4911725"/>
            <a:ext cx="1803400" cy="1162050"/>
          </a:xfrm>
          <a:prstGeom prst="line">
            <a:avLst/>
          </a:prstGeom>
          <a:noFill/>
          <a:ln w="28575">
            <a:solidFill>
              <a:srgbClr val="333333"/>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49939" name="Line 83"/>
          <p:cNvSpPr>
            <a:spLocks noChangeShapeType="1"/>
          </p:cNvSpPr>
          <p:nvPr/>
        </p:nvSpPr>
        <p:spPr bwMode="auto">
          <a:xfrm flipH="1" flipV="1">
            <a:off x="2808288" y="4951413"/>
            <a:ext cx="2651125" cy="1123950"/>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49940" name="Text Box 84"/>
          <p:cNvSpPr txBox="1">
            <a:spLocks noChangeArrowheads="1"/>
          </p:cNvSpPr>
          <p:nvPr/>
        </p:nvSpPr>
        <p:spPr bwMode="auto">
          <a:xfrm>
            <a:off x="5662613" y="544830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249941" name="Text Box 85"/>
          <p:cNvSpPr txBox="1">
            <a:spLocks noChangeArrowheads="1"/>
          </p:cNvSpPr>
          <p:nvPr/>
        </p:nvSpPr>
        <p:spPr bwMode="auto">
          <a:xfrm>
            <a:off x="5656263" y="5859463"/>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249942" name="Text Box 86"/>
          <p:cNvSpPr txBox="1">
            <a:spLocks noChangeArrowheads="1"/>
          </p:cNvSpPr>
          <p:nvPr/>
        </p:nvSpPr>
        <p:spPr bwMode="auto">
          <a:xfrm>
            <a:off x="4454525" y="5010150"/>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249943" name="Text Box 87"/>
          <p:cNvSpPr txBox="1">
            <a:spLocks noChangeArrowheads="1"/>
          </p:cNvSpPr>
          <p:nvPr/>
        </p:nvSpPr>
        <p:spPr bwMode="auto">
          <a:xfrm>
            <a:off x="4865688" y="501650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249944" name="Text Box 88"/>
          <p:cNvSpPr txBox="1">
            <a:spLocks noChangeArrowheads="1"/>
          </p:cNvSpPr>
          <p:nvPr/>
        </p:nvSpPr>
        <p:spPr bwMode="auto">
          <a:xfrm>
            <a:off x="5259388" y="500380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249945" name="Text Box 89"/>
          <p:cNvSpPr txBox="1">
            <a:spLocks noChangeArrowheads="1"/>
          </p:cNvSpPr>
          <p:nvPr/>
        </p:nvSpPr>
        <p:spPr bwMode="auto">
          <a:xfrm>
            <a:off x="1689100" y="4833938"/>
            <a:ext cx="47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b="1"/>
              <a:t>A</a:t>
            </a:r>
            <a:endParaRPr lang="es-ES" altLang="es-PE" b="1"/>
          </a:p>
        </p:txBody>
      </p:sp>
      <p:sp>
        <p:nvSpPr>
          <p:cNvPr id="249946" name="Text Box 90"/>
          <p:cNvSpPr txBox="1">
            <a:spLocks noChangeArrowheads="1"/>
          </p:cNvSpPr>
          <p:nvPr/>
        </p:nvSpPr>
        <p:spPr bwMode="auto">
          <a:xfrm>
            <a:off x="6032500" y="5637213"/>
            <a:ext cx="47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b="1"/>
              <a:t>R</a:t>
            </a:r>
            <a:endParaRPr lang="es-ES" altLang="es-PE" b="1"/>
          </a:p>
        </p:txBody>
      </p:sp>
      <p:sp>
        <p:nvSpPr>
          <p:cNvPr id="249947" name="Rectangle 91"/>
          <p:cNvSpPr>
            <a:spLocks noChangeArrowheads="1"/>
          </p:cNvSpPr>
          <p:nvPr/>
        </p:nvSpPr>
        <p:spPr bwMode="auto">
          <a:xfrm>
            <a:off x="8767763" y="6369050"/>
            <a:ext cx="3762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s-PE" sz="2600">
                <a:hlinkClick r:id="rId3" action="ppaction://hlinkpres?slideindex=8&amp;slidetitle=4.1. Interpolación y transf. básicas."/>
              </a:rPr>
              <a:t>+</a:t>
            </a:r>
            <a:endParaRPr lang="es-ES_tradnl" altLang="es-PE" sz="2600"/>
          </a:p>
        </p:txBody>
      </p:sp>
    </p:spTree>
    <p:extLst>
      <p:ext uri="{BB962C8B-B14F-4D97-AF65-F5344CB8AC3E}">
        <p14:creationId xmlns:p14="http://schemas.microsoft.com/office/powerpoint/2010/main" val="288283247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15747" name="Rectangle 3"/>
          <p:cNvSpPr>
            <a:spLocks noGrp="1" noChangeArrowheads="1"/>
          </p:cNvSpPr>
          <p:nvPr>
            <p:ph type="body" sz="half" idx="1"/>
          </p:nvPr>
        </p:nvSpPr>
        <p:spPr>
          <a:xfrm>
            <a:off x="252413" y="658813"/>
            <a:ext cx="8669337" cy="2362200"/>
          </a:xfrm>
        </p:spPr>
        <p:txBody>
          <a:bodyPr/>
          <a:lstStyle/>
          <a:p>
            <a:r>
              <a:rPr lang="es-ES_tradnl" altLang="es-PE" sz="2600">
                <a:latin typeface="Arial" pitchFamily="34" charset="0"/>
                <a:cs typeface="Arial" pitchFamily="34" charset="0"/>
                <a:sym typeface="Wingdings" pitchFamily="2" charset="2"/>
              </a:rPr>
              <a:t>... </a:t>
            </a:r>
            <a:r>
              <a:rPr lang="es-ES_tradnl" altLang="es-PE" sz="2600" b="1">
                <a:latin typeface="Arial" pitchFamily="34" charset="0"/>
                <a:cs typeface="Arial" pitchFamily="34" charset="0"/>
                <a:sym typeface="Wingdings" pitchFamily="2" charset="2"/>
              </a:rPr>
              <a:t>→ R</a:t>
            </a:r>
            <a:r>
              <a:rPr lang="es-ES_tradnl" altLang="es-PE" sz="2600">
                <a:latin typeface="Arial" pitchFamily="34" charset="0"/>
                <a:cs typeface="Arial" pitchFamily="34" charset="0"/>
                <a:sym typeface="Wingdings" pitchFamily="2" charset="2"/>
              </a:rPr>
              <a:t>    	¿Qué ocurre si el resultado es un número no</a:t>
            </a:r>
            <a:br>
              <a:rPr lang="es-ES_tradnl" altLang="es-PE" sz="2600">
                <a:latin typeface="Arial" pitchFamily="34" charset="0"/>
                <a:cs typeface="Arial" pitchFamily="34" charset="0"/>
                <a:sym typeface="Wingdings" pitchFamily="2" charset="2"/>
              </a:rPr>
            </a:br>
            <a:r>
              <a:rPr lang="es-ES_tradnl" altLang="es-PE" sz="2600">
                <a:latin typeface="Arial" pitchFamily="34" charset="0"/>
                <a:cs typeface="Arial" pitchFamily="34" charset="0"/>
                <a:sym typeface="Wingdings" pitchFamily="2" charset="2"/>
              </a:rPr>
              <a:t>		  entero?</a:t>
            </a:r>
          </a:p>
          <a:p>
            <a:r>
              <a:rPr lang="es-ES_tradnl" altLang="es-PE" sz="2600">
                <a:latin typeface="Arial" pitchFamily="34" charset="0"/>
                <a:cs typeface="Arial" pitchFamily="34" charset="0"/>
                <a:sym typeface="Wingdings" pitchFamily="2" charset="2"/>
              </a:rPr>
              <a:t>Por ejemplo, se puede conseguir un </a:t>
            </a:r>
            <a:r>
              <a:rPr lang="es-ES_tradnl" altLang="es-PE" sz="2600" b="1">
                <a:latin typeface="Arial" pitchFamily="34" charset="0"/>
                <a:cs typeface="Arial" pitchFamily="34" charset="0"/>
                <a:sym typeface="Wingdings" pitchFamily="2" charset="2"/>
              </a:rPr>
              <a:t>aumento de 2x</a:t>
            </a:r>
            <a:r>
              <a:rPr lang="es-ES_tradnl" altLang="es-PE" sz="2600">
                <a:latin typeface="Arial" pitchFamily="34" charset="0"/>
                <a:cs typeface="Arial" pitchFamily="34" charset="0"/>
                <a:sym typeface="Wingdings" pitchFamily="2" charset="2"/>
              </a:rPr>
              <a:t> con una transformación del tipo:</a:t>
            </a:r>
          </a:p>
          <a:p>
            <a:pPr>
              <a:buFontTx/>
              <a:buNone/>
            </a:pPr>
            <a:r>
              <a:rPr lang="es-ES_tradnl" altLang="es-PE" sz="2600">
                <a:latin typeface="Arial" pitchFamily="34" charset="0"/>
                <a:cs typeface="Arial" pitchFamily="34" charset="0"/>
                <a:sym typeface="Wingdings" pitchFamily="2" charset="2"/>
              </a:rPr>
              <a:t>	R(x,y):= A(x/2, y/2),  con </a:t>
            </a:r>
            <a:r>
              <a:rPr lang="es-ES_tradnl" altLang="es-PE" sz="2600">
                <a:latin typeface="Arial" pitchFamily="34" charset="0"/>
                <a:sym typeface="Wingdings" pitchFamily="2" charset="2"/>
              </a:rPr>
              <a:t>R: </a:t>
            </a:r>
            <a:r>
              <a:rPr lang="es-ES_tradnl" altLang="es-PE" sz="2400">
                <a:latin typeface="Arial" pitchFamily="34" charset="0"/>
                <a:sym typeface="Wingdings" pitchFamily="2" charset="2"/>
              </a:rPr>
              <a:t>(0..2m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+1, 0..2m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+1)</a:t>
            </a:r>
            <a:endParaRPr lang="es-ES_tradnl" altLang="es-PE" sz="2600">
              <a:latin typeface="Arial" pitchFamily="34" charset="0"/>
              <a:cs typeface="Arial" pitchFamily="34" charset="0"/>
              <a:sym typeface="Wingdings" pitchFamily="2" charset="2"/>
            </a:endParaRPr>
          </a:p>
        </p:txBody>
      </p:sp>
      <p:graphicFrame>
        <p:nvGraphicFramePr>
          <p:cNvPr id="415748" name="Group 4"/>
          <p:cNvGraphicFramePr>
            <a:graphicFrameLocks noGrp="1"/>
          </p:cNvGraphicFramePr>
          <p:nvPr/>
        </p:nvGraphicFramePr>
        <p:xfrm>
          <a:off x="2212975" y="3598863"/>
          <a:ext cx="1236663" cy="792480"/>
        </p:xfrm>
        <a:graphic>
          <a:graphicData uri="http://schemas.openxmlformats.org/drawingml/2006/table">
            <a:tbl>
              <a:tblPr/>
              <a:tblGrid>
                <a:gridCol w="412750"/>
                <a:gridCol w="411163"/>
                <a:gridCol w="412750"/>
              </a:tblGrid>
              <a:tr h="341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r h="339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3F1"/>
                    </a:solidFill>
                  </a:tcPr>
                </a:tc>
              </a:tr>
            </a:tbl>
          </a:graphicData>
        </a:graphic>
      </p:graphicFrame>
      <p:graphicFrame>
        <p:nvGraphicFramePr>
          <p:cNvPr id="415821" name="Group 77"/>
          <p:cNvGraphicFramePr>
            <a:graphicFrameLocks noGrp="1"/>
          </p:cNvGraphicFramePr>
          <p:nvPr/>
        </p:nvGraphicFramePr>
        <p:xfrm>
          <a:off x="5203825" y="3260725"/>
          <a:ext cx="2473325" cy="1584960"/>
        </p:xfrm>
        <a:graphic>
          <a:graphicData uri="http://schemas.openxmlformats.org/drawingml/2006/table">
            <a:tbl>
              <a:tblPr/>
              <a:tblGrid>
                <a:gridCol w="412750"/>
                <a:gridCol w="412750"/>
                <a:gridCol w="411163"/>
                <a:gridCol w="411162"/>
                <a:gridCol w="412750"/>
                <a:gridCol w="412750"/>
              </a:tblGrid>
              <a:tr h="341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41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39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3F1"/>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39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r>
            </a:tbl>
          </a:graphicData>
        </a:graphic>
      </p:graphicFrame>
      <p:sp>
        <p:nvSpPr>
          <p:cNvPr id="415822" name="Text Box 78"/>
          <p:cNvSpPr txBox="1">
            <a:spLocks noChangeArrowheads="1"/>
          </p:cNvSpPr>
          <p:nvPr/>
        </p:nvSpPr>
        <p:spPr bwMode="auto">
          <a:xfrm>
            <a:off x="1139825" y="3594100"/>
            <a:ext cx="47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b="1"/>
              <a:t>A</a:t>
            </a:r>
            <a:endParaRPr lang="es-ES" altLang="es-PE" b="1"/>
          </a:p>
        </p:txBody>
      </p:sp>
      <p:sp>
        <p:nvSpPr>
          <p:cNvPr id="415823" name="Text Box 79"/>
          <p:cNvSpPr txBox="1">
            <a:spLocks noChangeArrowheads="1"/>
          </p:cNvSpPr>
          <p:nvPr/>
        </p:nvSpPr>
        <p:spPr bwMode="auto">
          <a:xfrm>
            <a:off x="1841500" y="3575050"/>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15824" name="Text Box 80"/>
          <p:cNvSpPr txBox="1">
            <a:spLocks noChangeArrowheads="1"/>
          </p:cNvSpPr>
          <p:nvPr/>
        </p:nvSpPr>
        <p:spPr bwMode="auto">
          <a:xfrm>
            <a:off x="1835150" y="3986213"/>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15825" name="Text Box 81"/>
          <p:cNvSpPr txBox="1">
            <a:spLocks noChangeArrowheads="1"/>
          </p:cNvSpPr>
          <p:nvPr/>
        </p:nvSpPr>
        <p:spPr bwMode="auto">
          <a:xfrm>
            <a:off x="2227263" y="3170238"/>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15826" name="Text Box 82"/>
          <p:cNvSpPr txBox="1">
            <a:spLocks noChangeArrowheads="1"/>
          </p:cNvSpPr>
          <p:nvPr/>
        </p:nvSpPr>
        <p:spPr bwMode="auto">
          <a:xfrm>
            <a:off x="2638425" y="3170238"/>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15827" name="Text Box 83"/>
          <p:cNvSpPr txBox="1">
            <a:spLocks noChangeArrowheads="1"/>
          </p:cNvSpPr>
          <p:nvPr/>
        </p:nvSpPr>
        <p:spPr bwMode="auto">
          <a:xfrm>
            <a:off x="3032125" y="3170238"/>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415828" name="Text Box 84"/>
          <p:cNvSpPr txBox="1">
            <a:spLocks noChangeArrowheads="1"/>
          </p:cNvSpPr>
          <p:nvPr/>
        </p:nvSpPr>
        <p:spPr bwMode="auto">
          <a:xfrm>
            <a:off x="4813300" y="3235325"/>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15829" name="Text Box 85"/>
          <p:cNvSpPr txBox="1">
            <a:spLocks noChangeArrowheads="1"/>
          </p:cNvSpPr>
          <p:nvPr/>
        </p:nvSpPr>
        <p:spPr bwMode="auto">
          <a:xfrm>
            <a:off x="4813300" y="3646488"/>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15830" name="Text Box 86"/>
          <p:cNvSpPr txBox="1">
            <a:spLocks noChangeArrowheads="1"/>
          </p:cNvSpPr>
          <p:nvPr/>
        </p:nvSpPr>
        <p:spPr bwMode="auto">
          <a:xfrm>
            <a:off x="5218113" y="286385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15831" name="Text Box 87"/>
          <p:cNvSpPr txBox="1">
            <a:spLocks noChangeArrowheads="1"/>
          </p:cNvSpPr>
          <p:nvPr/>
        </p:nvSpPr>
        <p:spPr bwMode="auto">
          <a:xfrm>
            <a:off x="5629275" y="2863850"/>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15832" name="Text Box 88"/>
          <p:cNvSpPr txBox="1">
            <a:spLocks noChangeArrowheads="1"/>
          </p:cNvSpPr>
          <p:nvPr/>
        </p:nvSpPr>
        <p:spPr bwMode="auto">
          <a:xfrm>
            <a:off x="6022975" y="2863850"/>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415833" name="Text Box 89"/>
          <p:cNvSpPr txBox="1">
            <a:spLocks noChangeArrowheads="1"/>
          </p:cNvSpPr>
          <p:nvPr/>
        </p:nvSpPr>
        <p:spPr bwMode="auto">
          <a:xfrm>
            <a:off x="6491288" y="286385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3</a:t>
            </a:r>
            <a:endParaRPr lang="es-ES" altLang="es-PE" sz="2200"/>
          </a:p>
        </p:txBody>
      </p:sp>
      <p:sp>
        <p:nvSpPr>
          <p:cNvPr id="415834" name="Text Box 90"/>
          <p:cNvSpPr txBox="1">
            <a:spLocks noChangeArrowheads="1"/>
          </p:cNvSpPr>
          <p:nvPr/>
        </p:nvSpPr>
        <p:spPr bwMode="auto">
          <a:xfrm>
            <a:off x="6902450" y="2863850"/>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4</a:t>
            </a:r>
            <a:endParaRPr lang="es-ES" altLang="es-PE" sz="2200"/>
          </a:p>
        </p:txBody>
      </p:sp>
      <p:sp>
        <p:nvSpPr>
          <p:cNvPr id="415835" name="Text Box 91"/>
          <p:cNvSpPr txBox="1">
            <a:spLocks noChangeArrowheads="1"/>
          </p:cNvSpPr>
          <p:nvPr/>
        </p:nvSpPr>
        <p:spPr bwMode="auto">
          <a:xfrm>
            <a:off x="7296150" y="2863850"/>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5</a:t>
            </a:r>
            <a:endParaRPr lang="es-ES" altLang="es-PE" sz="2200"/>
          </a:p>
        </p:txBody>
      </p:sp>
      <p:sp>
        <p:nvSpPr>
          <p:cNvPr id="415836" name="Text Box 92"/>
          <p:cNvSpPr txBox="1">
            <a:spLocks noChangeArrowheads="1"/>
          </p:cNvSpPr>
          <p:nvPr/>
        </p:nvSpPr>
        <p:spPr bwMode="auto">
          <a:xfrm>
            <a:off x="4813300" y="4013200"/>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415837" name="Text Box 93"/>
          <p:cNvSpPr txBox="1">
            <a:spLocks noChangeArrowheads="1"/>
          </p:cNvSpPr>
          <p:nvPr/>
        </p:nvSpPr>
        <p:spPr bwMode="auto">
          <a:xfrm>
            <a:off x="4813300" y="4424363"/>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3</a:t>
            </a:r>
            <a:endParaRPr lang="es-ES" altLang="es-PE" sz="2200"/>
          </a:p>
        </p:txBody>
      </p:sp>
      <p:sp>
        <p:nvSpPr>
          <p:cNvPr id="415838" name="Text Box 94"/>
          <p:cNvSpPr txBox="1">
            <a:spLocks noChangeArrowheads="1"/>
          </p:cNvSpPr>
          <p:nvPr/>
        </p:nvSpPr>
        <p:spPr bwMode="auto">
          <a:xfrm>
            <a:off x="4281488" y="3535363"/>
            <a:ext cx="47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b="1"/>
              <a:t>R</a:t>
            </a:r>
            <a:endParaRPr lang="es-ES" altLang="es-PE" b="1"/>
          </a:p>
        </p:txBody>
      </p:sp>
      <p:sp>
        <p:nvSpPr>
          <p:cNvPr id="415839" name="Rectangle 95"/>
          <p:cNvSpPr>
            <a:spLocks noChangeArrowheads="1"/>
          </p:cNvSpPr>
          <p:nvPr/>
        </p:nvSpPr>
        <p:spPr bwMode="auto">
          <a:xfrm>
            <a:off x="246063" y="4884738"/>
            <a:ext cx="6396037"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600">
                <a:latin typeface="Arial" pitchFamily="34" charset="0"/>
                <a:cs typeface="Arial" pitchFamily="34" charset="0"/>
                <a:sym typeface="Wingdings" pitchFamily="2" charset="2"/>
              </a:rPr>
              <a:t>R(0, 0):= A(0/2, 0/2) = A(0, 0) </a:t>
            </a:r>
            <a:r>
              <a:rPr lang="es-ES_tradnl" altLang="es-PE" sz="2600" b="1">
                <a:latin typeface="Arial" pitchFamily="34" charset="0"/>
                <a:cs typeface="Arial" pitchFamily="34" charset="0"/>
                <a:sym typeface="Wingdings" pitchFamily="2" charset="2"/>
              </a:rPr>
              <a:t>OK</a:t>
            </a:r>
          </a:p>
          <a:p>
            <a:r>
              <a:rPr lang="es-ES_tradnl" altLang="es-PE" sz="2600">
                <a:latin typeface="Arial" pitchFamily="34" charset="0"/>
                <a:cs typeface="Arial" pitchFamily="34" charset="0"/>
                <a:sym typeface="Wingdings" pitchFamily="2" charset="2"/>
              </a:rPr>
              <a:t>R(1, 0):= A(1/2, 0/2) = A(0.5, 0)</a:t>
            </a:r>
          </a:p>
          <a:p>
            <a:r>
              <a:rPr lang="es-ES_tradnl" altLang="es-PE" sz="2600">
                <a:latin typeface="Arial" pitchFamily="34" charset="0"/>
                <a:cs typeface="Arial" pitchFamily="34" charset="0"/>
                <a:sym typeface="Wingdings" pitchFamily="2" charset="2"/>
              </a:rPr>
              <a:t>R(1, 1):= A(1/2, 1/2) = A(0.5, 0.5)</a:t>
            </a:r>
          </a:p>
        </p:txBody>
      </p:sp>
      <p:sp>
        <p:nvSpPr>
          <p:cNvPr id="415840" name="Text Box 96"/>
          <p:cNvSpPr txBox="1">
            <a:spLocks noChangeArrowheads="1"/>
          </p:cNvSpPr>
          <p:nvPr/>
        </p:nvSpPr>
        <p:spPr bwMode="auto">
          <a:xfrm>
            <a:off x="6011863" y="4976813"/>
            <a:ext cx="2911475" cy="109696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 altLang="es-PE" sz="2200"/>
              <a:t>Índices no definidos en el array. ¿Qué hacer ahí?</a:t>
            </a:r>
          </a:p>
        </p:txBody>
      </p:sp>
      <p:sp>
        <p:nvSpPr>
          <p:cNvPr id="415841" name="Line 97"/>
          <p:cNvSpPr>
            <a:spLocks noChangeShapeType="1"/>
          </p:cNvSpPr>
          <p:nvPr/>
        </p:nvSpPr>
        <p:spPr bwMode="auto">
          <a:xfrm flipV="1">
            <a:off x="5303838" y="5292725"/>
            <a:ext cx="874712" cy="274638"/>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5842" name="Line 98"/>
          <p:cNvSpPr>
            <a:spLocks noChangeShapeType="1"/>
          </p:cNvSpPr>
          <p:nvPr/>
        </p:nvSpPr>
        <p:spPr bwMode="auto">
          <a:xfrm flipV="1">
            <a:off x="5557838" y="5534025"/>
            <a:ext cx="717550" cy="536575"/>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3284158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58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58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58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58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58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5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840" grpId="0" animBg="1"/>
      <p:bldP spid="415841" grpId="0" animBg="1"/>
      <p:bldP spid="415842"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13699" name="Rectangle 3"/>
          <p:cNvSpPr>
            <a:spLocks noGrp="1" noChangeArrowheads="1"/>
          </p:cNvSpPr>
          <p:nvPr>
            <p:ph type="body" sz="half" idx="1"/>
          </p:nvPr>
        </p:nvSpPr>
        <p:spPr>
          <a:xfrm>
            <a:off x="252413" y="658813"/>
            <a:ext cx="8669337" cy="1389062"/>
          </a:xfrm>
        </p:spPr>
        <p:txBody>
          <a:bodyPr/>
          <a:lstStyle/>
          <a:p>
            <a:r>
              <a:rPr lang="es-ES_tradnl" altLang="es-PE" sz="2400" b="1">
                <a:latin typeface="Arial" pitchFamily="34" charset="0"/>
                <a:sym typeface="Wingdings" pitchFamily="2" charset="2"/>
              </a:rPr>
              <a:t>Problema:</a:t>
            </a:r>
            <a:r>
              <a:rPr lang="es-ES_tradnl" altLang="es-PE" sz="2400">
                <a:latin typeface="Arial" pitchFamily="34" charset="0"/>
                <a:sym typeface="Wingdings" pitchFamily="2" charset="2"/>
              </a:rPr>
              <a:t> las imágenes son </a:t>
            </a:r>
            <a:r>
              <a:rPr lang="es-ES_tradnl" altLang="es-PE" sz="2400" b="1">
                <a:latin typeface="Arial" pitchFamily="34" charset="0"/>
                <a:sym typeface="Wingdings" pitchFamily="2" charset="2"/>
              </a:rPr>
              <a:t>señales discretas</a:t>
            </a:r>
            <a:r>
              <a:rPr lang="es-ES_tradnl" altLang="es-PE" sz="2400">
                <a:latin typeface="Arial" pitchFamily="34" charset="0"/>
                <a:sym typeface="Wingdings" pitchFamily="2" charset="2"/>
              </a:rPr>
              <a:t>, pero la transformación geométrica las trata como si fueran </a:t>
            </a:r>
            <a:r>
              <a:rPr lang="es-ES_tradnl" altLang="es-PE" sz="2400" b="1">
                <a:latin typeface="Arial" pitchFamily="34" charset="0"/>
                <a:sym typeface="Wingdings" pitchFamily="2" charset="2"/>
              </a:rPr>
              <a:t>continuas</a:t>
            </a:r>
            <a:r>
              <a:rPr lang="es-ES_tradnl" altLang="es-PE" sz="2400">
                <a:latin typeface="Arial" pitchFamily="34" charset="0"/>
                <a:sym typeface="Wingdings" pitchFamily="2" charset="2"/>
              </a:rPr>
              <a:t> (definidas en todo el plano).</a:t>
            </a:r>
          </a:p>
        </p:txBody>
      </p:sp>
      <p:sp>
        <p:nvSpPr>
          <p:cNvPr id="413700" name="Line 4"/>
          <p:cNvSpPr>
            <a:spLocks noChangeShapeType="1"/>
          </p:cNvSpPr>
          <p:nvPr/>
        </p:nvSpPr>
        <p:spPr bwMode="auto">
          <a:xfrm flipV="1">
            <a:off x="2220913" y="2459038"/>
            <a:ext cx="4951412" cy="1587"/>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3701" name="Line 5"/>
          <p:cNvSpPr>
            <a:spLocks noChangeShapeType="1"/>
          </p:cNvSpPr>
          <p:nvPr/>
        </p:nvSpPr>
        <p:spPr bwMode="auto">
          <a:xfrm flipH="1">
            <a:off x="2470150" y="2103438"/>
            <a:ext cx="0" cy="254635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3702" name="Text Box 6"/>
          <p:cNvSpPr txBox="1">
            <a:spLocks noChangeArrowheads="1"/>
          </p:cNvSpPr>
          <p:nvPr/>
        </p:nvSpPr>
        <p:spPr bwMode="auto">
          <a:xfrm>
            <a:off x="2046288" y="253047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13703" name="Text Box 7"/>
          <p:cNvSpPr txBox="1">
            <a:spLocks noChangeArrowheads="1"/>
          </p:cNvSpPr>
          <p:nvPr/>
        </p:nvSpPr>
        <p:spPr bwMode="auto">
          <a:xfrm>
            <a:off x="2046288" y="3881438"/>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13704" name="Text Box 8"/>
          <p:cNvSpPr txBox="1">
            <a:spLocks noChangeArrowheads="1"/>
          </p:cNvSpPr>
          <p:nvPr/>
        </p:nvSpPr>
        <p:spPr bwMode="auto">
          <a:xfrm>
            <a:off x="2921000" y="1954213"/>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13705" name="Text Box 9"/>
          <p:cNvSpPr txBox="1">
            <a:spLocks noChangeArrowheads="1"/>
          </p:cNvSpPr>
          <p:nvPr/>
        </p:nvSpPr>
        <p:spPr bwMode="auto">
          <a:xfrm>
            <a:off x="4498975" y="1954213"/>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13706" name="Text Box 10"/>
          <p:cNvSpPr txBox="1">
            <a:spLocks noChangeArrowheads="1"/>
          </p:cNvSpPr>
          <p:nvPr/>
        </p:nvSpPr>
        <p:spPr bwMode="auto">
          <a:xfrm>
            <a:off x="6102350" y="1954213"/>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413707" name="Text Box 11"/>
          <p:cNvSpPr txBox="1">
            <a:spLocks noChangeArrowheads="1"/>
          </p:cNvSpPr>
          <p:nvPr/>
        </p:nvSpPr>
        <p:spPr bwMode="auto">
          <a:xfrm>
            <a:off x="6867525" y="1947863"/>
            <a:ext cx="4286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413708" name="Text Box 12"/>
          <p:cNvSpPr txBox="1">
            <a:spLocks noChangeArrowheads="1"/>
          </p:cNvSpPr>
          <p:nvPr/>
        </p:nvSpPr>
        <p:spPr bwMode="auto">
          <a:xfrm>
            <a:off x="1966913" y="4378325"/>
            <a:ext cx="4127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Y</a:t>
            </a:r>
            <a:endParaRPr lang="es-ES" altLang="es-PE" sz="2200"/>
          </a:p>
        </p:txBody>
      </p:sp>
      <p:sp>
        <p:nvSpPr>
          <p:cNvPr id="413709" name="Line 13"/>
          <p:cNvSpPr>
            <a:spLocks noChangeShapeType="1"/>
          </p:cNvSpPr>
          <p:nvPr/>
        </p:nvSpPr>
        <p:spPr bwMode="auto">
          <a:xfrm>
            <a:off x="2365375" y="2730500"/>
            <a:ext cx="4389438"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3710" name="Line 14"/>
          <p:cNvSpPr>
            <a:spLocks noChangeShapeType="1"/>
          </p:cNvSpPr>
          <p:nvPr/>
        </p:nvSpPr>
        <p:spPr bwMode="auto">
          <a:xfrm flipV="1">
            <a:off x="2371725" y="4095750"/>
            <a:ext cx="43497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3711" name="Line 15"/>
          <p:cNvSpPr>
            <a:spLocks noChangeShapeType="1"/>
          </p:cNvSpPr>
          <p:nvPr/>
        </p:nvSpPr>
        <p:spPr bwMode="auto">
          <a:xfrm flipH="1">
            <a:off x="3089275" y="2322513"/>
            <a:ext cx="1588" cy="199866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3712" name="Line 16"/>
          <p:cNvSpPr>
            <a:spLocks noChangeShapeType="1"/>
          </p:cNvSpPr>
          <p:nvPr/>
        </p:nvSpPr>
        <p:spPr bwMode="auto">
          <a:xfrm flipH="1">
            <a:off x="4673600" y="2328863"/>
            <a:ext cx="1588" cy="199866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3713" name="Line 17"/>
          <p:cNvSpPr>
            <a:spLocks noChangeShapeType="1"/>
          </p:cNvSpPr>
          <p:nvPr/>
        </p:nvSpPr>
        <p:spPr bwMode="auto">
          <a:xfrm flipH="1">
            <a:off x="6269038" y="2316163"/>
            <a:ext cx="1587" cy="199866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3714" name="Rectangle 18"/>
          <p:cNvSpPr>
            <a:spLocks noChangeArrowheads="1"/>
          </p:cNvSpPr>
          <p:nvPr/>
        </p:nvSpPr>
        <p:spPr bwMode="auto">
          <a:xfrm>
            <a:off x="3030538" y="2678113"/>
            <a:ext cx="130175" cy="117475"/>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3715" name="Rectangle 19"/>
          <p:cNvSpPr>
            <a:spLocks noChangeArrowheads="1"/>
          </p:cNvSpPr>
          <p:nvPr/>
        </p:nvSpPr>
        <p:spPr bwMode="auto">
          <a:xfrm>
            <a:off x="4602163" y="2671763"/>
            <a:ext cx="130175" cy="11747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3716" name="Rectangle 20"/>
          <p:cNvSpPr>
            <a:spLocks noChangeArrowheads="1"/>
          </p:cNvSpPr>
          <p:nvPr/>
        </p:nvSpPr>
        <p:spPr bwMode="auto">
          <a:xfrm>
            <a:off x="3030538" y="4037013"/>
            <a:ext cx="130175" cy="11747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3717" name="Rectangle 21"/>
          <p:cNvSpPr>
            <a:spLocks noChangeArrowheads="1"/>
          </p:cNvSpPr>
          <p:nvPr/>
        </p:nvSpPr>
        <p:spPr bwMode="auto">
          <a:xfrm>
            <a:off x="4608513" y="4037013"/>
            <a:ext cx="130175" cy="11747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3718" name="Rectangle 22"/>
          <p:cNvSpPr>
            <a:spLocks noChangeArrowheads="1"/>
          </p:cNvSpPr>
          <p:nvPr/>
        </p:nvSpPr>
        <p:spPr bwMode="auto">
          <a:xfrm>
            <a:off x="6210300" y="2686050"/>
            <a:ext cx="130175" cy="11747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3719" name="Rectangle 23"/>
          <p:cNvSpPr>
            <a:spLocks noChangeArrowheads="1"/>
          </p:cNvSpPr>
          <p:nvPr/>
        </p:nvSpPr>
        <p:spPr bwMode="auto">
          <a:xfrm>
            <a:off x="6211888" y="4032250"/>
            <a:ext cx="130175" cy="117475"/>
          </a:xfrm>
          <a:prstGeom prst="rect">
            <a:avLst/>
          </a:prstGeom>
          <a:solidFill>
            <a:srgbClr val="FFD7EB"/>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3720" name="Oval 24"/>
          <p:cNvSpPr>
            <a:spLocks noChangeArrowheads="1"/>
          </p:cNvSpPr>
          <p:nvPr/>
        </p:nvSpPr>
        <p:spPr bwMode="auto">
          <a:xfrm>
            <a:off x="5657850" y="3057525"/>
            <a:ext cx="130175" cy="130175"/>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3721" name="Text Box 25"/>
          <p:cNvSpPr txBox="1">
            <a:spLocks noChangeArrowheads="1"/>
          </p:cNvSpPr>
          <p:nvPr/>
        </p:nvSpPr>
        <p:spPr bwMode="auto">
          <a:xfrm>
            <a:off x="6521450" y="3173413"/>
            <a:ext cx="2179638" cy="762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 altLang="es-PE" sz="2200"/>
              <a:t>¿Cuánto vale la imagen ahí?</a:t>
            </a:r>
          </a:p>
        </p:txBody>
      </p:sp>
      <p:sp>
        <p:nvSpPr>
          <p:cNvPr id="413722" name="Line 26"/>
          <p:cNvSpPr>
            <a:spLocks noChangeShapeType="1"/>
          </p:cNvSpPr>
          <p:nvPr/>
        </p:nvSpPr>
        <p:spPr bwMode="auto">
          <a:xfrm>
            <a:off x="5799138" y="3151188"/>
            <a:ext cx="796925" cy="260350"/>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3723" name="Rectangle 27"/>
          <p:cNvSpPr>
            <a:spLocks noChangeArrowheads="1"/>
          </p:cNvSpPr>
          <p:nvPr/>
        </p:nvSpPr>
        <p:spPr bwMode="auto">
          <a:xfrm>
            <a:off x="207963" y="4897438"/>
            <a:ext cx="8669337"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Solución:</a:t>
            </a:r>
            <a:r>
              <a:rPr lang="es-ES_tradnl" altLang="es-PE" sz="2400">
                <a:latin typeface="Arial" pitchFamily="34" charset="0"/>
                <a:sym typeface="Wingdings" pitchFamily="2" charset="2"/>
              </a:rPr>
              <a:t> aplicar una </a:t>
            </a:r>
            <a:r>
              <a:rPr lang="es-ES_tradnl" altLang="es-PE" sz="2400" b="1">
                <a:latin typeface="Arial" pitchFamily="34" charset="0"/>
                <a:sym typeface="Wingdings" pitchFamily="2" charset="2"/>
              </a:rPr>
              <a:t>interpolación</a:t>
            </a:r>
            <a:r>
              <a:rPr lang="es-ES_tradnl" altLang="es-PE" sz="2400">
                <a:latin typeface="Arial" pitchFamily="34" charset="0"/>
                <a:sym typeface="Wingdings" pitchFamily="2" charset="2"/>
              </a:rPr>
              <a:t>.</a:t>
            </a:r>
          </a:p>
          <a:p>
            <a:r>
              <a:rPr lang="es-ES_tradnl" altLang="es-PE" sz="2400" b="1">
                <a:latin typeface="Arial" pitchFamily="34" charset="0"/>
                <a:sym typeface="Wingdings" pitchFamily="2" charset="2"/>
              </a:rPr>
              <a:t>Tipos de interpolación:</a:t>
            </a:r>
            <a:r>
              <a:rPr lang="es-ES_tradnl" altLang="es-PE" sz="2400">
                <a:latin typeface="Arial" pitchFamily="34" charset="0"/>
                <a:sym typeface="Wingdings" pitchFamily="2" charset="2"/>
              </a:rPr>
              <a:t> vecino más próximo, bilineal, bicúbica, supermuestreo.</a:t>
            </a:r>
          </a:p>
        </p:txBody>
      </p:sp>
      <p:sp>
        <p:nvSpPr>
          <p:cNvPr id="413724" name="Text Box 28"/>
          <p:cNvSpPr txBox="1">
            <a:spLocks noChangeArrowheads="1"/>
          </p:cNvSpPr>
          <p:nvPr/>
        </p:nvSpPr>
        <p:spPr bwMode="auto">
          <a:xfrm>
            <a:off x="2006600" y="1979613"/>
            <a:ext cx="42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a:t>A</a:t>
            </a:r>
            <a:endParaRPr lang="es-ES" altLang="es-PE"/>
          </a:p>
        </p:txBody>
      </p:sp>
      <p:sp>
        <p:nvSpPr>
          <p:cNvPr id="413725" name="Rectangle 29"/>
          <p:cNvSpPr>
            <a:spLocks noChangeArrowheads="1"/>
          </p:cNvSpPr>
          <p:nvPr/>
        </p:nvSpPr>
        <p:spPr bwMode="auto">
          <a:xfrm>
            <a:off x="8767763" y="6369050"/>
            <a:ext cx="3762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s-PE" sz="2600">
                <a:hlinkClick r:id="rId3" action="ppaction://hlinkpres?slideindex=19&amp;slidetitle=4.1. Interpolación y transf. básicas."/>
              </a:rPr>
              <a:t>+</a:t>
            </a:r>
            <a:endParaRPr lang="es-ES_tradnl" altLang="es-PE" sz="2600"/>
          </a:p>
        </p:txBody>
      </p:sp>
    </p:spTree>
    <p:extLst>
      <p:ext uri="{BB962C8B-B14F-4D97-AF65-F5344CB8AC3E}">
        <p14:creationId xmlns:p14="http://schemas.microsoft.com/office/powerpoint/2010/main" val="1027203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37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3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21" grpId="0" animBg="1"/>
      <p:bldP spid="41372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19843" name="Rectangle 3"/>
          <p:cNvSpPr>
            <a:spLocks noGrp="1" noChangeArrowheads="1"/>
          </p:cNvSpPr>
          <p:nvPr>
            <p:ph type="body" sz="half" idx="1"/>
          </p:nvPr>
        </p:nvSpPr>
        <p:spPr>
          <a:xfrm>
            <a:off x="252413" y="658813"/>
            <a:ext cx="8669337" cy="1389062"/>
          </a:xfrm>
        </p:spPr>
        <p:txBody>
          <a:bodyPr/>
          <a:lstStyle/>
          <a:p>
            <a:r>
              <a:rPr lang="es-ES_tradnl" altLang="es-PE" sz="2400" b="1">
                <a:latin typeface="Arial" pitchFamily="34" charset="0"/>
                <a:sym typeface="Wingdings" pitchFamily="2" charset="2"/>
              </a:rPr>
              <a:t>Interpolación: Vecino más próximo</a:t>
            </a:r>
            <a:br>
              <a:rPr lang="es-ES_tradnl" altLang="es-PE" sz="2400" b="1">
                <a:latin typeface="Arial" pitchFamily="34" charset="0"/>
                <a:sym typeface="Wingdings" pitchFamily="2" charset="2"/>
              </a:rPr>
            </a:br>
            <a:r>
              <a:rPr lang="es-ES_tradnl" altLang="es-PE" sz="2400">
                <a:latin typeface="Arial" pitchFamily="34" charset="0"/>
                <a:sym typeface="Wingdings" pitchFamily="2" charset="2"/>
              </a:rPr>
              <a:t>Cualquier punto del espacio toma el valor del píxel más cercano.</a:t>
            </a:r>
          </a:p>
        </p:txBody>
      </p:sp>
      <p:grpSp>
        <p:nvGrpSpPr>
          <p:cNvPr id="419882" name="Group 42"/>
          <p:cNvGrpSpPr>
            <a:grpSpLocks/>
          </p:cNvGrpSpPr>
          <p:nvPr/>
        </p:nvGrpSpPr>
        <p:grpSpPr bwMode="auto">
          <a:xfrm>
            <a:off x="2566988" y="2122488"/>
            <a:ext cx="4391025" cy="2090737"/>
            <a:chOff x="1617" y="1337"/>
            <a:chExt cx="2766" cy="1317"/>
          </a:xfrm>
        </p:grpSpPr>
        <p:sp>
          <p:nvSpPr>
            <p:cNvPr id="419873" name="Rectangle 33"/>
            <p:cNvSpPr>
              <a:spLocks noChangeArrowheads="1"/>
            </p:cNvSpPr>
            <p:nvPr/>
          </p:nvSpPr>
          <p:spPr bwMode="auto">
            <a:xfrm>
              <a:off x="3423" y="1935"/>
              <a:ext cx="955" cy="716"/>
            </a:xfrm>
            <a:prstGeom prst="rect">
              <a:avLst/>
            </a:prstGeom>
            <a:solidFill>
              <a:srgbClr val="FFD7EB"/>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72" name="Rectangle 32"/>
            <p:cNvSpPr>
              <a:spLocks noChangeArrowheads="1"/>
            </p:cNvSpPr>
            <p:nvPr/>
          </p:nvSpPr>
          <p:spPr bwMode="auto">
            <a:xfrm>
              <a:off x="3430" y="1341"/>
              <a:ext cx="953" cy="600"/>
            </a:xfrm>
            <a:prstGeom prst="rect">
              <a:avLst/>
            </a:prstGeom>
            <a:solidFill>
              <a:srgbClr val="FF99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71" name="Rectangle 31"/>
            <p:cNvSpPr>
              <a:spLocks noChangeArrowheads="1"/>
            </p:cNvSpPr>
            <p:nvPr/>
          </p:nvSpPr>
          <p:spPr bwMode="auto">
            <a:xfrm>
              <a:off x="2414" y="1938"/>
              <a:ext cx="1011" cy="716"/>
            </a:xfrm>
            <a:prstGeom prst="rect">
              <a:avLst/>
            </a:prstGeom>
            <a:solidFill>
              <a:srgbClr val="FF99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70" name="Rectangle 30"/>
            <p:cNvSpPr>
              <a:spLocks noChangeArrowheads="1"/>
            </p:cNvSpPr>
            <p:nvPr/>
          </p:nvSpPr>
          <p:spPr bwMode="auto">
            <a:xfrm>
              <a:off x="2412" y="1341"/>
              <a:ext cx="1019" cy="600"/>
            </a:xfrm>
            <a:prstGeom prst="rect">
              <a:avLst/>
            </a:prstGeom>
            <a:solidFill>
              <a:srgbClr val="FF4BC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69" name="Rectangle 29"/>
            <p:cNvSpPr>
              <a:spLocks noChangeArrowheads="1"/>
            </p:cNvSpPr>
            <p:nvPr/>
          </p:nvSpPr>
          <p:spPr bwMode="auto">
            <a:xfrm>
              <a:off x="1618" y="1938"/>
              <a:ext cx="797" cy="716"/>
            </a:xfrm>
            <a:prstGeom prst="rect">
              <a:avLst/>
            </a:prstGeom>
            <a:solidFill>
              <a:srgbClr val="FF4BC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68" name="Rectangle 28"/>
            <p:cNvSpPr>
              <a:spLocks noChangeArrowheads="1"/>
            </p:cNvSpPr>
            <p:nvPr/>
          </p:nvSpPr>
          <p:spPr bwMode="auto">
            <a:xfrm>
              <a:off x="1617" y="1337"/>
              <a:ext cx="798" cy="601"/>
            </a:xfrm>
            <a:prstGeom prst="rect">
              <a:avLst/>
            </a:prstGeom>
            <a:solidFill>
              <a:srgbClr val="FF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419844" name="Line 4"/>
          <p:cNvSpPr>
            <a:spLocks noChangeShapeType="1"/>
          </p:cNvSpPr>
          <p:nvPr/>
        </p:nvSpPr>
        <p:spPr bwMode="auto">
          <a:xfrm flipV="1">
            <a:off x="2168525" y="2079625"/>
            <a:ext cx="4951413" cy="1588"/>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9845" name="Line 5"/>
          <p:cNvSpPr>
            <a:spLocks noChangeShapeType="1"/>
          </p:cNvSpPr>
          <p:nvPr/>
        </p:nvSpPr>
        <p:spPr bwMode="auto">
          <a:xfrm flipH="1">
            <a:off x="2417763" y="1724025"/>
            <a:ext cx="0" cy="254635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9846" name="Text Box 6"/>
          <p:cNvSpPr txBox="1">
            <a:spLocks noChangeArrowheads="1"/>
          </p:cNvSpPr>
          <p:nvPr/>
        </p:nvSpPr>
        <p:spPr bwMode="auto">
          <a:xfrm>
            <a:off x="1993900" y="2151063"/>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19847" name="Text Box 7"/>
          <p:cNvSpPr txBox="1">
            <a:spLocks noChangeArrowheads="1"/>
          </p:cNvSpPr>
          <p:nvPr/>
        </p:nvSpPr>
        <p:spPr bwMode="auto">
          <a:xfrm>
            <a:off x="1993900" y="3502025"/>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19848" name="Text Box 8"/>
          <p:cNvSpPr txBox="1">
            <a:spLocks noChangeArrowheads="1"/>
          </p:cNvSpPr>
          <p:nvPr/>
        </p:nvSpPr>
        <p:spPr bwMode="auto">
          <a:xfrm>
            <a:off x="2868613" y="157480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19849" name="Text Box 9"/>
          <p:cNvSpPr txBox="1">
            <a:spLocks noChangeArrowheads="1"/>
          </p:cNvSpPr>
          <p:nvPr/>
        </p:nvSpPr>
        <p:spPr bwMode="auto">
          <a:xfrm>
            <a:off x="4446588" y="157480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19850" name="Text Box 10"/>
          <p:cNvSpPr txBox="1">
            <a:spLocks noChangeArrowheads="1"/>
          </p:cNvSpPr>
          <p:nvPr/>
        </p:nvSpPr>
        <p:spPr bwMode="auto">
          <a:xfrm>
            <a:off x="6024563" y="157480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419851" name="Text Box 11"/>
          <p:cNvSpPr txBox="1">
            <a:spLocks noChangeArrowheads="1"/>
          </p:cNvSpPr>
          <p:nvPr/>
        </p:nvSpPr>
        <p:spPr bwMode="auto">
          <a:xfrm>
            <a:off x="6772275" y="1568450"/>
            <a:ext cx="3873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419852" name="Text Box 12"/>
          <p:cNvSpPr txBox="1">
            <a:spLocks noChangeArrowheads="1"/>
          </p:cNvSpPr>
          <p:nvPr/>
        </p:nvSpPr>
        <p:spPr bwMode="auto">
          <a:xfrm>
            <a:off x="1927225" y="3998913"/>
            <a:ext cx="400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Y</a:t>
            </a:r>
            <a:endParaRPr lang="es-ES" altLang="es-PE" sz="2200"/>
          </a:p>
        </p:txBody>
      </p:sp>
      <p:grpSp>
        <p:nvGrpSpPr>
          <p:cNvPr id="419875" name="Group 35"/>
          <p:cNvGrpSpPr>
            <a:grpSpLocks/>
          </p:cNvGrpSpPr>
          <p:nvPr/>
        </p:nvGrpSpPr>
        <p:grpSpPr bwMode="auto">
          <a:xfrm>
            <a:off x="2312988" y="2351088"/>
            <a:ext cx="4649787" cy="1365250"/>
            <a:chOff x="1342" y="1473"/>
            <a:chExt cx="2765" cy="860"/>
          </a:xfrm>
        </p:grpSpPr>
        <p:sp>
          <p:nvSpPr>
            <p:cNvPr id="419853" name="Line 13"/>
            <p:cNvSpPr>
              <a:spLocks noChangeShapeType="1"/>
            </p:cNvSpPr>
            <p:nvPr/>
          </p:nvSpPr>
          <p:spPr bwMode="auto">
            <a:xfrm>
              <a:off x="1342" y="1473"/>
              <a:ext cx="276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9854" name="Line 14"/>
            <p:cNvSpPr>
              <a:spLocks noChangeShapeType="1"/>
            </p:cNvSpPr>
            <p:nvPr/>
          </p:nvSpPr>
          <p:spPr bwMode="auto">
            <a:xfrm flipV="1">
              <a:off x="1346" y="2333"/>
              <a:ext cx="274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grpSp>
        <p:nvGrpSpPr>
          <p:cNvPr id="419874" name="Group 34"/>
          <p:cNvGrpSpPr>
            <a:grpSpLocks/>
          </p:cNvGrpSpPr>
          <p:nvPr/>
        </p:nvGrpSpPr>
        <p:grpSpPr bwMode="auto">
          <a:xfrm>
            <a:off x="3036888" y="1936750"/>
            <a:ext cx="3181350" cy="2286000"/>
            <a:chOff x="1798" y="1212"/>
            <a:chExt cx="2004" cy="1267"/>
          </a:xfrm>
        </p:grpSpPr>
        <p:sp>
          <p:nvSpPr>
            <p:cNvPr id="419855" name="Line 15"/>
            <p:cNvSpPr>
              <a:spLocks noChangeShapeType="1"/>
            </p:cNvSpPr>
            <p:nvPr/>
          </p:nvSpPr>
          <p:spPr bwMode="auto">
            <a:xfrm flipH="1">
              <a:off x="1798" y="1216"/>
              <a:ext cx="1" cy="125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9856" name="Line 16"/>
            <p:cNvSpPr>
              <a:spLocks noChangeShapeType="1"/>
            </p:cNvSpPr>
            <p:nvPr/>
          </p:nvSpPr>
          <p:spPr bwMode="auto">
            <a:xfrm flipH="1">
              <a:off x="2796" y="1220"/>
              <a:ext cx="1" cy="125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9857" name="Line 17"/>
            <p:cNvSpPr>
              <a:spLocks noChangeShapeType="1"/>
            </p:cNvSpPr>
            <p:nvPr/>
          </p:nvSpPr>
          <p:spPr bwMode="auto">
            <a:xfrm flipH="1">
              <a:off x="3801" y="1212"/>
              <a:ext cx="1" cy="125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
        <p:nvSpPr>
          <p:cNvPr id="419858" name="Rectangle 18"/>
          <p:cNvSpPr>
            <a:spLocks noChangeArrowheads="1"/>
          </p:cNvSpPr>
          <p:nvPr/>
        </p:nvSpPr>
        <p:spPr bwMode="auto">
          <a:xfrm>
            <a:off x="2978150" y="2298700"/>
            <a:ext cx="130175" cy="117475"/>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59" name="Rectangle 19"/>
          <p:cNvSpPr>
            <a:spLocks noChangeArrowheads="1"/>
          </p:cNvSpPr>
          <p:nvPr/>
        </p:nvSpPr>
        <p:spPr bwMode="auto">
          <a:xfrm>
            <a:off x="4549775" y="2292350"/>
            <a:ext cx="130175" cy="11747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60" name="Rectangle 20"/>
          <p:cNvSpPr>
            <a:spLocks noChangeArrowheads="1"/>
          </p:cNvSpPr>
          <p:nvPr/>
        </p:nvSpPr>
        <p:spPr bwMode="auto">
          <a:xfrm>
            <a:off x="2978150" y="3657600"/>
            <a:ext cx="130175" cy="11747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61" name="Rectangle 21"/>
          <p:cNvSpPr>
            <a:spLocks noChangeArrowheads="1"/>
          </p:cNvSpPr>
          <p:nvPr/>
        </p:nvSpPr>
        <p:spPr bwMode="auto">
          <a:xfrm>
            <a:off x="4556125" y="3657600"/>
            <a:ext cx="130175" cy="11747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62" name="Rectangle 22"/>
          <p:cNvSpPr>
            <a:spLocks noChangeArrowheads="1"/>
          </p:cNvSpPr>
          <p:nvPr/>
        </p:nvSpPr>
        <p:spPr bwMode="auto">
          <a:xfrm>
            <a:off x="6157913" y="2306638"/>
            <a:ext cx="130175" cy="11747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63" name="Rectangle 23"/>
          <p:cNvSpPr>
            <a:spLocks noChangeArrowheads="1"/>
          </p:cNvSpPr>
          <p:nvPr/>
        </p:nvSpPr>
        <p:spPr bwMode="auto">
          <a:xfrm>
            <a:off x="6159500" y="3652838"/>
            <a:ext cx="130175" cy="117475"/>
          </a:xfrm>
          <a:prstGeom prst="rect">
            <a:avLst/>
          </a:prstGeom>
          <a:solidFill>
            <a:srgbClr val="FFD7EB"/>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67" name="Rectangle 27"/>
          <p:cNvSpPr>
            <a:spLocks noChangeArrowheads="1"/>
          </p:cNvSpPr>
          <p:nvPr/>
        </p:nvSpPr>
        <p:spPr bwMode="auto">
          <a:xfrm>
            <a:off x="169863" y="4660900"/>
            <a:ext cx="3678237"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Implementación:</a:t>
            </a:r>
          </a:p>
          <a:p>
            <a:pPr>
              <a:buFontTx/>
              <a:buNone/>
            </a:pPr>
            <a:r>
              <a:rPr lang="es-ES_tradnl" altLang="es-PE" sz="2400">
                <a:latin typeface="Arial" pitchFamily="34" charset="0"/>
                <a:sym typeface="Wingdings" pitchFamily="2" charset="2"/>
              </a:rPr>
              <a:t>	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(x,y) </a:t>
            </a:r>
            <a:r>
              <a:rPr lang="es-ES_tradnl" altLang="es-PE" sz="2400">
                <a:latin typeface="Arial" pitchFamily="34" charset="0"/>
                <a:cs typeface="Arial" pitchFamily="34" charset="0"/>
                <a:sym typeface="Wingdings" pitchFamily="2" charset="2"/>
              </a:rPr>
              <a:t> </a:t>
            </a:r>
            <a:r>
              <a:rPr lang="es-ES_tradnl" altLang="es-PE" sz="2400">
                <a:latin typeface="Arial" pitchFamily="34" charset="0"/>
                <a:cs typeface="Arial" pitchFamily="34" charset="0"/>
                <a:sym typeface="Symbol" pitchFamily="18" charset="2"/>
              </a:rPr>
              <a:t>f</a:t>
            </a:r>
            <a:r>
              <a:rPr lang="es-ES_tradnl" altLang="es-PE" sz="2400" baseline="-25000">
                <a:latin typeface="Arial" pitchFamily="34" charset="0"/>
                <a:cs typeface="Arial" pitchFamily="34" charset="0"/>
                <a:sym typeface="Symbol" pitchFamily="18" charset="2"/>
              </a:rPr>
              <a:t>1</a:t>
            </a:r>
            <a:r>
              <a:rPr lang="es-ES_tradnl" altLang="es-PE" sz="2400">
                <a:latin typeface="Arial" pitchFamily="34" charset="0"/>
                <a:cs typeface="Arial" pitchFamily="34" charset="0"/>
                <a:sym typeface="Symbol" pitchFamily="18" charset="2"/>
              </a:rPr>
              <a:t>(x,y) + 0,5</a:t>
            </a:r>
          </a:p>
          <a:p>
            <a:pPr>
              <a:buFontTx/>
              <a:buNone/>
            </a:pPr>
            <a:r>
              <a:rPr lang="es-ES_tradnl" altLang="es-PE" sz="2400">
                <a:latin typeface="Arial" pitchFamily="34" charset="0"/>
                <a:sym typeface="Wingdings" pitchFamily="2" charset="2"/>
              </a:rPr>
              <a:t>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(x,y) </a:t>
            </a:r>
            <a:r>
              <a:rPr lang="es-ES_tradnl" altLang="es-PE" sz="2400">
                <a:latin typeface="Arial" pitchFamily="34" charset="0"/>
                <a:cs typeface="Arial" pitchFamily="34" charset="0"/>
                <a:sym typeface="Wingdings" pitchFamily="2" charset="2"/>
              </a:rPr>
              <a:t> </a:t>
            </a:r>
            <a:r>
              <a:rPr lang="es-ES_tradnl" altLang="es-PE" sz="2400">
                <a:latin typeface="Arial" pitchFamily="34" charset="0"/>
                <a:cs typeface="Arial" pitchFamily="34" charset="0"/>
                <a:sym typeface="Symbol" pitchFamily="18" charset="2"/>
              </a:rPr>
              <a:t>f</a:t>
            </a:r>
            <a:r>
              <a:rPr lang="es-ES_tradnl" altLang="es-PE" sz="2400" baseline="-25000">
                <a:latin typeface="Arial" pitchFamily="34" charset="0"/>
                <a:cs typeface="Arial" pitchFamily="34" charset="0"/>
                <a:sym typeface="Symbol" pitchFamily="18" charset="2"/>
              </a:rPr>
              <a:t>2</a:t>
            </a:r>
            <a:r>
              <a:rPr lang="es-ES_tradnl" altLang="es-PE" sz="2400">
                <a:latin typeface="Arial" pitchFamily="34" charset="0"/>
                <a:cs typeface="Arial" pitchFamily="34" charset="0"/>
                <a:sym typeface="Symbol" pitchFamily="18" charset="2"/>
              </a:rPr>
              <a:t>(x,y) + 0,5</a:t>
            </a:r>
          </a:p>
        </p:txBody>
      </p:sp>
      <p:sp>
        <p:nvSpPr>
          <p:cNvPr id="419878" name="Rectangle 38"/>
          <p:cNvSpPr>
            <a:spLocks noChangeArrowheads="1"/>
          </p:cNvSpPr>
          <p:nvPr/>
        </p:nvSpPr>
        <p:spPr bwMode="auto">
          <a:xfrm>
            <a:off x="3960813" y="5303838"/>
            <a:ext cx="51831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sz="2200">
                <a:sym typeface="Symbol" pitchFamily="18" charset="2"/>
              </a:rPr>
              <a:t>R(x,y)= A(f</a:t>
            </a:r>
            <a:r>
              <a:rPr lang="es-ES_tradnl" altLang="es-PE" sz="2200" baseline="-25000">
                <a:sym typeface="Symbol" pitchFamily="18" charset="2"/>
              </a:rPr>
              <a:t>1</a:t>
            </a:r>
            <a:r>
              <a:rPr lang="es-ES_tradnl" altLang="es-PE" sz="2200">
                <a:sym typeface="Symbol" pitchFamily="18" charset="2"/>
              </a:rPr>
              <a:t>(x,y) + 0,5, f</a:t>
            </a:r>
            <a:r>
              <a:rPr lang="es-ES_tradnl" altLang="es-PE" sz="2200" baseline="-25000">
                <a:sym typeface="Symbol" pitchFamily="18" charset="2"/>
              </a:rPr>
              <a:t>2</a:t>
            </a:r>
            <a:r>
              <a:rPr lang="es-ES_tradnl" altLang="es-PE" sz="2200">
                <a:sym typeface="Symbol" pitchFamily="18" charset="2"/>
              </a:rPr>
              <a:t>(x,y) + 0,5)</a:t>
            </a:r>
          </a:p>
        </p:txBody>
      </p:sp>
      <p:sp>
        <p:nvSpPr>
          <p:cNvPr id="419879" name="AutoShape 39"/>
          <p:cNvSpPr>
            <a:spLocks/>
          </p:cNvSpPr>
          <p:nvPr/>
        </p:nvSpPr>
        <p:spPr bwMode="auto">
          <a:xfrm>
            <a:off x="3697288" y="5068888"/>
            <a:ext cx="300037" cy="966787"/>
          </a:xfrm>
          <a:prstGeom prst="rightBrace">
            <a:avLst>
              <a:gd name="adj1" fmla="val 26852"/>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9883" name="Text Box 43"/>
          <p:cNvSpPr txBox="1">
            <a:spLocks noChangeArrowheads="1"/>
          </p:cNvSpPr>
          <p:nvPr/>
        </p:nvSpPr>
        <p:spPr bwMode="auto">
          <a:xfrm>
            <a:off x="1928813" y="1587500"/>
            <a:ext cx="4286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A</a:t>
            </a:r>
            <a:endParaRPr lang="es-ES" altLang="es-PE" sz="2200"/>
          </a:p>
        </p:txBody>
      </p:sp>
    </p:spTree>
    <p:extLst>
      <p:ext uri="{BB962C8B-B14F-4D97-AF65-F5344CB8AC3E}">
        <p14:creationId xmlns:p14="http://schemas.microsoft.com/office/powerpoint/2010/main" val="296381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xfrm>
            <a:off x="1115616" y="995363"/>
            <a:ext cx="2760143" cy="1212240"/>
          </a:xfrm>
          <a:prstGeom prst="rect">
            <a:avLst/>
          </a:prstGeom>
        </p:spPr>
        <p:txBody>
          <a:bodyPr>
            <a:normAutofit/>
          </a:bodyPr>
          <a:lstStyle>
            <a:lvl1pPr defTabSz="896111">
              <a:defRPr sz="4214"/>
            </a:lvl1pPr>
          </a:lstStyle>
          <a:p>
            <a:r>
              <a:rPr sz="3200" dirty="0" err="1"/>
              <a:t>Procesamiento</a:t>
            </a:r>
            <a:r>
              <a:rPr sz="3200" dirty="0"/>
              <a:t> </a:t>
            </a:r>
          </a:p>
        </p:txBody>
      </p:sp>
      <p:pic>
        <p:nvPicPr>
          <p:cNvPr id="175" name="image13.jpg"/>
          <p:cNvPicPr>
            <a:picLocks noGrp="1" noChangeAspect="1"/>
          </p:cNvPicPr>
          <p:nvPr>
            <p:ph type="pic" idx="4294967295"/>
          </p:nvPr>
        </p:nvPicPr>
        <p:blipFill>
          <a:blip r:embed="rId2">
            <a:extLst/>
          </a:blip>
          <a:srcRect l="11680" r="11680"/>
          <a:stretch>
            <a:fillRect/>
          </a:stretch>
        </p:blipFill>
        <p:spPr>
          <a:xfrm>
            <a:off x="4034662" y="995363"/>
            <a:ext cx="4007095" cy="4647593"/>
          </a:xfrm>
          <a:prstGeom prst="rect">
            <a:avLst/>
          </a:prstGeom>
        </p:spPr>
      </p:pic>
      <p:sp>
        <p:nvSpPr>
          <p:cNvPr id="176" name="Shape 176"/>
          <p:cNvSpPr>
            <a:spLocks noGrp="1"/>
          </p:cNvSpPr>
          <p:nvPr>
            <p:ph type="body" sz="quarter" idx="1"/>
          </p:nvPr>
        </p:nvSpPr>
        <p:spPr>
          <a:xfrm>
            <a:off x="1115616" y="2414953"/>
            <a:ext cx="2760143" cy="3228002"/>
          </a:xfrm>
          <a:prstGeom prst="rect">
            <a:avLst/>
          </a:prstGeom>
        </p:spPr>
        <p:txBody>
          <a:bodyPr>
            <a:normAutofit/>
          </a:bodyPr>
          <a:lstStyle>
            <a:lvl1pPr>
              <a:defRPr sz="3600"/>
            </a:lvl1pPr>
          </a:lstStyle>
          <a:p>
            <a:r>
              <a:rPr sz="2800" dirty="0" err="1"/>
              <a:t>Ambiente</a:t>
            </a:r>
            <a:r>
              <a:rPr sz="2800" dirty="0"/>
              <a:t> </a:t>
            </a:r>
            <a:r>
              <a:rPr sz="2800" dirty="0" err="1"/>
              <a:t>controlado</a:t>
            </a:r>
            <a:r>
              <a:rPr sz="2800" dirty="0"/>
              <a:t> de </a:t>
            </a:r>
            <a:r>
              <a:rPr sz="2800" dirty="0" err="1"/>
              <a:t>iluminación</a:t>
            </a:r>
            <a:r>
              <a:rPr sz="2800" dirty="0"/>
              <a:t> </a:t>
            </a:r>
          </a:p>
        </p:txBody>
      </p:sp>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19</a:t>
            </a:fld>
            <a:endParaRPr lang="es-PE"/>
          </a:p>
        </p:txBody>
      </p:sp>
    </p:spTree>
    <p:extLst>
      <p:ext uri="{BB962C8B-B14F-4D97-AF65-F5344CB8AC3E}">
        <p14:creationId xmlns:p14="http://schemas.microsoft.com/office/powerpoint/2010/main" val="2451296743"/>
      </p:ext>
    </p:extLst>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21891" name="Rectangle 3"/>
          <p:cNvSpPr>
            <a:spLocks noGrp="1" noChangeArrowheads="1"/>
          </p:cNvSpPr>
          <p:nvPr>
            <p:ph type="body" sz="half" idx="1"/>
          </p:nvPr>
        </p:nvSpPr>
        <p:spPr>
          <a:xfrm>
            <a:off x="252413" y="608013"/>
            <a:ext cx="8669337" cy="944562"/>
          </a:xfrm>
        </p:spPr>
        <p:txBody>
          <a:bodyPr/>
          <a:lstStyle/>
          <a:p>
            <a:r>
              <a:rPr lang="es-ES_tradnl" altLang="es-PE" sz="2400" b="1">
                <a:latin typeface="Arial" pitchFamily="34" charset="0"/>
                <a:sym typeface="Wingdings" pitchFamily="2" charset="2"/>
              </a:rPr>
              <a:t>Ejemplo.</a:t>
            </a:r>
            <a:r>
              <a:rPr lang="es-ES_tradnl" altLang="es-PE" sz="2400">
                <a:latin typeface="Arial" pitchFamily="34" charset="0"/>
                <a:sym typeface="Wingdings" pitchFamily="2" charset="2"/>
              </a:rPr>
              <a:t> Zoom de 10x con vecino más próximo.</a:t>
            </a:r>
            <a:r>
              <a:rPr lang="es-ES_tradnl" altLang="es-PE" sz="2400" b="1">
                <a:latin typeface="Arial" pitchFamily="34" charset="0"/>
                <a:sym typeface="Wingdings" pitchFamily="2" charset="2"/>
              </a:rPr>
              <a:t/>
            </a:r>
            <a:br>
              <a:rPr lang="es-ES_tradnl" altLang="es-PE" sz="2400" b="1">
                <a:latin typeface="Arial" pitchFamily="34" charset="0"/>
                <a:sym typeface="Wingdings" pitchFamily="2" charset="2"/>
              </a:rPr>
            </a:br>
            <a:r>
              <a:rPr lang="es-ES_tradnl" altLang="es-PE" sz="2400">
                <a:latin typeface="Arial" pitchFamily="34" charset="0"/>
                <a:sym typeface="Wingdings" pitchFamily="2" charset="2"/>
              </a:rPr>
              <a:t>R(x,y):= A(</a:t>
            </a:r>
            <a:r>
              <a:rPr lang="es-ES_tradnl" altLang="es-PE" sz="2000">
                <a:latin typeface="Arial" pitchFamily="34" charset="0"/>
                <a:cs typeface="Arial" pitchFamily="34" charset="0"/>
                <a:sym typeface="Symbol" pitchFamily="18" charset="2"/>
              </a:rPr>
              <a:t></a:t>
            </a:r>
            <a:r>
              <a:rPr lang="es-ES_tradnl" altLang="es-PE" sz="2400">
                <a:latin typeface="Arial" pitchFamily="34" charset="0"/>
                <a:sym typeface="Wingdings" pitchFamily="2" charset="2"/>
              </a:rPr>
              <a:t>x/10</a:t>
            </a:r>
            <a:r>
              <a:rPr lang="es-ES_tradnl" altLang="es-PE" sz="2000">
                <a:latin typeface="Arial" pitchFamily="34" charset="0"/>
                <a:cs typeface="Arial" pitchFamily="34" charset="0"/>
                <a:sym typeface="Symbol" pitchFamily="18" charset="2"/>
              </a:rPr>
              <a:t> </a:t>
            </a:r>
            <a:r>
              <a:rPr lang="es-ES_tradnl" altLang="es-PE" sz="2400">
                <a:latin typeface="Arial" pitchFamily="34" charset="0"/>
                <a:sym typeface="Wingdings" pitchFamily="2" charset="2"/>
              </a:rPr>
              <a:t>, </a:t>
            </a:r>
            <a:r>
              <a:rPr lang="es-ES_tradnl" altLang="es-PE" sz="2000">
                <a:latin typeface="Arial" pitchFamily="34" charset="0"/>
                <a:cs typeface="Arial" pitchFamily="34" charset="0"/>
                <a:sym typeface="Symbol" pitchFamily="18" charset="2"/>
              </a:rPr>
              <a:t></a:t>
            </a:r>
            <a:r>
              <a:rPr lang="es-ES_tradnl" altLang="es-PE" sz="2400">
                <a:latin typeface="Arial" pitchFamily="34" charset="0"/>
                <a:sym typeface="Wingdings" pitchFamily="2" charset="2"/>
              </a:rPr>
              <a:t>y/10</a:t>
            </a:r>
            <a:r>
              <a:rPr lang="es-ES_tradnl" altLang="es-PE" sz="2000">
                <a:latin typeface="Arial" pitchFamily="34" charset="0"/>
                <a:cs typeface="Arial" pitchFamily="34" charset="0"/>
                <a:sym typeface="Symbol" pitchFamily="18" charset="2"/>
              </a:rPr>
              <a:t></a:t>
            </a:r>
            <a:r>
              <a:rPr lang="es-ES_tradnl" altLang="es-PE" sz="2400">
                <a:latin typeface="Arial" pitchFamily="34" charset="0"/>
                <a:sym typeface="Wingdings" pitchFamily="2" charset="2"/>
              </a:rPr>
              <a:t>)</a:t>
            </a:r>
          </a:p>
        </p:txBody>
      </p:sp>
      <p:sp>
        <p:nvSpPr>
          <p:cNvPr id="421921" name="Rectangle 33"/>
          <p:cNvSpPr>
            <a:spLocks noChangeArrowheads="1"/>
          </p:cNvSpPr>
          <p:nvPr/>
        </p:nvSpPr>
        <p:spPr bwMode="auto">
          <a:xfrm>
            <a:off x="260350" y="4503738"/>
            <a:ext cx="8485188"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Ventajas:</a:t>
            </a:r>
          </a:p>
          <a:p>
            <a:pPr lvl="1">
              <a:spcBef>
                <a:spcPct val="0"/>
              </a:spcBef>
            </a:pPr>
            <a:r>
              <a:rPr lang="es-ES_tradnl" altLang="es-PE">
                <a:latin typeface="Arial" pitchFamily="34" charset="0"/>
                <a:cs typeface="Arial" pitchFamily="34" charset="0"/>
                <a:sym typeface="Symbol" pitchFamily="18" charset="2"/>
              </a:rPr>
              <a:t>Es muy sencilla y rápida de calcular.</a:t>
            </a:r>
          </a:p>
          <a:p>
            <a:pPr>
              <a:spcBef>
                <a:spcPct val="0"/>
              </a:spcBef>
            </a:pPr>
            <a:r>
              <a:rPr lang="es-ES_tradnl" altLang="es-PE" sz="2400" b="1">
                <a:latin typeface="Arial" pitchFamily="34" charset="0"/>
                <a:sym typeface="Wingdings" pitchFamily="2" charset="2"/>
              </a:rPr>
              <a:t>Inconvenientes:</a:t>
            </a:r>
          </a:p>
          <a:p>
            <a:pPr lvl="1">
              <a:spcBef>
                <a:spcPct val="0"/>
              </a:spcBef>
            </a:pPr>
            <a:r>
              <a:rPr lang="es-ES_tradnl" altLang="es-PE">
                <a:latin typeface="Arial" pitchFamily="34" charset="0"/>
                <a:cs typeface="Arial" pitchFamily="34" charset="0"/>
                <a:sym typeface="Symbol" pitchFamily="18" charset="2"/>
              </a:rPr>
              <a:t>El efecto de cuadriculado es evidente, y da lugar imágenes de poca calidad.</a:t>
            </a:r>
          </a:p>
        </p:txBody>
      </p:sp>
      <p:sp>
        <p:nvSpPr>
          <p:cNvPr id="421928" name="Text Box 40"/>
          <p:cNvSpPr txBox="1">
            <a:spLocks noChangeArrowheads="1"/>
          </p:cNvSpPr>
          <p:nvPr/>
        </p:nvSpPr>
        <p:spPr bwMode="auto">
          <a:xfrm>
            <a:off x="1465263" y="2973388"/>
            <a:ext cx="1457325"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Imagen original 25x26</a:t>
            </a:r>
            <a:endParaRPr lang="es-ES" altLang="es-PE" sz="2200"/>
          </a:p>
        </p:txBody>
      </p:sp>
      <p:sp>
        <p:nvSpPr>
          <p:cNvPr id="421929" name="Text Box 41"/>
          <p:cNvSpPr txBox="1">
            <a:spLocks noChangeArrowheads="1"/>
          </p:cNvSpPr>
          <p:nvPr/>
        </p:nvSpPr>
        <p:spPr bwMode="auto">
          <a:xfrm>
            <a:off x="7011988" y="2973388"/>
            <a:ext cx="1625600"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Imagen ampliada 250x260</a:t>
            </a:r>
            <a:endParaRPr lang="es-ES" altLang="es-PE" sz="2200"/>
          </a:p>
        </p:txBody>
      </p:sp>
      <p:pic>
        <p:nvPicPr>
          <p:cNvPr id="421933" name="Picture 45" descr="mujer_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2579688"/>
            <a:ext cx="3302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421934" name="Picture 46" descr="mujer10_n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7613" y="1431925"/>
            <a:ext cx="3259137" cy="338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87047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002" name="Line 66"/>
          <p:cNvSpPr>
            <a:spLocks noChangeShapeType="1"/>
          </p:cNvSpPr>
          <p:nvPr/>
        </p:nvSpPr>
        <p:spPr bwMode="auto">
          <a:xfrm flipH="1">
            <a:off x="4324350" y="2395538"/>
            <a:ext cx="1588" cy="154146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3996" name="Line 60"/>
          <p:cNvSpPr>
            <a:spLocks noChangeShapeType="1"/>
          </p:cNvSpPr>
          <p:nvPr/>
        </p:nvSpPr>
        <p:spPr bwMode="auto">
          <a:xfrm flipV="1">
            <a:off x="2374900" y="2351088"/>
            <a:ext cx="1497013" cy="7270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3997" name="Line 61"/>
          <p:cNvSpPr>
            <a:spLocks noChangeShapeType="1"/>
          </p:cNvSpPr>
          <p:nvPr/>
        </p:nvSpPr>
        <p:spPr bwMode="auto">
          <a:xfrm>
            <a:off x="3860800" y="2351088"/>
            <a:ext cx="1600200" cy="207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3938"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23939" name="Rectangle 3"/>
          <p:cNvSpPr>
            <a:spLocks noGrp="1" noChangeArrowheads="1"/>
          </p:cNvSpPr>
          <p:nvPr>
            <p:ph type="body" sz="half" idx="1"/>
          </p:nvPr>
        </p:nvSpPr>
        <p:spPr>
          <a:xfrm>
            <a:off x="252413" y="658813"/>
            <a:ext cx="8669337" cy="1389062"/>
          </a:xfrm>
        </p:spPr>
        <p:txBody>
          <a:bodyPr/>
          <a:lstStyle/>
          <a:p>
            <a:r>
              <a:rPr lang="es-ES_tradnl" altLang="es-PE" sz="2400" b="1">
                <a:latin typeface="Arial" pitchFamily="34" charset="0"/>
                <a:sym typeface="Wingdings" pitchFamily="2" charset="2"/>
              </a:rPr>
              <a:t>Interpolación bilineal</a:t>
            </a:r>
          </a:p>
          <a:p>
            <a:r>
              <a:rPr lang="es-ES_tradnl" altLang="es-PE" sz="2400">
                <a:latin typeface="Arial" pitchFamily="34" charset="0"/>
                <a:sym typeface="Wingdings" pitchFamily="2" charset="2"/>
              </a:rPr>
              <a:t>En una dimensión, una </a:t>
            </a:r>
            <a:r>
              <a:rPr lang="es-ES_tradnl" altLang="es-PE" sz="2400" b="1">
                <a:latin typeface="Arial" pitchFamily="34" charset="0"/>
                <a:sym typeface="Wingdings" pitchFamily="2" charset="2"/>
              </a:rPr>
              <a:t>interpolación lineal</a:t>
            </a:r>
            <a:r>
              <a:rPr lang="es-ES_tradnl" altLang="es-PE" sz="2400">
                <a:latin typeface="Arial" pitchFamily="34" charset="0"/>
                <a:sym typeface="Wingdings" pitchFamily="2" charset="2"/>
              </a:rPr>
              <a:t> significa trazar una línea recta entre cada par de puntos consecutivos.</a:t>
            </a:r>
          </a:p>
        </p:txBody>
      </p:sp>
      <p:sp>
        <p:nvSpPr>
          <p:cNvPr id="423969" name="Rectangle 33"/>
          <p:cNvSpPr>
            <a:spLocks noChangeArrowheads="1"/>
          </p:cNvSpPr>
          <p:nvPr/>
        </p:nvSpPr>
        <p:spPr bwMode="auto">
          <a:xfrm>
            <a:off x="223838" y="4286250"/>
            <a:ext cx="8666162" cy="217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Cálculo de la interpolación lineal.</a:t>
            </a:r>
            <a:r>
              <a:rPr lang="es-ES_tradnl" altLang="es-PE" sz="2400">
                <a:latin typeface="Arial" pitchFamily="34" charset="0"/>
                <a:sym typeface="Wingdings" pitchFamily="2" charset="2"/>
              </a:rPr>
              <a:t> Sea </a:t>
            </a:r>
            <a:r>
              <a:rPr lang="es-ES_tradnl" altLang="es-PE" sz="2400" b="1">
                <a:latin typeface="Arial" pitchFamily="34" charset="0"/>
                <a:sym typeface="Wingdings" pitchFamily="2" charset="2"/>
              </a:rPr>
              <a:t>p</a:t>
            </a:r>
            <a:r>
              <a:rPr lang="es-ES_tradnl" altLang="es-PE" sz="2400">
                <a:latin typeface="Arial" pitchFamily="34" charset="0"/>
                <a:sym typeface="Wingdings" pitchFamily="2" charset="2"/>
              </a:rPr>
              <a:t> el punto que queremos interpolar.</a:t>
            </a:r>
          </a:p>
          <a:p>
            <a:r>
              <a:rPr lang="es-ES_tradnl" altLang="es-PE" sz="2400">
                <a:latin typeface="Arial" pitchFamily="34" charset="0"/>
                <a:sym typeface="Wingdings" pitchFamily="2" charset="2"/>
              </a:rPr>
              <a:t>Sup. que </a:t>
            </a:r>
            <a:r>
              <a:rPr lang="es-ES_tradnl" altLang="es-PE" sz="2400" b="1">
                <a:latin typeface="Arial" pitchFamily="34" charset="0"/>
                <a:sym typeface="Wingdings" pitchFamily="2" charset="2"/>
              </a:rPr>
              <a:t>p</a:t>
            </a:r>
            <a:r>
              <a:rPr lang="es-ES_tradnl" altLang="es-PE" sz="2400">
                <a:latin typeface="Arial" pitchFamily="34" charset="0"/>
                <a:sym typeface="Wingdings" pitchFamily="2" charset="2"/>
              </a:rPr>
              <a:t> se encuentra entre </a:t>
            </a:r>
            <a:r>
              <a:rPr lang="es-ES_tradnl" altLang="es-PE" sz="2400" b="1">
                <a:latin typeface="Arial" pitchFamily="34" charset="0"/>
                <a:sym typeface="Wingdings" pitchFamily="2" charset="2"/>
              </a:rPr>
              <a:t>i</a:t>
            </a:r>
            <a:r>
              <a:rPr lang="es-ES_tradnl" altLang="es-PE" sz="2400">
                <a:latin typeface="Arial" pitchFamily="34" charset="0"/>
                <a:sym typeface="Wingdings" pitchFamily="2" charset="2"/>
              </a:rPr>
              <a:t> y </a:t>
            </a:r>
            <a:r>
              <a:rPr lang="es-ES_tradnl" altLang="es-PE" sz="2400" b="1">
                <a:latin typeface="Arial" pitchFamily="34" charset="0"/>
                <a:sym typeface="Wingdings" pitchFamily="2" charset="2"/>
              </a:rPr>
              <a:t>d</a:t>
            </a:r>
            <a:r>
              <a:rPr lang="es-ES_tradnl" altLang="es-PE" sz="2400">
                <a:latin typeface="Arial" pitchFamily="34" charset="0"/>
                <a:sym typeface="Wingdings" pitchFamily="2" charset="2"/>
              </a:rPr>
              <a:t>, es decir: </a:t>
            </a:r>
            <a:r>
              <a:rPr lang="es-ES_tradnl" altLang="es-PE" sz="2400" b="1">
                <a:latin typeface="Arial" pitchFamily="34" charset="0"/>
                <a:cs typeface="Arial" pitchFamily="34" charset="0"/>
                <a:sym typeface="Symbol" pitchFamily="18" charset="2"/>
              </a:rPr>
              <a:t>i</a:t>
            </a:r>
            <a:r>
              <a:rPr lang="es-ES_tradnl" altLang="es-PE" sz="2400">
                <a:latin typeface="Arial" pitchFamily="34" charset="0"/>
                <a:cs typeface="Arial" pitchFamily="34" charset="0"/>
                <a:sym typeface="Symbol" pitchFamily="18" charset="2"/>
              </a:rPr>
              <a:t>= p, </a:t>
            </a:r>
            <a:r>
              <a:rPr lang="es-ES_tradnl" altLang="es-PE" sz="2400" b="1">
                <a:latin typeface="Arial" pitchFamily="34" charset="0"/>
                <a:cs typeface="Arial" pitchFamily="34" charset="0"/>
                <a:sym typeface="Symbol" pitchFamily="18" charset="2"/>
              </a:rPr>
              <a:t>d</a:t>
            </a:r>
            <a:r>
              <a:rPr lang="es-ES_tradnl" altLang="es-PE" sz="2400">
                <a:latin typeface="Arial" pitchFamily="34" charset="0"/>
                <a:cs typeface="Arial" pitchFamily="34" charset="0"/>
                <a:sym typeface="Symbol" pitchFamily="18" charset="2"/>
              </a:rPr>
              <a:t>= i+1</a:t>
            </a:r>
          </a:p>
          <a:p>
            <a:r>
              <a:rPr lang="es-ES_tradnl" altLang="es-PE" sz="2400">
                <a:latin typeface="Arial" pitchFamily="34" charset="0"/>
                <a:cs typeface="Arial" pitchFamily="34" charset="0"/>
                <a:sym typeface="Symbol" pitchFamily="18" charset="2"/>
              </a:rPr>
              <a:t>El valor interpolado en </a:t>
            </a:r>
            <a:r>
              <a:rPr lang="es-ES_tradnl" altLang="es-PE" sz="2400" b="1">
                <a:latin typeface="Arial" pitchFamily="34" charset="0"/>
                <a:cs typeface="Arial" pitchFamily="34" charset="0"/>
                <a:sym typeface="Symbol" pitchFamily="18" charset="2"/>
              </a:rPr>
              <a:t>p</a:t>
            </a:r>
            <a:r>
              <a:rPr lang="es-ES_tradnl" altLang="es-PE" sz="2400">
                <a:latin typeface="Arial" pitchFamily="34" charset="0"/>
                <a:cs typeface="Arial" pitchFamily="34" charset="0"/>
                <a:sym typeface="Symbol" pitchFamily="18" charset="2"/>
              </a:rPr>
              <a:t> será: A’(p):= (1-a)A(i) + aA(d)</a:t>
            </a:r>
          </a:p>
          <a:p>
            <a:pPr>
              <a:spcBef>
                <a:spcPct val="0"/>
              </a:spcBef>
              <a:buFontTx/>
              <a:buNone/>
            </a:pPr>
            <a:r>
              <a:rPr lang="es-ES_tradnl" altLang="es-PE" sz="2400">
                <a:latin typeface="Arial" pitchFamily="34" charset="0"/>
                <a:cs typeface="Arial" pitchFamily="34" charset="0"/>
                <a:sym typeface="Symbol" pitchFamily="18" charset="2"/>
              </a:rPr>
              <a:t>	siendo </a:t>
            </a:r>
            <a:r>
              <a:rPr lang="es-ES_tradnl" altLang="es-PE" sz="2400" b="1">
                <a:latin typeface="Arial" pitchFamily="34" charset="0"/>
                <a:cs typeface="Arial" pitchFamily="34" charset="0"/>
                <a:sym typeface="Symbol" pitchFamily="18" charset="2"/>
              </a:rPr>
              <a:t>a</a:t>
            </a:r>
            <a:r>
              <a:rPr lang="es-ES_tradnl" altLang="es-PE" sz="2400">
                <a:latin typeface="Arial" pitchFamily="34" charset="0"/>
                <a:cs typeface="Arial" pitchFamily="34" charset="0"/>
                <a:sym typeface="Symbol" pitchFamily="18" charset="2"/>
              </a:rPr>
              <a:t>= p-i</a:t>
            </a:r>
          </a:p>
        </p:txBody>
      </p:sp>
      <p:sp>
        <p:nvSpPr>
          <p:cNvPr id="423974" name="Line 38"/>
          <p:cNvSpPr>
            <a:spLocks noChangeShapeType="1"/>
          </p:cNvSpPr>
          <p:nvPr/>
        </p:nvSpPr>
        <p:spPr bwMode="auto">
          <a:xfrm flipV="1">
            <a:off x="1403350" y="3773488"/>
            <a:ext cx="4951413" cy="1587"/>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3975" name="Line 39"/>
          <p:cNvSpPr>
            <a:spLocks noChangeShapeType="1"/>
          </p:cNvSpPr>
          <p:nvPr/>
        </p:nvSpPr>
        <p:spPr bwMode="auto">
          <a:xfrm flipH="1" flipV="1">
            <a:off x="1652588" y="2368550"/>
            <a:ext cx="0" cy="1630363"/>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3976" name="Text Box 40"/>
          <p:cNvSpPr txBox="1">
            <a:spLocks noChangeArrowheads="1"/>
          </p:cNvSpPr>
          <p:nvPr/>
        </p:nvSpPr>
        <p:spPr bwMode="auto">
          <a:xfrm>
            <a:off x="706438" y="3082925"/>
            <a:ext cx="8239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b="1"/>
              <a:t>A(x)</a:t>
            </a:r>
            <a:endParaRPr lang="es-ES" altLang="es-PE" sz="2200" b="1"/>
          </a:p>
        </p:txBody>
      </p:sp>
      <p:sp>
        <p:nvSpPr>
          <p:cNvPr id="423978" name="Text Box 42"/>
          <p:cNvSpPr txBox="1">
            <a:spLocks noChangeArrowheads="1"/>
          </p:cNvSpPr>
          <p:nvPr/>
        </p:nvSpPr>
        <p:spPr bwMode="auto">
          <a:xfrm>
            <a:off x="2135188" y="3894138"/>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23979" name="Text Box 43"/>
          <p:cNvSpPr txBox="1">
            <a:spLocks noChangeArrowheads="1"/>
          </p:cNvSpPr>
          <p:nvPr/>
        </p:nvSpPr>
        <p:spPr bwMode="auto">
          <a:xfrm>
            <a:off x="3713163" y="3894138"/>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23980" name="Text Box 44"/>
          <p:cNvSpPr txBox="1">
            <a:spLocks noChangeArrowheads="1"/>
          </p:cNvSpPr>
          <p:nvPr/>
        </p:nvSpPr>
        <p:spPr bwMode="auto">
          <a:xfrm>
            <a:off x="5291138" y="3894138"/>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423981" name="Text Box 45"/>
          <p:cNvSpPr txBox="1">
            <a:spLocks noChangeArrowheads="1"/>
          </p:cNvSpPr>
          <p:nvPr/>
        </p:nvSpPr>
        <p:spPr bwMode="auto">
          <a:xfrm>
            <a:off x="6092825" y="3792538"/>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423987" name="Line 51"/>
          <p:cNvSpPr>
            <a:spLocks noChangeShapeType="1"/>
          </p:cNvSpPr>
          <p:nvPr/>
        </p:nvSpPr>
        <p:spPr bwMode="auto">
          <a:xfrm flipH="1">
            <a:off x="2292350" y="3073400"/>
            <a:ext cx="1588" cy="84613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3988" name="Line 52"/>
          <p:cNvSpPr>
            <a:spLocks noChangeShapeType="1"/>
          </p:cNvSpPr>
          <p:nvPr/>
        </p:nvSpPr>
        <p:spPr bwMode="auto">
          <a:xfrm flipH="1">
            <a:off x="3876675" y="2381250"/>
            <a:ext cx="1588" cy="15414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3989" name="Line 53"/>
          <p:cNvSpPr>
            <a:spLocks noChangeShapeType="1"/>
          </p:cNvSpPr>
          <p:nvPr/>
        </p:nvSpPr>
        <p:spPr bwMode="auto">
          <a:xfrm flipH="1">
            <a:off x="5472113" y="2622550"/>
            <a:ext cx="11112" cy="12922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3990" name="Rectangle 54"/>
          <p:cNvSpPr>
            <a:spLocks noChangeArrowheads="1"/>
          </p:cNvSpPr>
          <p:nvPr/>
        </p:nvSpPr>
        <p:spPr bwMode="auto">
          <a:xfrm>
            <a:off x="2233613" y="3057525"/>
            <a:ext cx="130175" cy="117475"/>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3991" name="Rectangle 55"/>
          <p:cNvSpPr>
            <a:spLocks noChangeArrowheads="1"/>
          </p:cNvSpPr>
          <p:nvPr/>
        </p:nvSpPr>
        <p:spPr bwMode="auto">
          <a:xfrm>
            <a:off x="3805238" y="2292350"/>
            <a:ext cx="130175" cy="11747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3994" name="Rectangle 58"/>
          <p:cNvSpPr>
            <a:spLocks noChangeArrowheads="1"/>
          </p:cNvSpPr>
          <p:nvPr/>
        </p:nvSpPr>
        <p:spPr bwMode="auto">
          <a:xfrm>
            <a:off x="5413375" y="2514600"/>
            <a:ext cx="130175" cy="11747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3998" name="Oval 62"/>
          <p:cNvSpPr>
            <a:spLocks noChangeArrowheads="1"/>
          </p:cNvSpPr>
          <p:nvPr/>
        </p:nvSpPr>
        <p:spPr bwMode="auto">
          <a:xfrm>
            <a:off x="4262438" y="2343150"/>
            <a:ext cx="130175" cy="130175"/>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3999" name="Text Box 63"/>
          <p:cNvSpPr txBox="1">
            <a:spLocks noChangeArrowheads="1"/>
          </p:cNvSpPr>
          <p:nvPr/>
        </p:nvSpPr>
        <p:spPr bwMode="auto">
          <a:xfrm>
            <a:off x="6102350" y="1958975"/>
            <a:ext cx="1847850" cy="762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 altLang="es-PE" sz="2200"/>
              <a:t>Valores interpolados</a:t>
            </a:r>
          </a:p>
        </p:txBody>
      </p:sp>
      <p:sp>
        <p:nvSpPr>
          <p:cNvPr id="424000" name="Line 64"/>
          <p:cNvSpPr>
            <a:spLocks noChangeShapeType="1"/>
          </p:cNvSpPr>
          <p:nvPr/>
        </p:nvSpPr>
        <p:spPr bwMode="auto">
          <a:xfrm flipV="1">
            <a:off x="4859338" y="2217738"/>
            <a:ext cx="1317625" cy="228600"/>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4001" name="Text Box 65"/>
          <p:cNvSpPr txBox="1">
            <a:spLocks noChangeArrowheads="1"/>
          </p:cNvSpPr>
          <p:nvPr/>
        </p:nvSpPr>
        <p:spPr bwMode="auto">
          <a:xfrm>
            <a:off x="4160838" y="3836988"/>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p</a:t>
            </a:r>
            <a:endParaRPr lang="es-ES" altLang="es-PE" sz="2200"/>
          </a:p>
        </p:txBody>
      </p:sp>
      <p:sp>
        <p:nvSpPr>
          <p:cNvPr id="424003" name="Text Box 67"/>
          <p:cNvSpPr txBox="1">
            <a:spLocks noChangeArrowheads="1"/>
          </p:cNvSpPr>
          <p:nvPr/>
        </p:nvSpPr>
        <p:spPr bwMode="auto">
          <a:xfrm>
            <a:off x="6503988" y="2798763"/>
            <a:ext cx="2439987" cy="14319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 altLang="es-PE" sz="2200"/>
              <a:t>Media ponderada, de los valores de </a:t>
            </a:r>
            <a:r>
              <a:rPr lang="es-ES" altLang="es-PE" sz="2200" b="1"/>
              <a:t>i</a:t>
            </a:r>
            <a:r>
              <a:rPr lang="es-ES" altLang="es-PE" sz="2200"/>
              <a:t> y </a:t>
            </a:r>
            <a:r>
              <a:rPr lang="es-ES" altLang="es-PE" sz="2200" b="1"/>
              <a:t>d</a:t>
            </a:r>
            <a:r>
              <a:rPr lang="es-ES" altLang="es-PE" sz="2200"/>
              <a:t> según la distancia </a:t>
            </a:r>
            <a:r>
              <a:rPr lang="es-ES" altLang="es-PE" sz="2200" b="1"/>
              <a:t>a</a:t>
            </a:r>
          </a:p>
        </p:txBody>
      </p:sp>
      <p:sp>
        <p:nvSpPr>
          <p:cNvPr id="424004" name="Line 68"/>
          <p:cNvSpPr>
            <a:spLocks noChangeShapeType="1"/>
          </p:cNvSpPr>
          <p:nvPr/>
        </p:nvSpPr>
        <p:spPr bwMode="auto">
          <a:xfrm flipV="1">
            <a:off x="7164388" y="4198938"/>
            <a:ext cx="550862" cy="1449387"/>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4005" name="AutoShape 69"/>
          <p:cNvSpPr>
            <a:spLocks/>
          </p:cNvSpPr>
          <p:nvPr/>
        </p:nvSpPr>
        <p:spPr bwMode="auto">
          <a:xfrm rot="5400000">
            <a:off x="3971925" y="3409951"/>
            <a:ext cx="242887" cy="385762"/>
          </a:xfrm>
          <a:prstGeom prst="leftBrace">
            <a:avLst>
              <a:gd name="adj1" fmla="val 13235"/>
              <a:gd name="adj2" fmla="val 50000"/>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4006" name="Text Box 70"/>
          <p:cNvSpPr txBox="1">
            <a:spLocks noChangeArrowheads="1"/>
          </p:cNvSpPr>
          <p:nvPr/>
        </p:nvSpPr>
        <p:spPr bwMode="auto">
          <a:xfrm>
            <a:off x="3917950" y="3081338"/>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solidFill>
                  <a:srgbClr val="0066FF"/>
                </a:solidFill>
              </a:rPr>
              <a:t>a</a:t>
            </a:r>
            <a:endParaRPr lang="es-ES" altLang="es-PE" sz="2200">
              <a:solidFill>
                <a:srgbClr val="0066FF"/>
              </a:solidFill>
            </a:endParaRPr>
          </a:p>
        </p:txBody>
      </p:sp>
      <p:sp>
        <p:nvSpPr>
          <p:cNvPr id="424007" name="AutoShape 71"/>
          <p:cNvSpPr>
            <a:spLocks/>
          </p:cNvSpPr>
          <p:nvPr/>
        </p:nvSpPr>
        <p:spPr bwMode="auto">
          <a:xfrm rot="5400000">
            <a:off x="4787107" y="3045619"/>
            <a:ext cx="242887" cy="1108075"/>
          </a:xfrm>
          <a:prstGeom prst="leftBrace">
            <a:avLst>
              <a:gd name="adj1" fmla="val 38018"/>
              <a:gd name="adj2" fmla="val 50000"/>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4008" name="Text Box 72"/>
          <p:cNvSpPr txBox="1">
            <a:spLocks noChangeArrowheads="1"/>
          </p:cNvSpPr>
          <p:nvPr/>
        </p:nvSpPr>
        <p:spPr bwMode="auto">
          <a:xfrm>
            <a:off x="4394200" y="3100388"/>
            <a:ext cx="98901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solidFill>
                  <a:srgbClr val="0066FF"/>
                </a:solidFill>
              </a:rPr>
              <a:t>1-a</a:t>
            </a:r>
            <a:endParaRPr lang="es-ES" altLang="es-PE" sz="2200">
              <a:solidFill>
                <a:srgbClr val="0066FF"/>
              </a:solidFill>
            </a:endParaRPr>
          </a:p>
        </p:txBody>
      </p:sp>
    </p:spTree>
    <p:extLst>
      <p:ext uri="{BB962C8B-B14F-4D97-AF65-F5344CB8AC3E}">
        <p14:creationId xmlns:p14="http://schemas.microsoft.com/office/powerpoint/2010/main" val="2186875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39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400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40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40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40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40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40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40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99" grpId="0" animBg="1"/>
      <p:bldP spid="424000" grpId="0" animBg="1"/>
      <p:bldP spid="424003" grpId="0" animBg="1"/>
      <p:bldP spid="424004" grpId="0" animBg="1"/>
      <p:bldP spid="424005" grpId="0" animBg="1"/>
      <p:bldP spid="424006" grpId="0"/>
      <p:bldP spid="424007" grpId="0" animBg="1"/>
      <p:bldP spid="424008"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6061" name="Group 77"/>
          <p:cNvGrpSpPr>
            <a:grpSpLocks/>
          </p:cNvGrpSpPr>
          <p:nvPr/>
        </p:nvGrpSpPr>
        <p:grpSpPr bwMode="auto">
          <a:xfrm>
            <a:off x="2074863" y="3155950"/>
            <a:ext cx="4525962" cy="2286000"/>
            <a:chOff x="1307" y="1988"/>
            <a:chExt cx="2851" cy="1440"/>
          </a:xfrm>
        </p:grpSpPr>
        <p:grpSp>
          <p:nvGrpSpPr>
            <p:cNvPr id="426034" name="Group 50"/>
            <p:cNvGrpSpPr>
              <a:grpSpLocks/>
            </p:cNvGrpSpPr>
            <p:nvPr/>
          </p:nvGrpSpPr>
          <p:grpSpPr bwMode="auto">
            <a:xfrm>
              <a:off x="1307" y="1988"/>
              <a:ext cx="538" cy="1440"/>
              <a:chOff x="1798" y="1212"/>
              <a:chExt cx="2004" cy="1267"/>
            </a:xfrm>
          </p:grpSpPr>
          <p:sp>
            <p:nvSpPr>
              <p:cNvPr id="426035" name="Line 51"/>
              <p:cNvSpPr>
                <a:spLocks noChangeShapeType="1"/>
              </p:cNvSpPr>
              <p:nvPr/>
            </p:nvSpPr>
            <p:spPr bwMode="auto">
              <a:xfrm flipH="1">
                <a:off x="1798" y="1216"/>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36" name="Line 52"/>
              <p:cNvSpPr>
                <a:spLocks noChangeShapeType="1"/>
              </p:cNvSpPr>
              <p:nvPr/>
            </p:nvSpPr>
            <p:spPr bwMode="auto">
              <a:xfrm flipH="1">
                <a:off x="2796" y="1220"/>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37" name="Line 53"/>
              <p:cNvSpPr>
                <a:spLocks noChangeShapeType="1"/>
              </p:cNvSpPr>
              <p:nvPr/>
            </p:nvSpPr>
            <p:spPr bwMode="auto">
              <a:xfrm flipH="1">
                <a:off x="3801" y="1212"/>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grpSp>
          <p:nvGrpSpPr>
            <p:cNvPr id="426049" name="Group 65"/>
            <p:cNvGrpSpPr>
              <a:grpSpLocks/>
            </p:cNvGrpSpPr>
            <p:nvPr/>
          </p:nvGrpSpPr>
          <p:grpSpPr bwMode="auto">
            <a:xfrm>
              <a:off x="2093" y="1988"/>
              <a:ext cx="538" cy="1440"/>
              <a:chOff x="1798" y="1212"/>
              <a:chExt cx="2004" cy="1267"/>
            </a:xfrm>
          </p:grpSpPr>
          <p:sp>
            <p:nvSpPr>
              <p:cNvPr id="426050" name="Line 66"/>
              <p:cNvSpPr>
                <a:spLocks noChangeShapeType="1"/>
              </p:cNvSpPr>
              <p:nvPr/>
            </p:nvSpPr>
            <p:spPr bwMode="auto">
              <a:xfrm flipH="1">
                <a:off x="1798" y="1216"/>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51" name="Line 67"/>
              <p:cNvSpPr>
                <a:spLocks noChangeShapeType="1"/>
              </p:cNvSpPr>
              <p:nvPr/>
            </p:nvSpPr>
            <p:spPr bwMode="auto">
              <a:xfrm flipH="1">
                <a:off x="2796" y="1220"/>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52" name="Line 68"/>
              <p:cNvSpPr>
                <a:spLocks noChangeShapeType="1"/>
              </p:cNvSpPr>
              <p:nvPr/>
            </p:nvSpPr>
            <p:spPr bwMode="auto">
              <a:xfrm flipH="1">
                <a:off x="3801" y="1212"/>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grpSp>
          <p:nvGrpSpPr>
            <p:cNvPr id="426053" name="Group 69"/>
            <p:cNvGrpSpPr>
              <a:grpSpLocks/>
            </p:cNvGrpSpPr>
            <p:nvPr/>
          </p:nvGrpSpPr>
          <p:grpSpPr bwMode="auto">
            <a:xfrm>
              <a:off x="2834" y="1988"/>
              <a:ext cx="538" cy="1440"/>
              <a:chOff x="1798" y="1212"/>
              <a:chExt cx="2004" cy="1267"/>
            </a:xfrm>
          </p:grpSpPr>
          <p:sp>
            <p:nvSpPr>
              <p:cNvPr id="426054" name="Line 70"/>
              <p:cNvSpPr>
                <a:spLocks noChangeShapeType="1"/>
              </p:cNvSpPr>
              <p:nvPr/>
            </p:nvSpPr>
            <p:spPr bwMode="auto">
              <a:xfrm flipH="1">
                <a:off x="1798" y="1216"/>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55" name="Line 71"/>
              <p:cNvSpPr>
                <a:spLocks noChangeShapeType="1"/>
              </p:cNvSpPr>
              <p:nvPr/>
            </p:nvSpPr>
            <p:spPr bwMode="auto">
              <a:xfrm flipH="1">
                <a:off x="2796" y="1220"/>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56" name="Line 72"/>
              <p:cNvSpPr>
                <a:spLocks noChangeShapeType="1"/>
              </p:cNvSpPr>
              <p:nvPr/>
            </p:nvSpPr>
            <p:spPr bwMode="auto">
              <a:xfrm flipH="1">
                <a:off x="3801" y="1212"/>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grpSp>
          <p:nvGrpSpPr>
            <p:cNvPr id="426057" name="Group 73"/>
            <p:cNvGrpSpPr>
              <a:grpSpLocks/>
            </p:cNvGrpSpPr>
            <p:nvPr/>
          </p:nvGrpSpPr>
          <p:grpSpPr bwMode="auto">
            <a:xfrm>
              <a:off x="3620" y="1988"/>
              <a:ext cx="538" cy="1440"/>
              <a:chOff x="1798" y="1212"/>
              <a:chExt cx="2004" cy="1267"/>
            </a:xfrm>
          </p:grpSpPr>
          <p:sp>
            <p:nvSpPr>
              <p:cNvPr id="426058" name="Line 74"/>
              <p:cNvSpPr>
                <a:spLocks noChangeShapeType="1"/>
              </p:cNvSpPr>
              <p:nvPr/>
            </p:nvSpPr>
            <p:spPr bwMode="auto">
              <a:xfrm flipH="1">
                <a:off x="1798" y="1216"/>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59" name="Line 75"/>
              <p:cNvSpPr>
                <a:spLocks noChangeShapeType="1"/>
              </p:cNvSpPr>
              <p:nvPr/>
            </p:nvSpPr>
            <p:spPr bwMode="auto">
              <a:xfrm flipH="1">
                <a:off x="2796" y="1220"/>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60" name="Line 76"/>
              <p:cNvSpPr>
                <a:spLocks noChangeShapeType="1"/>
              </p:cNvSpPr>
              <p:nvPr/>
            </p:nvSpPr>
            <p:spPr bwMode="auto">
              <a:xfrm flipH="1">
                <a:off x="3801" y="1212"/>
                <a:ext cx="1" cy="125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grpSp>
      <p:sp>
        <p:nvSpPr>
          <p:cNvPr id="425989" name="Rectangle 5"/>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25990" name="Rectangle 6"/>
          <p:cNvSpPr>
            <a:spLocks noGrp="1" noChangeArrowheads="1"/>
          </p:cNvSpPr>
          <p:nvPr>
            <p:ph type="body" sz="half" idx="1"/>
          </p:nvPr>
        </p:nvSpPr>
        <p:spPr>
          <a:xfrm>
            <a:off x="261938" y="658813"/>
            <a:ext cx="8659812" cy="2006600"/>
          </a:xfrm>
        </p:spPr>
        <p:txBody>
          <a:bodyPr/>
          <a:lstStyle/>
          <a:p>
            <a:r>
              <a:rPr lang="es-ES_tradnl" altLang="es-PE" sz="2400">
                <a:latin typeface="Arial" pitchFamily="34" charset="0"/>
                <a:sym typeface="Wingdings" pitchFamily="2" charset="2"/>
              </a:rPr>
              <a:t>En dos dimensiones, la </a:t>
            </a:r>
            <a:r>
              <a:rPr lang="es-ES_tradnl" altLang="es-PE" sz="2400" b="1">
                <a:latin typeface="Arial" pitchFamily="34" charset="0"/>
                <a:sym typeface="Wingdings" pitchFamily="2" charset="2"/>
              </a:rPr>
              <a:t>interpolación bilineal</a:t>
            </a:r>
            <a:r>
              <a:rPr lang="es-ES_tradnl" altLang="es-PE" sz="2400">
                <a:latin typeface="Arial" pitchFamily="34" charset="0"/>
                <a:sym typeface="Wingdings" pitchFamily="2" charset="2"/>
              </a:rPr>
              <a:t> consiste en aplicar dos interpolaciones lineales:</a:t>
            </a:r>
            <a:endParaRPr lang="es-ES_tradnl" altLang="es-PE" sz="2400" b="1">
              <a:latin typeface="Arial" pitchFamily="34" charset="0"/>
              <a:sym typeface="Wingdings" pitchFamily="2" charset="2"/>
            </a:endParaRPr>
          </a:p>
          <a:p>
            <a:pPr lvl="1">
              <a:buFontTx/>
              <a:buNone/>
            </a:pPr>
            <a:r>
              <a:rPr lang="es-ES_tradnl" altLang="es-PE" sz="2200">
                <a:latin typeface="Arial" pitchFamily="34" charset="0"/>
                <a:sym typeface="Wingdings" pitchFamily="2" charset="2"/>
              </a:rPr>
              <a:t>1. Interpolar la función </a:t>
            </a:r>
            <a:r>
              <a:rPr lang="es-ES_tradnl" altLang="es-PE" sz="2200" b="1">
                <a:latin typeface="Arial" pitchFamily="34" charset="0"/>
                <a:sym typeface="Wingdings" pitchFamily="2" charset="2"/>
              </a:rPr>
              <a:t>horizontalmente</a:t>
            </a:r>
            <a:r>
              <a:rPr lang="es-ES_tradnl" altLang="es-PE" sz="2200">
                <a:latin typeface="Arial" pitchFamily="34" charset="0"/>
                <a:sym typeface="Wingdings" pitchFamily="2" charset="2"/>
              </a:rPr>
              <a:t>, en las filas existentes.</a:t>
            </a:r>
          </a:p>
          <a:p>
            <a:pPr lvl="1">
              <a:buFontTx/>
              <a:buNone/>
            </a:pPr>
            <a:r>
              <a:rPr lang="es-ES_tradnl" altLang="es-PE" sz="2200">
                <a:latin typeface="Arial" pitchFamily="34" charset="0"/>
                <a:sym typeface="Wingdings" pitchFamily="2" charset="2"/>
              </a:rPr>
              <a:t>2. Interpolar la función </a:t>
            </a:r>
            <a:r>
              <a:rPr lang="es-ES_tradnl" altLang="es-PE" sz="2200" b="1">
                <a:latin typeface="Arial" pitchFamily="34" charset="0"/>
                <a:sym typeface="Wingdings" pitchFamily="2" charset="2"/>
              </a:rPr>
              <a:t>verticalmente</a:t>
            </a:r>
            <a:r>
              <a:rPr lang="es-ES_tradnl" altLang="es-PE" sz="2200">
                <a:latin typeface="Arial" pitchFamily="34" charset="0"/>
                <a:sym typeface="Wingdings" pitchFamily="2" charset="2"/>
              </a:rPr>
              <a:t> en todo el espacio (usando la anterior).</a:t>
            </a:r>
          </a:p>
        </p:txBody>
      </p:sp>
      <p:sp>
        <p:nvSpPr>
          <p:cNvPr id="426006" name="Text Box 22"/>
          <p:cNvSpPr txBox="1">
            <a:spLocks noChangeArrowheads="1"/>
          </p:cNvSpPr>
          <p:nvPr/>
        </p:nvSpPr>
        <p:spPr bwMode="auto">
          <a:xfrm>
            <a:off x="6753225" y="2865438"/>
            <a:ext cx="1847850" cy="762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 altLang="es-PE" sz="2200"/>
              <a:t>1º interpolar horizontalmt.</a:t>
            </a:r>
          </a:p>
        </p:txBody>
      </p:sp>
      <p:sp>
        <p:nvSpPr>
          <p:cNvPr id="426007" name="Line 23"/>
          <p:cNvSpPr>
            <a:spLocks noChangeShapeType="1"/>
          </p:cNvSpPr>
          <p:nvPr/>
        </p:nvSpPr>
        <p:spPr bwMode="auto">
          <a:xfrm flipV="1">
            <a:off x="6299200" y="3194050"/>
            <a:ext cx="593725" cy="257175"/>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09" name="Text Box 25"/>
          <p:cNvSpPr txBox="1">
            <a:spLocks noChangeArrowheads="1"/>
          </p:cNvSpPr>
          <p:nvPr/>
        </p:nvSpPr>
        <p:spPr bwMode="auto">
          <a:xfrm>
            <a:off x="6856413" y="4057650"/>
            <a:ext cx="1752600" cy="762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 altLang="es-PE" sz="2200"/>
              <a:t>2º interpolar verticalmt.</a:t>
            </a:r>
            <a:endParaRPr lang="es-ES" altLang="es-PE" sz="2200" b="1"/>
          </a:p>
        </p:txBody>
      </p:sp>
      <p:sp>
        <p:nvSpPr>
          <p:cNvPr id="426010" name="Line 26"/>
          <p:cNvSpPr>
            <a:spLocks noChangeShapeType="1"/>
          </p:cNvSpPr>
          <p:nvPr/>
        </p:nvSpPr>
        <p:spPr bwMode="auto">
          <a:xfrm flipV="1">
            <a:off x="6203950" y="4352925"/>
            <a:ext cx="750888" cy="427038"/>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22" name="Line 38"/>
          <p:cNvSpPr>
            <a:spLocks noChangeShapeType="1"/>
          </p:cNvSpPr>
          <p:nvPr/>
        </p:nvSpPr>
        <p:spPr bwMode="auto">
          <a:xfrm flipV="1">
            <a:off x="1631950" y="3244850"/>
            <a:ext cx="4951413" cy="1588"/>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23" name="Line 39"/>
          <p:cNvSpPr>
            <a:spLocks noChangeShapeType="1"/>
          </p:cNvSpPr>
          <p:nvPr/>
        </p:nvSpPr>
        <p:spPr bwMode="auto">
          <a:xfrm flipH="1">
            <a:off x="1881188" y="2889250"/>
            <a:ext cx="0" cy="254635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24" name="Text Box 40"/>
          <p:cNvSpPr txBox="1">
            <a:spLocks noChangeArrowheads="1"/>
          </p:cNvSpPr>
          <p:nvPr/>
        </p:nvSpPr>
        <p:spPr bwMode="auto">
          <a:xfrm>
            <a:off x="1457325" y="3316288"/>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26025" name="Text Box 41"/>
          <p:cNvSpPr txBox="1">
            <a:spLocks noChangeArrowheads="1"/>
          </p:cNvSpPr>
          <p:nvPr/>
        </p:nvSpPr>
        <p:spPr bwMode="auto">
          <a:xfrm>
            <a:off x="1457325" y="4667250"/>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26026" name="Text Box 42"/>
          <p:cNvSpPr txBox="1">
            <a:spLocks noChangeArrowheads="1"/>
          </p:cNvSpPr>
          <p:nvPr/>
        </p:nvSpPr>
        <p:spPr bwMode="auto">
          <a:xfrm>
            <a:off x="2332038" y="274002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26027" name="Text Box 43"/>
          <p:cNvSpPr txBox="1">
            <a:spLocks noChangeArrowheads="1"/>
          </p:cNvSpPr>
          <p:nvPr/>
        </p:nvSpPr>
        <p:spPr bwMode="auto">
          <a:xfrm>
            <a:off x="3910013" y="274002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26028" name="Text Box 44"/>
          <p:cNvSpPr txBox="1">
            <a:spLocks noChangeArrowheads="1"/>
          </p:cNvSpPr>
          <p:nvPr/>
        </p:nvSpPr>
        <p:spPr bwMode="auto">
          <a:xfrm>
            <a:off x="5487988" y="274002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426029" name="Text Box 45"/>
          <p:cNvSpPr txBox="1">
            <a:spLocks noChangeArrowheads="1"/>
          </p:cNvSpPr>
          <p:nvPr/>
        </p:nvSpPr>
        <p:spPr bwMode="auto">
          <a:xfrm>
            <a:off x="6242050" y="2716213"/>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426030" name="Text Box 46"/>
          <p:cNvSpPr txBox="1">
            <a:spLocks noChangeArrowheads="1"/>
          </p:cNvSpPr>
          <p:nvPr/>
        </p:nvSpPr>
        <p:spPr bwMode="auto">
          <a:xfrm>
            <a:off x="1390650" y="5164138"/>
            <a:ext cx="400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Y</a:t>
            </a:r>
            <a:endParaRPr lang="es-ES" altLang="es-PE" sz="2200"/>
          </a:p>
        </p:txBody>
      </p:sp>
      <p:grpSp>
        <p:nvGrpSpPr>
          <p:cNvPr id="426031" name="Group 47"/>
          <p:cNvGrpSpPr>
            <a:grpSpLocks/>
          </p:cNvGrpSpPr>
          <p:nvPr/>
        </p:nvGrpSpPr>
        <p:grpSpPr bwMode="auto">
          <a:xfrm>
            <a:off x="1776413" y="3516313"/>
            <a:ext cx="4930775" cy="1365250"/>
            <a:chOff x="1342" y="1473"/>
            <a:chExt cx="2765" cy="860"/>
          </a:xfrm>
        </p:grpSpPr>
        <p:sp>
          <p:nvSpPr>
            <p:cNvPr id="426032" name="Line 48"/>
            <p:cNvSpPr>
              <a:spLocks noChangeShapeType="1"/>
            </p:cNvSpPr>
            <p:nvPr/>
          </p:nvSpPr>
          <p:spPr bwMode="auto">
            <a:xfrm>
              <a:off x="1342" y="1473"/>
              <a:ext cx="276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6033" name="Line 49"/>
            <p:cNvSpPr>
              <a:spLocks noChangeShapeType="1"/>
            </p:cNvSpPr>
            <p:nvPr/>
          </p:nvSpPr>
          <p:spPr bwMode="auto">
            <a:xfrm flipV="1">
              <a:off x="1346" y="2333"/>
              <a:ext cx="27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
        <p:nvSpPr>
          <p:cNvPr id="426038" name="Rectangle 54"/>
          <p:cNvSpPr>
            <a:spLocks noChangeArrowheads="1"/>
          </p:cNvSpPr>
          <p:nvPr/>
        </p:nvSpPr>
        <p:spPr bwMode="auto">
          <a:xfrm>
            <a:off x="2441575" y="3463925"/>
            <a:ext cx="130175" cy="117475"/>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6039" name="Rectangle 55"/>
          <p:cNvSpPr>
            <a:spLocks noChangeArrowheads="1"/>
          </p:cNvSpPr>
          <p:nvPr/>
        </p:nvSpPr>
        <p:spPr bwMode="auto">
          <a:xfrm>
            <a:off x="4013200" y="3457575"/>
            <a:ext cx="130175" cy="11747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6040" name="Rectangle 56"/>
          <p:cNvSpPr>
            <a:spLocks noChangeArrowheads="1"/>
          </p:cNvSpPr>
          <p:nvPr/>
        </p:nvSpPr>
        <p:spPr bwMode="auto">
          <a:xfrm>
            <a:off x="2441575" y="4822825"/>
            <a:ext cx="130175" cy="11747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6041" name="Rectangle 57"/>
          <p:cNvSpPr>
            <a:spLocks noChangeArrowheads="1"/>
          </p:cNvSpPr>
          <p:nvPr/>
        </p:nvSpPr>
        <p:spPr bwMode="auto">
          <a:xfrm>
            <a:off x="4019550" y="4822825"/>
            <a:ext cx="130175" cy="11747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6042" name="Rectangle 58"/>
          <p:cNvSpPr>
            <a:spLocks noChangeArrowheads="1"/>
          </p:cNvSpPr>
          <p:nvPr/>
        </p:nvSpPr>
        <p:spPr bwMode="auto">
          <a:xfrm>
            <a:off x="5621338" y="3471863"/>
            <a:ext cx="130175" cy="11747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6043" name="Rectangle 59"/>
          <p:cNvSpPr>
            <a:spLocks noChangeArrowheads="1"/>
          </p:cNvSpPr>
          <p:nvPr/>
        </p:nvSpPr>
        <p:spPr bwMode="auto">
          <a:xfrm>
            <a:off x="5622925" y="4818063"/>
            <a:ext cx="130175" cy="117475"/>
          </a:xfrm>
          <a:prstGeom prst="rect">
            <a:avLst/>
          </a:prstGeom>
          <a:solidFill>
            <a:srgbClr val="FFD7EB"/>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6044" name="Text Box 60"/>
          <p:cNvSpPr txBox="1">
            <a:spLocks noChangeArrowheads="1"/>
          </p:cNvSpPr>
          <p:nvPr/>
        </p:nvSpPr>
        <p:spPr bwMode="auto">
          <a:xfrm>
            <a:off x="758825" y="2752725"/>
            <a:ext cx="10620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b="1"/>
              <a:t>A(x,y)</a:t>
            </a:r>
            <a:endParaRPr lang="es-ES" altLang="es-PE" sz="2200" b="1"/>
          </a:p>
        </p:txBody>
      </p:sp>
      <p:sp>
        <p:nvSpPr>
          <p:cNvPr id="426062" name="Rectangle 78"/>
          <p:cNvSpPr>
            <a:spLocks noChangeArrowheads="1"/>
          </p:cNvSpPr>
          <p:nvPr/>
        </p:nvSpPr>
        <p:spPr bwMode="auto">
          <a:xfrm>
            <a:off x="217488" y="5575300"/>
            <a:ext cx="86598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¿Cómo calcular el valor interpolado de un punto (px, py), A’(px,py)?</a:t>
            </a:r>
            <a:endParaRPr lang="es-ES_tradnl" altLang="es-PE" sz="2400" b="1">
              <a:latin typeface="Arial" pitchFamily="34" charset="0"/>
              <a:sym typeface="Wingdings" pitchFamily="2" charset="2"/>
            </a:endParaRPr>
          </a:p>
        </p:txBody>
      </p:sp>
      <p:sp>
        <p:nvSpPr>
          <p:cNvPr id="426063" name="Oval 79"/>
          <p:cNvSpPr>
            <a:spLocks noChangeArrowheads="1"/>
          </p:cNvSpPr>
          <p:nvPr/>
        </p:nvSpPr>
        <p:spPr bwMode="auto">
          <a:xfrm>
            <a:off x="5284788" y="3971925"/>
            <a:ext cx="130175" cy="130175"/>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val="2118612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6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60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60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260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60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6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006" grpId="0" animBg="1"/>
      <p:bldP spid="426007" grpId="0" animBg="1"/>
      <p:bldP spid="426009" grpId="0" animBg="1"/>
      <p:bldP spid="426010"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83" name="Line 51"/>
          <p:cNvSpPr>
            <a:spLocks noChangeShapeType="1"/>
          </p:cNvSpPr>
          <p:nvPr/>
        </p:nvSpPr>
        <p:spPr bwMode="auto">
          <a:xfrm rot="16200000" flipH="1">
            <a:off x="4989513" y="1952625"/>
            <a:ext cx="1588" cy="1627187"/>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8082" name="Line 50"/>
          <p:cNvSpPr>
            <a:spLocks noChangeShapeType="1"/>
          </p:cNvSpPr>
          <p:nvPr/>
        </p:nvSpPr>
        <p:spPr bwMode="auto">
          <a:xfrm flipH="1">
            <a:off x="5087938" y="2241550"/>
            <a:ext cx="1587" cy="1501775"/>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8036" name="Line 4"/>
          <p:cNvSpPr>
            <a:spLocks noChangeShapeType="1"/>
          </p:cNvSpPr>
          <p:nvPr/>
        </p:nvSpPr>
        <p:spPr bwMode="auto">
          <a:xfrm flipH="1">
            <a:off x="4154488" y="1895475"/>
            <a:ext cx="1587" cy="19685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8037" name="Line 5"/>
          <p:cNvSpPr>
            <a:spLocks noChangeShapeType="1"/>
          </p:cNvSpPr>
          <p:nvPr/>
        </p:nvSpPr>
        <p:spPr bwMode="auto">
          <a:xfrm flipH="1">
            <a:off x="5734050" y="1901825"/>
            <a:ext cx="1588" cy="19907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8051" name="Rectangle 19"/>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28052" name="Rectangle 20"/>
          <p:cNvSpPr>
            <a:spLocks noGrp="1" noChangeArrowheads="1"/>
          </p:cNvSpPr>
          <p:nvPr>
            <p:ph type="body" sz="half" idx="1"/>
          </p:nvPr>
        </p:nvSpPr>
        <p:spPr>
          <a:xfrm>
            <a:off x="220663" y="658813"/>
            <a:ext cx="8701087" cy="1019175"/>
          </a:xfrm>
        </p:spPr>
        <p:txBody>
          <a:bodyPr/>
          <a:lstStyle/>
          <a:p>
            <a:r>
              <a:rPr lang="es-ES_tradnl" altLang="es-PE" sz="2400">
                <a:latin typeface="Arial" pitchFamily="34" charset="0"/>
                <a:sym typeface="Wingdings" pitchFamily="2" charset="2"/>
              </a:rPr>
              <a:t>Sea </a:t>
            </a:r>
            <a:r>
              <a:rPr lang="es-ES_tradnl" altLang="es-PE" sz="2400" b="1">
                <a:latin typeface="Arial" pitchFamily="34" charset="0"/>
                <a:sym typeface="Wingdings" pitchFamily="2" charset="2"/>
              </a:rPr>
              <a:t>p</a:t>
            </a:r>
            <a:r>
              <a:rPr lang="es-ES_tradnl" altLang="es-PE" sz="2400">
                <a:latin typeface="Arial" pitchFamily="34" charset="0"/>
                <a:sym typeface="Wingdings" pitchFamily="2" charset="2"/>
              </a:rPr>
              <a:t>= (</a:t>
            </a:r>
            <a:r>
              <a:rPr lang="es-ES_tradnl" altLang="es-PE" sz="2400" b="1">
                <a:latin typeface="Arial" pitchFamily="34" charset="0"/>
                <a:sym typeface="Wingdings" pitchFamily="2" charset="2"/>
              </a:rPr>
              <a:t>px</a:t>
            </a:r>
            <a:r>
              <a:rPr lang="es-ES_tradnl" altLang="es-PE" sz="2400">
                <a:latin typeface="Arial" pitchFamily="34" charset="0"/>
                <a:sym typeface="Wingdings" pitchFamily="2" charset="2"/>
              </a:rPr>
              <a:t>, </a:t>
            </a:r>
            <a:r>
              <a:rPr lang="es-ES_tradnl" altLang="es-PE" sz="2400" b="1">
                <a:latin typeface="Arial" pitchFamily="34" charset="0"/>
                <a:sym typeface="Wingdings" pitchFamily="2" charset="2"/>
              </a:rPr>
              <a:t>py</a:t>
            </a:r>
            <a:r>
              <a:rPr lang="es-ES_tradnl" altLang="es-PE" sz="2400">
                <a:latin typeface="Arial" pitchFamily="34" charset="0"/>
                <a:sym typeface="Wingdings" pitchFamily="2" charset="2"/>
              </a:rPr>
              <a:t>), con </a:t>
            </a:r>
            <a:r>
              <a:rPr lang="es-ES_tradnl" altLang="es-PE" sz="2400" b="1">
                <a:latin typeface="Arial" pitchFamily="34" charset="0"/>
                <a:cs typeface="Arial" pitchFamily="34" charset="0"/>
                <a:sym typeface="Symbol" pitchFamily="18" charset="2"/>
              </a:rPr>
              <a:t>i</a:t>
            </a:r>
            <a:r>
              <a:rPr lang="es-ES_tradnl" altLang="es-PE" sz="2400">
                <a:latin typeface="Arial" pitchFamily="34" charset="0"/>
                <a:cs typeface="Arial" pitchFamily="34" charset="0"/>
                <a:sym typeface="Symbol" pitchFamily="18" charset="2"/>
              </a:rPr>
              <a:t>= px, </a:t>
            </a:r>
            <a:r>
              <a:rPr lang="es-ES_tradnl" altLang="es-PE" sz="2400" b="1">
                <a:latin typeface="Arial" pitchFamily="34" charset="0"/>
                <a:cs typeface="Arial" pitchFamily="34" charset="0"/>
                <a:sym typeface="Symbol" pitchFamily="18" charset="2"/>
              </a:rPr>
              <a:t>d</a:t>
            </a:r>
            <a:r>
              <a:rPr lang="es-ES_tradnl" altLang="es-PE" sz="2400">
                <a:latin typeface="Arial" pitchFamily="34" charset="0"/>
                <a:cs typeface="Arial" pitchFamily="34" charset="0"/>
                <a:sym typeface="Symbol" pitchFamily="18" charset="2"/>
              </a:rPr>
              <a:t>= i+1</a:t>
            </a:r>
            <a:r>
              <a:rPr lang="es-ES_tradnl" altLang="es-PE" sz="2400">
                <a:latin typeface="Arial" pitchFamily="34" charset="0"/>
                <a:sym typeface="Wingdings" pitchFamily="2" charset="2"/>
              </a:rPr>
              <a:t>, </a:t>
            </a:r>
            <a:r>
              <a:rPr lang="es-ES_tradnl" altLang="es-PE" sz="2400" b="1">
                <a:latin typeface="Arial" pitchFamily="34" charset="0"/>
                <a:sym typeface="Wingdings" pitchFamily="2" charset="2"/>
              </a:rPr>
              <a:t>s</a:t>
            </a:r>
            <a:r>
              <a:rPr lang="es-ES_tradnl" altLang="es-PE" sz="2400">
                <a:latin typeface="Arial" pitchFamily="34" charset="0"/>
                <a:sym typeface="Wingdings" pitchFamily="2" charset="2"/>
              </a:rPr>
              <a:t>= </a:t>
            </a:r>
            <a:r>
              <a:rPr lang="es-ES_tradnl" altLang="es-PE" sz="2400">
                <a:latin typeface="Arial" pitchFamily="34" charset="0"/>
                <a:cs typeface="Arial" pitchFamily="34" charset="0"/>
                <a:sym typeface="Symbol" pitchFamily="18" charset="2"/>
              </a:rPr>
              <a:t>py, </a:t>
            </a:r>
            <a:r>
              <a:rPr lang="es-ES_tradnl" altLang="es-PE" sz="2400" b="1">
                <a:latin typeface="Arial" pitchFamily="34" charset="0"/>
                <a:cs typeface="Arial" pitchFamily="34" charset="0"/>
                <a:sym typeface="Symbol" pitchFamily="18" charset="2"/>
              </a:rPr>
              <a:t>r</a:t>
            </a:r>
            <a:r>
              <a:rPr lang="es-ES_tradnl" altLang="es-PE" sz="2400">
                <a:latin typeface="Arial" pitchFamily="34" charset="0"/>
                <a:cs typeface="Arial" pitchFamily="34" charset="0"/>
                <a:sym typeface="Symbol" pitchFamily="18" charset="2"/>
              </a:rPr>
              <a:t>= s+1</a:t>
            </a:r>
          </a:p>
          <a:p>
            <a:pPr>
              <a:buFontTx/>
              <a:buNone/>
            </a:pPr>
            <a:r>
              <a:rPr lang="es-ES_tradnl" altLang="es-PE" sz="2400">
                <a:latin typeface="Arial" pitchFamily="34" charset="0"/>
                <a:sym typeface="Wingdings" pitchFamily="2" charset="2"/>
              </a:rPr>
              <a:t>	con </a:t>
            </a:r>
            <a:r>
              <a:rPr lang="es-ES_tradnl" altLang="es-PE" sz="2400" b="1">
                <a:latin typeface="Arial" pitchFamily="34" charset="0"/>
                <a:sym typeface="Wingdings" pitchFamily="2" charset="2"/>
              </a:rPr>
              <a:t>a</a:t>
            </a:r>
            <a:r>
              <a:rPr lang="es-ES_tradnl" altLang="es-PE" sz="2400">
                <a:latin typeface="Arial" pitchFamily="34" charset="0"/>
                <a:sym typeface="Wingdings" pitchFamily="2" charset="2"/>
              </a:rPr>
              <a:t>= px-i, </a:t>
            </a:r>
            <a:r>
              <a:rPr lang="es-ES_tradnl" altLang="es-PE" sz="2400" b="1">
                <a:latin typeface="Arial" pitchFamily="34" charset="0"/>
                <a:sym typeface="Wingdings" pitchFamily="2" charset="2"/>
              </a:rPr>
              <a:t>b</a:t>
            </a:r>
            <a:r>
              <a:rPr lang="es-ES_tradnl" altLang="es-PE" sz="2400">
                <a:latin typeface="Arial" pitchFamily="34" charset="0"/>
                <a:sym typeface="Wingdings" pitchFamily="2" charset="2"/>
              </a:rPr>
              <a:t>= py-s</a:t>
            </a:r>
          </a:p>
        </p:txBody>
      </p:sp>
      <p:sp>
        <p:nvSpPr>
          <p:cNvPr id="428057" name="Line 25"/>
          <p:cNvSpPr>
            <a:spLocks noChangeShapeType="1"/>
          </p:cNvSpPr>
          <p:nvPr/>
        </p:nvSpPr>
        <p:spPr bwMode="auto">
          <a:xfrm flipV="1">
            <a:off x="3275013" y="1976438"/>
            <a:ext cx="3173412" cy="1587"/>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8058" name="Line 26"/>
          <p:cNvSpPr>
            <a:spLocks noChangeShapeType="1"/>
          </p:cNvSpPr>
          <p:nvPr/>
        </p:nvSpPr>
        <p:spPr bwMode="auto">
          <a:xfrm flipH="1">
            <a:off x="3524250" y="1620838"/>
            <a:ext cx="0" cy="254635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8059" name="Text Box 27"/>
          <p:cNvSpPr txBox="1">
            <a:spLocks noChangeArrowheads="1"/>
          </p:cNvSpPr>
          <p:nvPr/>
        </p:nvSpPr>
        <p:spPr bwMode="auto">
          <a:xfrm>
            <a:off x="3100388" y="204787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s</a:t>
            </a:r>
            <a:endParaRPr lang="es-ES" altLang="es-PE" sz="2200"/>
          </a:p>
        </p:txBody>
      </p:sp>
      <p:sp>
        <p:nvSpPr>
          <p:cNvPr id="428060" name="Text Box 28"/>
          <p:cNvSpPr txBox="1">
            <a:spLocks noChangeArrowheads="1"/>
          </p:cNvSpPr>
          <p:nvPr/>
        </p:nvSpPr>
        <p:spPr bwMode="auto">
          <a:xfrm>
            <a:off x="3100388" y="3398838"/>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r</a:t>
            </a:r>
            <a:endParaRPr lang="es-ES" altLang="es-PE" sz="2200"/>
          </a:p>
        </p:txBody>
      </p:sp>
      <p:sp>
        <p:nvSpPr>
          <p:cNvPr id="428061" name="Text Box 29"/>
          <p:cNvSpPr txBox="1">
            <a:spLocks noChangeArrowheads="1"/>
          </p:cNvSpPr>
          <p:nvPr/>
        </p:nvSpPr>
        <p:spPr bwMode="auto">
          <a:xfrm>
            <a:off x="3975100" y="1471613"/>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i</a:t>
            </a:r>
            <a:endParaRPr lang="es-ES" altLang="es-PE" sz="2200"/>
          </a:p>
        </p:txBody>
      </p:sp>
      <p:sp>
        <p:nvSpPr>
          <p:cNvPr id="428062" name="Text Box 30"/>
          <p:cNvSpPr txBox="1">
            <a:spLocks noChangeArrowheads="1"/>
          </p:cNvSpPr>
          <p:nvPr/>
        </p:nvSpPr>
        <p:spPr bwMode="auto">
          <a:xfrm>
            <a:off x="5553075" y="1471613"/>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d</a:t>
            </a:r>
            <a:endParaRPr lang="es-ES" altLang="es-PE" sz="2200"/>
          </a:p>
        </p:txBody>
      </p:sp>
      <p:sp>
        <p:nvSpPr>
          <p:cNvPr id="428064" name="Text Box 32"/>
          <p:cNvSpPr txBox="1">
            <a:spLocks noChangeArrowheads="1"/>
          </p:cNvSpPr>
          <p:nvPr/>
        </p:nvSpPr>
        <p:spPr bwMode="auto">
          <a:xfrm>
            <a:off x="6181725" y="1458913"/>
            <a:ext cx="3857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428065" name="Text Box 33"/>
          <p:cNvSpPr txBox="1">
            <a:spLocks noChangeArrowheads="1"/>
          </p:cNvSpPr>
          <p:nvPr/>
        </p:nvSpPr>
        <p:spPr bwMode="auto">
          <a:xfrm>
            <a:off x="3035300" y="3895725"/>
            <a:ext cx="3984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Y</a:t>
            </a:r>
            <a:endParaRPr lang="es-ES" altLang="es-PE" sz="2200"/>
          </a:p>
        </p:txBody>
      </p:sp>
      <p:grpSp>
        <p:nvGrpSpPr>
          <p:cNvPr id="428066" name="Group 34"/>
          <p:cNvGrpSpPr>
            <a:grpSpLocks/>
          </p:cNvGrpSpPr>
          <p:nvPr/>
        </p:nvGrpSpPr>
        <p:grpSpPr bwMode="auto">
          <a:xfrm>
            <a:off x="3752850" y="2247900"/>
            <a:ext cx="2457450" cy="1365250"/>
            <a:chOff x="1342" y="1473"/>
            <a:chExt cx="2765" cy="860"/>
          </a:xfrm>
        </p:grpSpPr>
        <p:sp>
          <p:nvSpPr>
            <p:cNvPr id="428067" name="Line 35"/>
            <p:cNvSpPr>
              <a:spLocks noChangeShapeType="1"/>
            </p:cNvSpPr>
            <p:nvPr/>
          </p:nvSpPr>
          <p:spPr bwMode="auto">
            <a:xfrm>
              <a:off x="1342" y="1473"/>
              <a:ext cx="276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8068" name="Line 36"/>
            <p:cNvSpPr>
              <a:spLocks noChangeShapeType="1"/>
            </p:cNvSpPr>
            <p:nvPr/>
          </p:nvSpPr>
          <p:spPr bwMode="auto">
            <a:xfrm flipV="1">
              <a:off x="1346" y="2333"/>
              <a:ext cx="27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
        <p:nvSpPr>
          <p:cNvPr id="428069" name="Rectangle 37"/>
          <p:cNvSpPr>
            <a:spLocks noChangeArrowheads="1"/>
          </p:cNvSpPr>
          <p:nvPr/>
        </p:nvSpPr>
        <p:spPr bwMode="auto">
          <a:xfrm>
            <a:off x="4084638" y="2195513"/>
            <a:ext cx="130175" cy="117475"/>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8075" name="Text Box 43"/>
          <p:cNvSpPr txBox="1">
            <a:spLocks noChangeArrowheads="1"/>
          </p:cNvSpPr>
          <p:nvPr/>
        </p:nvSpPr>
        <p:spPr bwMode="auto">
          <a:xfrm>
            <a:off x="2359025" y="1484313"/>
            <a:ext cx="11049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b="1"/>
              <a:t>A(x,y)</a:t>
            </a:r>
            <a:endParaRPr lang="es-ES" altLang="es-PE" sz="2200" b="1"/>
          </a:p>
        </p:txBody>
      </p:sp>
      <p:sp>
        <p:nvSpPr>
          <p:cNvPr id="428076" name="Rectangle 44"/>
          <p:cNvSpPr>
            <a:spLocks noChangeArrowheads="1"/>
          </p:cNvSpPr>
          <p:nvPr/>
        </p:nvSpPr>
        <p:spPr bwMode="auto">
          <a:xfrm>
            <a:off x="217488" y="4213225"/>
            <a:ext cx="8659812" cy="217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Cálculo de la interpolación bilineal:</a:t>
            </a:r>
          </a:p>
          <a:p>
            <a:pPr lvl="1">
              <a:spcBef>
                <a:spcPct val="0"/>
              </a:spcBef>
            </a:pPr>
            <a:r>
              <a:rPr lang="es-ES_tradnl" altLang="es-PE" sz="2200">
                <a:latin typeface="Arial" pitchFamily="34" charset="0"/>
                <a:sym typeface="Wingdings" pitchFamily="2" charset="2"/>
              </a:rPr>
              <a:t>A’(px, s) = (1-a)A(i, s) + aA(d, s)</a:t>
            </a:r>
          </a:p>
          <a:p>
            <a:pPr lvl="1">
              <a:spcBef>
                <a:spcPct val="0"/>
              </a:spcBef>
            </a:pPr>
            <a:r>
              <a:rPr lang="es-ES_tradnl" altLang="es-PE" sz="2200">
                <a:latin typeface="Arial" pitchFamily="34" charset="0"/>
                <a:sym typeface="Wingdings" pitchFamily="2" charset="2"/>
              </a:rPr>
              <a:t>A’(px, r) = (1-a)A(i, r) + aA(d, r)</a:t>
            </a:r>
          </a:p>
          <a:p>
            <a:pPr lvl="1">
              <a:spcBef>
                <a:spcPct val="0"/>
              </a:spcBef>
            </a:pPr>
            <a:r>
              <a:rPr lang="es-ES_tradnl" altLang="es-PE" sz="2200">
                <a:latin typeface="Arial" pitchFamily="34" charset="0"/>
                <a:sym typeface="Wingdings" pitchFamily="2" charset="2"/>
              </a:rPr>
              <a:t>A’(px, py) = (1-b)A’(px, s) + bA’(px, r)</a:t>
            </a:r>
          </a:p>
          <a:p>
            <a:pPr lvl="1">
              <a:spcBef>
                <a:spcPct val="0"/>
              </a:spcBef>
              <a:buFontTx/>
              <a:buNone/>
            </a:pPr>
            <a:r>
              <a:rPr lang="es-ES_tradnl" altLang="es-PE" sz="2200">
                <a:latin typeface="Arial" pitchFamily="34" charset="0"/>
                <a:sym typeface="Wingdings" pitchFamily="2" charset="2"/>
              </a:rPr>
              <a:t> </a:t>
            </a:r>
            <a:r>
              <a:rPr lang="es-ES_tradnl" altLang="es-PE" sz="2200" b="1">
                <a:latin typeface="Arial" pitchFamily="34" charset="0"/>
                <a:sym typeface="Wingdings" pitchFamily="2" charset="2"/>
              </a:rPr>
              <a:t>A’(px, py) = (1-a)(1-b)A(i, s) + a(1-b)A(d, s) +</a:t>
            </a:r>
          </a:p>
          <a:p>
            <a:pPr lvl="1">
              <a:spcBef>
                <a:spcPct val="0"/>
              </a:spcBef>
              <a:buFontTx/>
              <a:buNone/>
            </a:pPr>
            <a:r>
              <a:rPr lang="es-ES_tradnl" altLang="es-PE" sz="2200" b="1">
                <a:latin typeface="Arial" pitchFamily="34" charset="0"/>
                <a:sym typeface="Wingdings" pitchFamily="2" charset="2"/>
              </a:rPr>
              <a:t>			     (1-a)bA(i, r) + abA(d, r)</a:t>
            </a:r>
          </a:p>
        </p:txBody>
      </p:sp>
      <p:sp>
        <p:nvSpPr>
          <p:cNvPr id="428077" name="Oval 45"/>
          <p:cNvSpPr>
            <a:spLocks noChangeArrowheads="1"/>
          </p:cNvSpPr>
          <p:nvPr/>
        </p:nvSpPr>
        <p:spPr bwMode="auto">
          <a:xfrm>
            <a:off x="5014913" y="2703513"/>
            <a:ext cx="130175" cy="130175"/>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8078" name="AutoShape 46"/>
          <p:cNvSpPr>
            <a:spLocks/>
          </p:cNvSpPr>
          <p:nvPr/>
        </p:nvSpPr>
        <p:spPr bwMode="auto">
          <a:xfrm rot="16200000" flipV="1">
            <a:off x="4523582" y="3312319"/>
            <a:ext cx="203200" cy="884237"/>
          </a:xfrm>
          <a:prstGeom prst="leftBrace">
            <a:avLst>
              <a:gd name="adj1" fmla="val 36263"/>
              <a:gd name="adj2" fmla="val 50000"/>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8079" name="Text Box 47"/>
          <p:cNvSpPr txBox="1">
            <a:spLocks noChangeArrowheads="1"/>
          </p:cNvSpPr>
          <p:nvPr/>
        </p:nvSpPr>
        <p:spPr bwMode="auto">
          <a:xfrm>
            <a:off x="4438650" y="3783013"/>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solidFill>
                  <a:srgbClr val="0066FF"/>
                </a:solidFill>
              </a:rPr>
              <a:t>a</a:t>
            </a:r>
            <a:endParaRPr lang="es-ES" altLang="es-PE" sz="2200">
              <a:solidFill>
                <a:srgbClr val="0066FF"/>
              </a:solidFill>
            </a:endParaRPr>
          </a:p>
        </p:txBody>
      </p:sp>
      <p:sp>
        <p:nvSpPr>
          <p:cNvPr id="428080" name="AutoShape 48"/>
          <p:cNvSpPr>
            <a:spLocks/>
          </p:cNvSpPr>
          <p:nvPr/>
        </p:nvSpPr>
        <p:spPr bwMode="auto">
          <a:xfrm rot="16200000" flipV="1">
            <a:off x="5311775" y="3452813"/>
            <a:ext cx="203200" cy="596900"/>
          </a:xfrm>
          <a:prstGeom prst="leftBrace">
            <a:avLst>
              <a:gd name="adj1" fmla="val 24479"/>
              <a:gd name="adj2" fmla="val 50000"/>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8081" name="Text Box 49"/>
          <p:cNvSpPr txBox="1">
            <a:spLocks noChangeArrowheads="1"/>
          </p:cNvSpPr>
          <p:nvPr/>
        </p:nvSpPr>
        <p:spPr bwMode="auto">
          <a:xfrm>
            <a:off x="4910138" y="3783013"/>
            <a:ext cx="98901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solidFill>
                  <a:srgbClr val="0066FF"/>
                </a:solidFill>
              </a:rPr>
              <a:t>1-a</a:t>
            </a:r>
            <a:endParaRPr lang="es-ES" altLang="es-PE" sz="2200">
              <a:solidFill>
                <a:srgbClr val="0066FF"/>
              </a:solidFill>
            </a:endParaRPr>
          </a:p>
        </p:txBody>
      </p:sp>
      <p:sp>
        <p:nvSpPr>
          <p:cNvPr id="428085" name="Text Box 53"/>
          <p:cNvSpPr txBox="1">
            <a:spLocks noChangeArrowheads="1"/>
          </p:cNvSpPr>
          <p:nvPr/>
        </p:nvSpPr>
        <p:spPr bwMode="auto">
          <a:xfrm>
            <a:off x="5994400" y="2293938"/>
            <a:ext cx="3444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solidFill>
                  <a:srgbClr val="0066FF"/>
                </a:solidFill>
              </a:rPr>
              <a:t>b</a:t>
            </a:r>
            <a:endParaRPr lang="es-ES" altLang="es-PE" sz="2200">
              <a:solidFill>
                <a:srgbClr val="0066FF"/>
              </a:solidFill>
            </a:endParaRPr>
          </a:p>
        </p:txBody>
      </p:sp>
      <p:sp>
        <p:nvSpPr>
          <p:cNvPr id="428084" name="AutoShape 52"/>
          <p:cNvSpPr>
            <a:spLocks/>
          </p:cNvSpPr>
          <p:nvPr/>
        </p:nvSpPr>
        <p:spPr bwMode="auto">
          <a:xfrm rot="10800000" flipV="1">
            <a:off x="5783263" y="2795588"/>
            <a:ext cx="192087" cy="804862"/>
          </a:xfrm>
          <a:prstGeom prst="leftBrace">
            <a:avLst>
              <a:gd name="adj1" fmla="val 34917"/>
              <a:gd name="adj2" fmla="val 50000"/>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8086" name="AutoShape 54"/>
          <p:cNvSpPr>
            <a:spLocks/>
          </p:cNvSpPr>
          <p:nvPr/>
        </p:nvSpPr>
        <p:spPr bwMode="auto">
          <a:xfrm rot="10800000" flipV="1">
            <a:off x="5780088" y="2279650"/>
            <a:ext cx="203200" cy="474663"/>
          </a:xfrm>
          <a:prstGeom prst="leftBrace">
            <a:avLst>
              <a:gd name="adj1" fmla="val 19466"/>
              <a:gd name="adj2" fmla="val 50000"/>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8087" name="Text Box 55"/>
          <p:cNvSpPr txBox="1">
            <a:spLocks noChangeArrowheads="1"/>
          </p:cNvSpPr>
          <p:nvPr/>
        </p:nvSpPr>
        <p:spPr bwMode="auto">
          <a:xfrm>
            <a:off x="5967413" y="2960688"/>
            <a:ext cx="9064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200">
                <a:solidFill>
                  <a:srgbClr val="0066FF"/>
                </a:solidFill>
              </a:rPr>
              <a:t>1-b</a:t>
            </a:r>
            <a:endParaRPr lang="es-ES" altLang="es-PE" sz="2200">
              <a:solidFill>
                <a:srgbClr val="0066FF"/>
              </a:solidFill>
            </a:endParaRPr>
          </a:p>
        </p:txBody>
      </p:sp>
      <p:sp>
        <p:nvSpPr>
          <p:cNvPr id="428070" name="Rectangle 38"/>
          <p:cNvSpPr>
            <a:spLocks noChangeArrowheads="1"/>
          </p:cNvSpPr>
          <p:nvPr/>
        </p:nvSpPr>
        <p:spPr bwMode="auto">
          <a:xfrm>
            <a:off x="5656263" y="2189163"/>
            <a:ext cx="130175" cy="11747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8071" name="Rectangle 39"/>
          <p:cNvSpPr>
            <a:spLocks noChangeArrowheads="1"/>
          </p:cNvSpPr>
          <p:nvPr/>
        </p:nvSpPr>
        <p:spPr bwMode="auto">
          <a:xfrm>
            <a:off x="4084638" y="3554413"/>
            <a:ext cx="130175" cy="11747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8072" name="Rectangle 40"/>
          <p:cNvSpPr>
            <a:spLocks noChangeArrowheads="1"/>
          </p:cNvSpPr>
          <p:nvPr/>
        </p:nvSpPr>
        <p:spPr bwMode="auto">
          <a:xfrm>
            <a:off x="5662613" y="3554413"/>
            <a:ext cx="130175" cy="11747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28089" name="Text Box 57"/>
          <p:cNvSpPr txBox="1">
            <a:spLocks noChangeArrowheads="1"/>
          </p:cNvSpPr>
          <p:nvPr/>
        </p:nvSpPr>
        <p:spPr bwMode="auto">
          <a:xfrm>
            <a:off x="4078288" y="2749550"/>
            <a:ext cx="10826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(px,py)</a:t>
            </a:r>
            <a:endParaRPr lang="es-ES" altLang="es-PE" sz="2200"/>
          </a:p>
        </p:txBody>
      </p:sp>
      <p:sp>
        <p:nvSpPr>
          <p:cNvPr id="428090" name="Text Box 58"/>
          <p:cNvSpPr txBox="1">
            <a:spLocks noChangeArrowheads="1"/>
          </p:cNvSpPr>
          <p:nvPr/>
        </p:nvSpPr>
        <p:spPr bwMode="auto">
          <a:xfrm>
            <a:off x="6543675" y="3287713"/>
            <a:ext cx="2397125" cy="109696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 altLang="es-PE" sz="2200"/>
              <a:t>Media ponderada de los 4 píxeles circundantes</a:t>
            </a:r>
            <a:endParaRPr lang="es-ES" altLang="es-PE" sz="2200" b="1"/>
          </a:p>
        </p:txBody>
      </p:sp>
      <p:sp>
        <p:nvSpPr>
          <p:cNvPr id="428091" name="Line 59"/>
          <p:cNvSpPr>
            <a:spLocks noChangeShapeType="1"/>
          </p:cNvSpPr>
          <p:nvPr/>
        </p:nvSpPr>
        <p:spPr bwMode="auto">
          <a:xfrm flipV="1">
            <a:off x="5619750" y="3624263"/>
            <a:ext cx="981075" cy="2058987"/>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28092" name="Text Box 60"/>
          <p:cNvSpPr txBox="1">
            <a:spLocks noChangeArrowheads="1"/>
          </p:cNvSpPr>
          <p:nvPr/>
        </p:nvSpPr>
        <p:spPr bwMode="auto">
          <a:xfrm>
            <a:off x="6542088" y="4470400"/>
            <a:ext cx="2397125" cy="10969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 altLang="es-PE" sz="2200"/>
              <a:t>Esto recuerda a una convolución, ¿no?</a:t>
            </a:r>
            <a:endParaRPr lang="es-ES" altLang="es-PE" sz="2200" b="1"/>
          </a:p>
        </p:txBody>
      </p:sp>
    </p:spTree>
    <p:extLst>
      <p:ext uri="{BB962C8B-B14F-4D97-AF65-F5344CB8AC3E}">
        <p14:creationId xmlns:p14="http://schemas.microsoft.com/office/powerpoint/2010/main" val="3455374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80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80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80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8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76" grpId="0"/>
      <p:bldP spid="428090" grpId="0" animBg="1"/>
      <p:bldP spid="428091" grpId="0" animBg="1"/>
      <p:bldP spid="42809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30083" name="Rectangle 3"/>
          <p:cNvSpPr>
            <a:spLocks noGrp="1" noChangeArrowheads="1"/>
          </p:cNvSpPr>
          <p:nvPr>
            <p:ph type="body" sz="half" idx="1"/>
          </p:nvPr>
        </p:nvSpPr>
        <p:spPr>
          <a:xfrm>
            <a:off x="252413" y="595313"/>
            <a:ext cx="8669337" cy="944562"/>
          </a:xfrm>
        </p:spPr>
        <p:txBody>
          <a:bodyPr/>
          <a:lstStyle/>
          <a:p>
            <a:r>
              <a:rPr lang="es-ES_tradnl" altLang="es-PE" sz="2400" b="1">
                <a:latin typeface="Arial" pitchFamily="34" charset="0"/>
                <a:sym typeface="Wingdings" pitchFamily="2" charset="2"/>
              </a:rPr>
              <a:t>Ejemplo.</a:t>
            </a:r>
            <a:r>
              <a:rPr lang="es-ES_tradnl" altLang="es-PE" sz="2400">
                <a:latin typeface="Arial" pitchFamily="34" charset="0"/>
                <a:sym typeface="Wingdings" pitchFamily="2" charset="2"/>
              </a:rPr>
              <a:t> Zoom de 10x con interpolación bilineal.</a:t>
            </a:r>
            <a:br>
              <a:rPr lang="es-ES_tradnl" altLang="es-PE" sz="2400">
                <a:latin typeface="Arial" pitchFamily="34" charset="0"/>
                <a:sym typeface="Wingdings" pitchFamily="2" charset="2"/>
              </a:rPr>
            </a:br>
            <a:r>
              <a:rPr lang="es-ES_tradnl" altLang="es-PE" sz="2400">
                <a:latin typeface="Arial" pitchFamily="34" charset="0"/>
                <a:sym typeface="Wingdings" pitchFamily="2" charset="2"/>
              </a:rPr>
              <a:t>R(x,y):= A’(x/10, y/10)</a:t>
            </a:r>
          </a:p>
        </p:txBody>
      </p:sp>
      <p:sp>
        <p:nvSpPr>
          <p:cNvPr id="430084" name="Rectangle 4"/>
          <p:cNvSpPr>
            <a:spLocks noChangeArrowheads="1"/>
          </p:cNvSpPr>
          <p:nvPr/>
        </p:nvSpPr>
        <p:spPr bwMode="auto">
          <a:xfrm>
            <a:off x="271463" y="5224463"/>
            <a:ext cx="8485187" cy="125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Indicación:</a:t>
            </a:r>
            <a:r>
              <a:rPr lang="es-ES_tradnl" altLang="es-PE" sz="2400">
                <a:latin typeface="Arial" pitchFamily="34" charset="0"/>
                <a:sym typeface="Wingdings" pitchFamily="2" charset="2"/>
              </a:rPr>
              <a:t> un zoom entero de K con interpolación bilineal es parecido (= a veces) a un zoom de K con vecino más próximo, seguido de un filtro de media de KxK.</a:t>
            </a:r>
            <a:endParaRPr lang="es-ES_tradnl" altLang="es-PE" sz="2400" b="1">
              <a:latin typeface="Arial" pitchFamily="34" charset="0"/>
              <a:sym typeface="Wingdings" pitchFamily="2" charset="2"/>
            </a:endParaRPr>
          </a:p>
        </p:txBody>
      </p:sp>
      <p:sp>
        <p:nvSpPr>
          <p:cNvPr id="430092" name="Text Box 12"/>
          <p:cNvSpPr txBox="1">
            <a:spLocks noChangeArrowheads="1"/>
          </p:cNvSpPr>
          <p:nvPr/>
        </p:nvSpPr>
        <p:spPr bwMode="auto">
          <a:xfrm>
            <a:off x="0" y="3054350"/>
            <a:ext cx="1457325"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Imagen original 25x26</a:t>
            </a:r>
            <a:endParaRPr lang="es-ES" altLang="es-PE" sz="2200"/>
          </a:p>
        </p:txBody>
      </p:sp>
      <p:sp>
        <p:nvSpPr>
          <p:cNvPr id="430093" name="Text Box 13"/>
          <p:cNvSpPr txBox="1">
            <a:spLocks noChangeArrowheads="1"/>
          </p:cNvSpPr>
          <p:nvPr/>
        </p:nvSpPr>
        <p:spPr bwMode="auto">
          <a:xfrm>
            <a:off x="1781175" y="4821238"/>
            <a:ext cx="28908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Vecino más próximo</a:t>
            </a:r>
            <a:endParaRPr lang="es-ES" altLang="es-PE" sz="2200"/>
          </a:p>
        </p:txBody>
      </p:sp>
      <p:sp>
        <p:nvSpPr>
          <p:cNvPr id="430094" name="Text Box 14"/>
          <p:cNvSpPr txBox="1">
            <a:spLocks noChangeArrowheads="1"/>
          </p:cNvSpPr>
          <p:nvPr/>
        </p:nvSpPr>
        <p:spPr bwMode="auto">
          <a:xfrm>
            <a:off x="5160963" y="4821238"/>
            <a:ext cx="36480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Interpolación bilineal</a:t>
            </a:r>
            <a:endParaRPr lang="es-ES" altLang="es-PE" sz="2200"/>
          </a:p>
        </p:txBody>
      </p:sp>
      <p:pic>
        <p:nvPicPr>
          <p:cNvPr id="430100" name="Picture 20" descr="mujer_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40025"/>
            <a:ext cx="3302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430101" name="Picture 21" descr="mujer10_n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1475" y="1447800"/>
            <a:ext cx="3252788" cy="3382963"/>
          </a:xfrm>
          <a:prstGeom prst="rect">
            <a:avLst/>
          </a:prstGeom>
          <a:noFill/>
          <a:extLst>
            <a:ext uri="{909E8E84-426E-40DD-AFC4-6F175D3DCCD1}">
              <a14:hiddenFill xmlns:a14="http://schemas.microsoft.com/office/drawing/2010/main">
                <a:solidFill>
                  <a:srgbClr val="FFFFFF"/>
                </a:solidFill>
              </a14:hiddenFill>
            </a:ext>
          </a:extLst>
        </p:spPr>
      </p:pic>
      <p:pic>
        <p:nvPicPr>
          <p:cNvPr id="430102" name="Picture 22" descr="mujer10_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0988" y="1447800"/>
            <a:ext cx="3252787" cy="338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37944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65" name="Freeform 37"/>
          <p:cNvSpPr>
            <a:spLocks/>
          </p:cNvSpPr>
          <p:nvPr/>
        </p:nvSpPr>
        <p:spPr bwMode="auto">
          <a:xfrm>
            <a:off x="3829050" y="4197350"/>
            <a:ext cx="1566863" cy="269875"/>
          </a:xfrm>
          <a:custGeom>
            <a:avLst/>
            <a:gdLst>
              <a:gd name="T0" fmla="*/ 0 w 987"/>
              <a:gd name="T1" fmla="*/ 31 h 170"/>
              <a:gd name="T2" fmla="*/ 217 w 987"/>
              <a:gd name="T3" fmla="*/ 19 h 170"/>
              <a:gd name="T4" fmla="*/ 679 w 987"/>
              <a:gd name="T5" fmla="*/ 145 h 170"/>
              <a:gd name="T6" fmla="*/ 987 w 987"/>
              <a:gd name="T7" fmla="*/ 168 h 170"/>
            </a:gdLst>
            <a:ahLst/>
            <a:cxnLst>
              <a:cxn ang="0">
                <a:pos x="T0" y="T1"/>
              </a:cxn>
              <a:cxn ang="0">
                <a:pos x="T2" y="T3"/>
              </a:cxn>
              <a:cxn ang="0">
                <a:pos x="T4" y="T5"/>
              </a:cxn>
              <a:cxn ang="0">
                <a:pos x="T6" y="T7"/>
              </a:cxn>
            </a:cxnLst>
            <a:rect l="0" t="0" r="r" b="b"/>
            <a:pathLst>
              <a:path w="987" h="170">
                <a:moveTo>
                  <a:pt x="0" y="31"/>
                </a:moveTo>
                <a:cubicBezTo>
                  <a:pt x="36" y="29"/>
                  <a:pt x="104" y="0"/>
                  <a:pt x="217" y="19"/>
                </a:cubicBezTo>
                <a:cubicBezTo>
                  <a:pt x="330" y="38"/>
                  <a:pt x="551" y="120"/>
                  <a:pt x="679" y="145"/>
                </a:cubicBezTo>
                <a:cubicBezTo>
                  <a:pt x="807" y="170"/>
                  <a:pt x="923" y="163"/>
                  <a:pt x="987" y="168"/>
                </a:cubicBezTo>
              </a:path>
            </a:pathLst>
          </a:custGeom>
          <a:noFill/>
          <a:ln w="10160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2130" name="Line 2"/>
          <p:cNvSpPr>
            <a:spLocks noChangeShapeType="1"/>
          </p:cNvSpPr>
          <p:nvPr/>
        </p:nvSpPr>
        <p:spPr bwMode="auto">
          <a:xfrm flipH="1">
            <a:off x="4267200" y="4284663"/>
            <a:ext cx="1588" cy="154146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2131" name="Freeform 3"/>
          <p:cNvSpPr>
            <a:spLocks/>
          </p:cNvSpPr>
          <p:nvPr/>
        </p:nvSpPr>
        <p:spPr bwMode="auto">
          <a:xfrm>
            <a:off x="2317750" y="4152900"/>
            <a:ext cx="4733925" cy="814388"/>
          </a:xfrm>
          <a:custGeom>
            <a:avLst/>
            <a:gdLst>
              <a:gd name="T0" fmla="*/ 0 w 2982"/>
              <a:gd name="T1" fmla="*/ 513 h 513"/>
              <a:gd name="T2" fmla="*/ 939 w 2982"/>
              <a:gd name="T3" fmla="*/ 54 h 513"/>
              <a:gd name="T4" fmla="*/ 1954 w 2982"/>
              <a:gd name="T5" fmla="*/ 191 h 513"/>
              <a:gd name="T6" fmla="*/ 2982 w 2982"/>
              <a:gd name="T7" fmla="*/ 41 h 513"/>
            </a:gdLst>
            <a:ahLst/>
            <a:cxnLst>
              <a:cxn ang="0">
                <a:pos x="T0" y="T1"/>
              </a:cxn>
              <a:cxn ang="0">
                <a:pos x="T2" y="T3"/>
              </a:cxn>
              <a:cxn ang="0">
                <a:pos x="T4" y="T5"/>
              </a:cxn>
              <a:cxn ang="0">
                <a:pos x="T6" y="T7"/>
              </a:cxn>
            </a:cxnLst>
            <a:rect l="0" t="0" r="r" b="b"/>
            <a:pathLst>
              <a:path w="2982" h="513">
                <a:moveTo>
                  <a:pt x="0" y="513"/>
                </a:moveTo>
                <a:cubicBezTo>
                  <a:pt x="156" y="437"/>
                  <a:pt x="613" y="108"/>
                  <a:pt x="939" y="54"/>
                </a:cubicBezTo>
                <a:cubicBezTo>
                  <a:pt x="1265" y="0"/>
                  <a:pt x="1614" y="193"/>
                  <a:pt x="1954" y="191"/>
                </a:cubicBezTo>
                <a:cubicBezTo>
                  <a:pt x="2294" y="189"/>
                  <a:pt x="2768" y="72"/>
                  <a:pt x="2982" y="41"/>
                </a:cubicBezTo>
              </a:path>
            </a:pathLst>
          </a:cu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2133" name="Rectangle 5"/>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32134" name="Rectangle 6"/>
          <p:cNvSpPr>
            <a:spLocks noGrp="1" noChangeArrowheads="1"/>
          </p:cNvSpPr>
          <p:nvPr>
            <p:ph type="body" sz="half" idx="1"/>
          </p:nvPr>
        </p:nvSpPr>
        <p:spPr>
          <a:xfrm>
            <a:off x="252413" y="658813"/>
            <a:ext cx="8669337" cy="2587625"/>
          </a:xfrm>
        </p:spPr>
        <p:txBody>
          <a:bodyPr/>
          <a:lstStyle/>
          <a:p>
            <a:pPr>
              <a:lnSpc>
                <a:spcPct val="90000"/>
              </a:lnSpc>
            </a:pPr>
            <a:r>
              <a:rPr lang="es-ES_tradnl" altLang="es-PE" sz="2400">
                <a:latin typeface="Arial" pitchFamily="34" charset="0"/>
                <a:sym typeface="Wingdings" pitchFamily="2" charset="2"/>
              </a:rPr>
              <a:t>La interpolación bilineal mejora la de vecino más próximo, pero produce un efecto de “zonas rectangulares”.</a:t>
            </a:r>
          </a:p>
          <a:p>
            <a:pPr>
              <a:lnSpc>
                <a:spcPct val="90000"/>
              </a:lnSpc>
            </a:pPr>
            <a:r>
              <a:rPr lang="es-ES_tradnl" altLang="es-PE" sz="2400" b="1">
                <a:latin typeface="Arial" pitchFamily="34" charset="0"/>
                <a:sym typeface="Wingdings" pitchFamily="2" charset="2"/>
              </a:rPr>
              <a:t>Interpolación bicúbica:</a:t>
            </a:r>
            <a:r>
              <a:rPr lang="es-ES_tradnl" altLang="es-PE" sz="2400">
                <a:latin typeface="Arial" pitchFamily="34" charset="0"/>
                <a:sym typeface="Wingdings" pitchFamily="2" charset="2"/>
              </a:rPr>
              <a:t> basada en dos interpolaciones cúbicas.</a:t>
            </a:r>
          </a:p>
          <a:p>
            <a:pPr>
              <a:lnSpc>
                <a:spcPct val="90000"/>
              </a:lnSpc>
            </a:pPr>
            <a:r>
              <a:rPr lang="es-ES_tradnl" altLang="es-PE" sz="2400">
                <a:latin typeface="Arial" pitchFamily="34" charset="0"/>
                <a:sym typeface="Wingdings" pitchFamily="2" charset="2"/>
              </a:rPr>
              <a:t>En una dimensión, la </a:t>
            </a:r>
            <a:r>
              <a:rPr lang="es-ES_tradnl" altLang="es-PE" sz="2400" b="1">
                <a:latin typeface="Arial" pitchFamily="34" charset="0"/>
                <a:sym typeface="Wingdings" pitchFamily="2" charset="2"/>
              </a:rPr>
              <a:t>interpolación cúbica</a:t>
            </a:r>
            <a:r>
              <a:rPr lang="es-ES_tradnl" altLang="es-PE" sz="2400">
                <a:latin typeface="Arial" pitchFamily="34" charset="0"/>
                <a:sym typeface="Wingdings" pitchFamily="2" charset="2"/>
              </a:rPr>
              <a:t> consiste en trazar una cúbica entre los 4 puntos más próximos (2 a la izquierda y 2 a la derecha).</a:t>
            </a:r>
          </a:p>
        </p:txBody>
      </p:sp>
      <p:sp>
        <p:nvSpPr>
          <p:cNvPr id="432135" name="Rectangle 7"/>
          <p:cNvSpPr>
            <a:spLocks noChangeArrowheads="1"/>
          </p:cNvSpPr>
          <p:nvPr/>
        </p:nvSpPr>
        <p:spPr bwMode="auto">
          <a:xfrm>
            <a:off x="1998663" y="3514725"/>
            <a:ext cx="4510087"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buFontTx/>
              <a:buNone/>
            </a:pPr>
            <a:r>
              <a:rPr lang="es-ES_tradnl" altLang="es-PE" sz="2400">
                <a:latin typeface="Arial" pitchFamily="34" charset="0"/>
                <a:sym typeface="Wingdings" pitchFamily="2" charset="2"/>
              </a:rPr>
              <a:t>A’(x) = c</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a:t>
            </a:r>
            <a:r>
              <a:rPr lang="es-ES_tradnl" altLang="es-PE" sz="2400" baseline="30000">
                <a:latin typeface="Arial" pitchFamily="34" charset="0"/>
                <a:sym typeface="Wingdings" pitchFamily="2" charset="2"/>
              </a:rPr>
              <a:t>3</a:t>
            </a:r>
            <a:r>
              <a:rPr lang="es-ES_tradnl" altLang="es-PE" sz="2400">
                <a:latin typeface="Arial" pitchFamily="34" charset="0"/>
                <a:sym typeface="Wingdings" pitchFamily="2" charset="2"/>
              </a:rPr>
              <a:t> + c</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a:t>
            </a:r>
            <a:r>
              <a:rPr lang="es-ES_tradnl" altLang="es-PE" sz="2400" baseline="30000">
                <a:latin typeface="Arial" pitchFamily="34" charset="0"/>
                <a:sym typeface="Wingdings" pitchFamily="2" charset="2"/>
              </a:rPr>
              <a:t>2</a:t>
            </a:r>
            <a:r>
              <a:rPr lang="es-ES_tradnl" altLang="es-PE" sz="2400">
                <a:latin typeface="Arial" pitchFamily="34" charset="0"/>
                <a:sym typeface="Wingdings" pitchFamily="2" charset="2"/>
              </a:rPr>
              <a:t> + c</a:t>
            </a:r>
            <a:r>
              <a:rPr lang="es-ES_tradnl" altLang="es-PE" sz="2400" baseline="-25000">
                <a:latin typeface="Arial" pitchFamily="34" charset="0"/>
                <a:sym typeface="Wingdings" pitchFamily="2" charset="2"/>
              </a:rPr>
              <a:t>3</a:t>
            </a:r>
            <a:r>
              <a:rPr lang="es-ES_tradnl" altLang="es-PE" sz="2400">
                <a:latin typeface="Arial" pitchFamily="34" charset="0"/>
                <a:sym typeface="Wingdings" pitchFamily="2" charset="2"/>
              </a:rPr>
              <a:t>x + c</a:t>
            </a:r>
            <a:r>
              <a:rPr lang="es-ES_tradnl" altLang="es-PE" sz="2400" baseline="-25000">
                <a:latin typeface="Arial" pitchFamily="34" charset="0"/>
                <a:sym typeface="Wingdings" pitchFamily="2" charset="2"/>
              </a:rPr>
              <a:t>4</a:t>
            </a:r>
          </a:p>
        </p:txBody>
      </p:sp>
      <p:sp>
        <p:nvSpPr>
          <p:cNvPr id="432136" name="Line 8"/>
          <p:cNvSpPr>
            <a:spLocks noChangeShapeType="1"/>
          </p:cNvSpPr>
          <p:nvPr/>
        </p:nvSpPr>
        <p:spPr bwMode="auto">
          <a:xfrm flipV="1">
            <a:off x="1346200" y="5662613"/>
            <a:ext cx="6251575" cy="1587"/>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2137" name="Line 9"/>
          <p:cNvSpPr>
            <a:spLocks noChangeShapeType="1"/>
          </p:cNvSpPr>
          <p:nvPr/>
        </p:nvSpPr>
        <p:spPr bwMode="auto">
          <a:xfrm flipH="1" flipV="1">
            <a:off x="1595438" y="4257675"/>
            <a:ext cx="0" cy="1630363"/>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2138" name="Text Box 10"/>
          <p:cNvSpPr txBox="1">
            <a:spLocks noChangeArrowheads="1"/>
          </p:cNvSpPr>
          <p:nvPr/>
        </p:nvSpPr>
        <p:spPr bwMode="auto">
          <a:xfrm>
            <a:off x="649288" y="4972050"/>
            <a:ext cx="8239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b="1"/>
              <a:t>A(x)</a:t>
            </a:r>
            <a:endParaRPr lang="es-ES" altLang="es-PE" sz="2200" b="1"/>
          </a:p>
        </p:txBody>
      </p:sp>
      <p:sp>
        <p:nvSpPr>
          <p:cNvPr id="432139" name="Text Box 11"/>
          <p:cNvSpPr txBox="1">
            <a:spLocks noChangeArrowheads="1"/>
          </p:cNvSpPr>
          <p:nvPr/>
        </p:nvSpPr>
        <p:spPr bwMode="auto">
          <a:xfrm>
            <a:off x="1789113" y="5783263"/>
            <a:ext cx="8223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i-1</a:t>
            </a:r>
            <a:endParaRPr lang="es-ES" altLang="es-PE" sz="2200"/>
          </a:p>
        </p:txBody>
      </p:sp>
      <p:sp>
        <p:nvSpPr>
          <p:cNvPr id="432140" name="Text Box 12"/>
          <p:cNvSpPr txBox="1">
            <a:spLocks noChangeArrowheads="1"/>
          </p:cNvSpPr>
          <p:nvPr/>
        </p:nvSpPr>
        <p:spPr bwMode="auto">
          <a:xfrm>
            <a:off x="3375025" y="5783263"/>
            <a:ext cx="7794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a:t>
            </a:r>
            <a:endParaRPr lang="es-ES" altLang="es-PE" sz="2200"/>
          </a:p>
        </p:txBody>
      </p:sp>
      <p:sp>
        <p:nvSpPr>
          <p:cNvPr id="432141" name="Text Box 13"/>
          <p:cNvSpPr txBox="1">
            <a:spLocks noChangeArrowheads="1"/>
          </p:cNvSpPr>
          <p:nvPr/>
        </p:nvSpPr>
        <p:spPr bwMode="auto">
          <a:xfrm>
            <a:off x="4899025" y="5783263"/>
            <a:ext cx="9525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i+1</a:t>
            </a:r>
            <a:endParaRPr lang="es-ES" altLang="es-PE" sz="2200"/>
          </a:p>
        </p:txBody>
      </p:sp>
      <p:sp>
        <p:nvSpPr>
          <p:cNvPr id="432142" name="Text Box 14"/>
          <p:cNvSpPr txBox="1">
            <a:spLocks noChangeArrowheads="1"/>
          </p:cNvSpPr>
          <p:nvPr/>
        </p:nvSpPr>
        <p:spPr bwMode="auto">
          <a:xfrm>
            <a:off x="7366000" y="5702300"/>
            <a:ext cx="3857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432143" name="Line 15"/>
          <p:cNvSpPr>
            <a:spLocks noChangeShapeType="1"/>
          </p:cNvSpPr>
          <p:nvPr/>
        </p:nvSpPr>
        <p:spPr bwMode="auto">
          <a:xfrm flipH="1">
            <a:off x="2235200" y="4962525"/>
            <a:ext cx="1588" cy="84613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2144" name="Line 16"/>
          <p:cNvSpPr>
            <a:spLocks noChangeShapeType="1"/>
          </p:cNvSpPr>
          <p:nvPr/>
        </p:nvSpPr>
        <p:spPr bwMode="auto">
          <a:xfrm flipH="1">
            <a:off x="3819525" y="4270375"/>
            <a:ext cx="1588" cy="15414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2145" name="Line 17"/>
          <p:cNvSpPr>
            <a:spLocks noChangeShapeType="1"/>
          </p:cNvSpPr>
          <p:nvPr/>
        </p:nvSpPr>
        <p:spPr bwMode="auto">
          <a:xfrm flipH="1">
            <a:off x="5414963" y="4511675"/>
            <a:ext cx="11112" cy="12922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2146" name="Rectangle 18"/>
          <p:cNvSpPr>
            <a:spLocks noChangeArrowheads="1"/>
          </p:cNvSpPr>
          <p:nvPr/>
        </p:nvSpPr>
        <p:spPr bwMode="auto">
          <a:xfrm>
            <a:off x="2176463" y="4946650"/>
            <a:ext cx="130175" cy="117475"/>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2147" name="Rectangle 19"/>
          <p:cNvSpPr>
            <a:spLocks noChangeArrowheads="1"/>
          </p:cNvSpPr>
          <p:nvPr/>
        </p:nvSpPr>
        <p:spPr bwMode="auto">
          <a:xfrm>
            <a:off x="3748088" y="4181475"/>
            <a:ext cx="130175" cy="11747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2148" name="Rectangle 20"/>
          <p:cNvSpPr>
            <a:spLocks noChangeArrowheads="1"/>
          </p:cNvSpPr>
          <p:nvPr/>
        </p:nvSpPr>
        <p:spPr bwMode="auto">
          <a:xfrm>
            <a:off x="5356225" y="4403725"/>
            <a:ext cx="130175" cy="11747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2149" name="Oval 21"/>
          <p:cNvSpPr>
            <a:spLocks noChangeArrowheads="1"/>
          </p:cNvSpPr>
          <p:nvPr/>
        </p:nvSpPr>
        <p:spPr bwMode="auto">
          <a:xfrm>
            <a:off x="4205288" y="4176713"/>
            <a:ext cx="130175" cy="130175"/>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2152" name="Text Box 24"/>
          <p:cNvSpPr txBox="1">
            <a:spLocks noChangeArrowheads="1"/>
          </p:cNvSpPr>
          <p:nvPr/>
        </p:nvSpPr>
        <p:spPr bwMode="auto">
          <a:xfrm>
            <a:off x="4103688" y="5726113"/>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p</a:t>
            </a:r>
            <a:endParaRPr lang="es-ES" altLang="es-PE" sz="2200"/>
          </a:p>
        </p:txBody>
      </p:sp>
      <p:sp>
        <p:nvSpPr>
          <p:cNvPr id="432159" name="Text Box 31"/>
          <p:cNvSpPr txBox="1">
            <a:spLocks noChangeArrowheads="1"/>
          </p:cNvSpPr>
          <p:nvPr/>
        </p:nvSpPr>
        <p:spPr bwMode="auto">
          <a:xfrm>
            <a:off x="6545263" y="5811838"/>
            <a:ext cx="9429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i+2</a:t>
            </a:r>
            <a:endParaRPr lang="es-ES" altLang="es-PE" sz="2200"/>
          </a:p>
        </p:txBody>
      </p:sp>
      <p:sp>
        <p:nvSpPr>
          <p:cNvPr id="432161" name="Line 33"/>
          <p:cNvSpPr>
            <a:spLocks noChangeShapeType="1"/>
          </p:cNvSpPr>
          <p:nvPr/>
        </p:nvSpPr>
        <p:spPr bwMode="auto">
          <a:xfrm flipH="1">
            <a:off x="7024688" y="4279900"/>
            <a:ext cx="11112" cy="15525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2162" name="Rectangle 34"/>
          <p:cNvSpPr>
            <a:spLocks noChangeArrowheads="1"/>
          </p:cNvSpPr>
          <p:nvPr/>
        </p:nvSpPr>
        <p:spPr bwMode="auto">
          <a:xfrm>
            <a:off x="6965950" y="4151313"/>
            <a:ext cx="130175" cy="11747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2163" name="Text Box 35"/>
          <p:cNvSpPr txBox="1">
            <a:spLocks noChangeArrowheads="1"/>
          </p:cNvSpPr>
          <p:nvPr/>
        </p:nvSpPr>
        <p:spPr bwMode="auto">
          <a:xfrm>
            <a:off x="6491288" y="3205163"/>
            <a:ext cx="1847850" cy="762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 altLang="es-PE" sz="2200"/>
              <a:t>Valores interpolados</a:t>
            </a:r>
          </a:p>
        </p:txBody>
      </p:sp>
      <p:sp>
        <p:nvSpPr>
          <p:cNvPr id="432164" name="Line 36"/>
          <p:cNvSpPr>
            <a:spLocks noChangeShapeType="1"/>
          </p:cNvSpPr>
          <p:nvPr/>
        </p:nvSpPr>
        <p:spPr bwMode="auto">
          <a:xfrm flipV="1">
            <a:off x="5149850" y="3500438"/>
            <a:ext cx="1597025" cy="835025"/>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1122821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21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2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63" grpId="0" animBg="1"/>
      <p:bldP spid="43216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80" name="Rectangle 4"/>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34181" name="Rectangle 5"/>
          <p:cNvSpPr>
            <a:spLocks noGrp="1" noChangeArrowheads="1"/>
          </p:cNvSpPr>
          <p:nvPr>
            <p:ph type="body" sz="half" idx="1"/>
          </p:nvPr>
        </p:nvSpPr>
        <p:spPr>
          <a:xfrm>
            <a:off x="252413" y="658813"/>
            <a:ext cx="8669337" cy="2552700"/>
          </a:xfrm>
        </p:spPr>
        <p:txBody>
          <a:bodyPr/>
          <a:lstStyle/>
          <a:p>
            <a:pPr>
              <a:spcBef>
                <a:spcPct val="0"/>
              </a:spcBef>
            </a:pPr>
            <a:r>
              <a:rPr lang="es-ES_tradnl" altLang="es-PE" sz="2400" b="1">
                <a:latin typeface="Arial" pitchFamily="34" charset="0"/>
                <a:sym typeface="Wingdings" pitchFamily="2" charset="2"/>
              </a:rPr>
              <a:t>Cálculo de la interpolación cúbica.</a:t>
            </a:r>
          </a:p>
          <a:p>
            <a:pPr lvl="1">
              <a:spcBef>
                <a:spcPct val="0"/>
              </a:spcBef>
            </a:pPr>
            <a:r>
              <a:rPr lang="es-ES_tradnl" altLang="es-PE" sz="2200">
                <a:latin typeface="Arial" pitchFamily="34" charset="0"/>
                <a:sym typeface="Wingdings" pitchFamily="2" charset="2"/>
              </a:rPr>
              <a:t>Sea </a:t>
            </a:r>
            <a:r>
              <a:rPr lang="es-ES_tradnl" altLang="es-PE" sz="2200" b="1">
                <a:latin typeface="Arial" pitchFamily="34" charset="0"/>
                <a:sym typeface="Wingdings" pitchFamily="2" charset="2"/>
              </a:rPr>
              <a:t>p</a:t>
            </a:r>
            <a:r>
              <a:rPr lang="es-ES_tradnl" altLang="es-PE" sz="2200">
                <a:latin typeface="Arial" pitchFamily="34" charset="0"/>
                <a:sym typeface="Wingdings" pitchFamily="2" charset="2"/>
              </a:rPr>
              <a:t> el punto que queremos interpolar. </a:t>
            </a:r>
            <a:r>
              <a:rPr lang="es-ES_tradnl" altLang="es-PE" sz="2200" b="1">
                <a:latin typeface="Arial" pitchFamily="34" charset="0"/>
                <a:sym typeface="Wingdings" pitchFamily="2" charset="2"/>
              </a:rPr>
              <a:t>i</a:t>
            </a:r>
            <a:r>
              <a:rPr lang="es-ES_tradnl" altLang="es-PE" sz="2200">
                <a:latin typeface="Arial" pitchFamily="34" charset="0"/>
                <a:sym typeface="Wingdings" pitchFamily="2" charset="2"/>
              </a:rPr>
              <a:t>= </a:t>
            </a:r>
            <a:r>
              <a:rPr lang="es-ES_tradnl" altLang="es-PE" sz="2200">
                <a:latin typeface="Arial" pitchFamily="34" charset="0"/>
                <a:cs typeface="Arial" pitchFamily="34" charset="0"/>
                <a:sym typeface="Symbol" pitchFamily="18" charset="2"/>
              </a:rPr>
              <a:t>p</a:t>
            </a:r>
            <a:endParaRPr lang="es-ES_tradnl" altLang="es-PE" sz="2200">
              <a:latin typeface="Arial" pitchFamily="34" charset="0"/>
              <a:sym typeface="Wingdings" pitchFamily="2" charset="2"/>
            </a:endParaRPr>
          </a:p>
          <a:p>
            <a:pPr lvl="1">
              <a:spcBef>
                <a:spcPct val="0"/>
              </a:spcBef>
            </a:pPr>
            <a:r>
              <a:rPr lang="es-ES_tradnl" altLang="es-PE" sz="2200">
                <a:latin typeface="Arial" pitchFamily="34" charset="0"/>
                <a:sym typeface="Wingdings" pitchFamily="2" charset="2"/>
              </a:rPr>
              <a:t>Obtener las 4 ecuaciones:</a:t>
            </a:r>
            <a:br>
              <a:rPr lang="es-ES_tradnl" altLang="es-PE" sz="2200">
                <a:latin typeface="Arial" pitchFamily="34" charset="0"/>
                <a:sym typeface="Wingdings" pitchFamily="2" charset="2"/>
              </a:rPr>
            </a:br>
            <a:r>
              <a:rPr lang="es-ES_tradnl" altLang="es-PE" sz="2200">
                <a:latin typeface="Arial" pitchFamily="34" charset="0"/>
                <a:sym typeface="Wingdings" pitchFamily="2" charset="2"/>
              </a:rPr>
              <a:t>A’(i-1)=A(i-1); A’(i)=A(i); A’(i+1)=A(i+1); A’(i+2)=A(i+2)</a:t>
            </a:r>
          </a:p>
          <a:p>
            <a:pPr lvl="1">
              <a:spcBef>
                <a:spcPct val="0"/>
              </a:spcBef>
            </a:pPr>
            <a:r>
              <a:rPr lang="es-ES_tradnl" altLang="es-PE" sz="2200">
                <a:latin typeface="Arial" pitchFamily="34" charset="0"/>
                <a:sym typeface="Wingdings" pitchFamily="2" charset="2"/>
              </a:rPr>
              <a:t>4 ecuaciones, 4 incógnitas  despejar y obtener c</a:t>
            </a:r>
            <a:r>
              <a:rPr lang="es-ES_tradnl" altLang="es-PE" sz="2200" baseline="-25000">
                <a:latin typeface="Arial" pitchFamily="34" charset="0"/>
                <a:sym typeface="Wingdings" pitchFamily="2" charset="2"/>
              </a:rPr>
              <a:t>1</a:t>
            </a:r>
            <a:r>
              <a:rPr lang="es-ES_tradnl" altLang="es-PE" sz="2200">
                <a:latin typeface="Arial" pitchFamily="34" charset="0"/>
                <a:sym typeface="Wingdings" pitchFamily="2" charset="2"/>
              </a:rPr>
              <a:t>, c</a:t>
            </a:r>
            <a:r>
              <a:rPr lang="es-ES_tradnl" altLang="es-PE" sz="2200" baseline="-25000">
                <a:latin typeface="Arial" pitchFamily="34" charset="0"/>
                <a:sym typeface="Wingdings" pitchFamily="2" charset="2"/>
              </a:rPr>
              <a:t>2</a:t>
            </a:r>
            <a:r>
              <a:rPr lang="es-ES_tradnl" altLang="es-PE" sz="2200">
                <a:latin typeface="Arial" pitchFamily="34" charset="0"/>
                <a:sym typeface="Wingdings" pitchFamily="2" charset="2"/>
              </a:rPr>
              <a:t>, c</a:t>
            </a:r>
            <a:r>
              <a:rPr lang="es-ES_tradnl" altLang="es-PE" sz="2200" baseline="-25000">
                <a:latin typeface="Arial" pitchFamily="34" charset="0"/>
                <a:sym typeface="Wingdings" pitchFamily="2" charset="2"/>
              </a:rPr>
              <a:t>3</a:t>
            </a:r>
            <a:r>
              <a:rPr lang="es-ES_tradnl" altLang="es-PE" sz="2200">
                <a:latin typeface="Arial" pitchFamily="34" charset="0"/>
                <a:sym typeface="Wingdings" pitchFamily="2" charset="2"/>
              </a:rPr>
              <a:t>, c</a:t>
            </a:r>
            <a:r>
              <a:rPr lang="es-ES_tradnl" altLang="es-PE" sz="2200" baseline="-25000">
                <a:latin typeface="Arial" pitchFamily="34" charset="0"/>
                <a:sym typeface="Wingdings" pitchFamily="2" charset="2"/>
              </a:rPr>
              <a:t>4</a:t>
            </a:r>
          </a:p>
          <a:p>
            <a:pPr lvl="1">
              <a:spcBef>
                <a:spcPct val="0"/>
              </a:spcBef>
            </a:pPr>
            <a:r>
              <a:rPr lang="es-ES_tradnl" altLang="es-PE" sz="2200">
                <a:latin typeface="Arial" pitchFamily="34" charset="0"/>
                <a:sym typeface="Wingdings" pitchFamily="2" charset="2"/>
              </a:rPr>
              <a:t>Aplicar las constantes, obteniendo A’(p)</a:t>
            </a:r>
          </a:p>
        </p:txBody>
      </p:sp>
      <p:sp>
        <p:nvSpPr>
          <p:cNvPr id="434182" name="Rectangle 6"/>
          <p:cNvSpPr>
            <a:spLocks noChangeArrowheads="1"/>
          </p:cNvSpPr>
          <p:nvPr/>
        </p:nvSpPr>
        <p:spPr bwMode="auto">
          <a:xfrm>
            <a:off x="223838" y="3057525"/>
            <a:ext cx="8666162" cy="340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Interpolación bicúbica.</a:t>
            </a:r>
            <a:r>
              <a:rPr lang="es-ES_tradnl" altLang="es-PE" sz="2400">
                <a:latin typeface="Arial" pitchFamily="34" charset="0"/>
                <a:sym typeface="Wingdings" pitchFamily="2" charset="2"/>
              </a:rPr>
              <a:t> Igual que la bilineal, se basa en dos interpolaciones cúbicas:</a:t>
            </a:r>
          </a:p>
          <a:p>
            <a:pPr lvl="1">
              <a:buFontTx/>
              <a:buNone/>
            </a:pPr>
            <a:r>
              <a:rPr lang="es-ES_tradnl" altLang="es-PE">
                <a:latin typeface="Arial" pitchFamily="34" charset="0"/>
                <a:sym typeface="Wingdings" pitchFamily="2" charset="2"/>
              </a:rPr>
              <a:t>1. Interpolación cúbica </a:t>
            </a:r>
            <a:r>
              <a:rPr lang="es-ES_tradnl" altLang="es-PE" b="1">
                <a:latin typeface="Arial" pitchFamily="34" charset="0"/>
                <a:sym typeface="Wingdings" pitchFamily="2" charset="2"/>
              </a:rPr>
              <a:t>horizontal</a:t>
            </a:r>
            <a:r>
              <a:rPr lang="es-ES_tradnl" altLang="es-PE">
                <a:latin typeface="Arial" pitchFamily="34" charset="0"/>
                <a:sym typeface="Wingdings" pitchFamily="2" charset="2"/>
              </a:rPr>
              <a:t>, en las filas existentes (usando 4 puntos).</a:t>
            </a:r>
          </a:p>
          <a:p>
            <a:pPr lvl="1">
              <a:buFontTx/>
              <a:buNone/>
            </a:pPr>
            <a:r>
              <a:rPr lang="es-ES_tradnl" altLang="es-PE">
                <a:latin typeface="Arial" pitchFamily="34" charset="0"/>
                <a:sym typeface="Wingdings" pitchFamily="2" charset="2"/>
              </a:rPr>
              <a:t>2. Interpolación cúbica </a:t>
            </a:r>
            <a:r>
              <a:rPr lang="es-ES_tradnl" altLang="es-PE" b="1">
                <a:latin typeface="Arial" pitchFamily="34" charset="0"/>
                <a:sym typeface="Wingdings" pitchFamily="2" charset="2"/>
              </a:rPr>
              <a:t>vertical</a:t>
            </a:r>
            <a:r>
              <a:rPr lang="es-ES_tradnl" altLang="es-PE">
                <a:latin typeface="Arial" pitchFamily="34" charset="0"/>
                <a:sym typeface="Wingdings" pitchFamily="2" charset="2"/>
              </a:rPr>
              <a:t> en todo el espacio usando 4 puntos (usando la anterior interpolación).</a:t>
            </a:r>
          </a:p>
          <a:p>
            <a:pPr lvl="1">
              <a:buFontTx/>
              <a:buNone/>
            </a:pPr>
            <a:r>
              <a:rPr lang="es-ES_tradnl" altLang="es-PE">
                <a:latin typeface="Arial" pitchFamily="34" charset="0"/>
                <a:sym typeface="Wingdings" pitchFamily="2" charset="2"/>
              </a:rPr>
              <a:t> En la interpolación bicúbica de un punto (px, py) intervienen los 16 puntos circundantes.</a:t>
            </a:r>
          </a:p>
        </p:txBody>
      </p:sp>
    </p:spTree>
    <p:extLst>
      <p:ext uri="{BB962C8B-B14F-4D97-AF65-F5344CB8AC3E}">
        <p14:creationId xmlns:p14="http://schemas.microsoft.com/office/powerpoint/2010/main" val="30041005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36227" name="Rectangle 3"/>
          <p:cNvSpPr>
            <a:spLocks noGrp="1" noChangeArrowheads="1"/>
          </p:cNvSpPr>
          <p:nvPr>
            <p:ph type="body" sz="half" idx="1"/>
          </p:nvPr>
        </p:nvSpPr>
        <p:spPr>
          <a:xfrm>
            <a:off x="252413" y="658813"/>
            <a:ext cx="8669337" cy="528637"/>
          </a:xfrm>
        </p:spPr>
        <p:txBody>
          <a:bodyPr/>
          <a:lstStyle/>
          <a:p>
            <a:pPr>
              <a:spcBef>
                <a:spcPct val="0"/>
              </a:spcBef>
            </a:pPr>
            <a:r>
              <a:rPr lang="es-ES_tradnl" altLang="es-PE" sz="2400" b="1">
                <a:latin typeface="Arial" pitchFamily="34" charset="0"/>
                <a:sym typeface="Wingdings" pitchFamily="2" charset="2"/>
              </a:rPr>
              <a:t>Cálculo de la interpolación bicúbica.</a:t>
            </a:r>
          </a:p>
        </p:txBody>
      </p:sp>
      <p:grpSp>
        <p:nvGrpSpPr>
          <p:cNvPr id="436294" name="Group 70"/>
          <p:cNvGrpSpPr>
            <a:grpSpLocks/>
          </p:cNvGrpSpPr>
          <p:nvPr/>
        </p:nvGrpSpPr>
        <p:grpSpPr bwMode="auto">
          <a:xfrm>
            <a:off x="4330700" y="1500188"/>
            <a:ext cx="3890963" cy="3255962"/>
            <a:chOff x="1354" y="2062"/>
            <a:chExt cx="2980" cy="1262"/>
          </a:xfrm>
        </p:grpSpPr>
        <p:sp>
          <p:nvSpPr>
            <p:cNvPr id="436231" name="Line 7"/>
            <p:cNvSpPr>
              <a:spLocks noChangeShapeType="1"/>
            </p:cNvSpPr>
            <p:nvPr/>
          </p:nvSpPr>
          <p:spPr bwMode="auto">
            <a:xfrm flipH="1">
              <a:off x="2346" y="2066"/>
              <a:ext cx="1" cy="1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6232" name="Line 8"/>
            <p:cNvSpPr>
              <a:spLocks noChangeShapeType="1"/>
            </p:cNvSpPr>
            <p:nvPr/>
          </p:nvSpPr>
          <p:spPr bwMode="auto">
            <a:xfrm flipH="1">
              <a:off x="3341" y="2070"/>
              <a:ext cx="1" cy="12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6259" name="Line 35"/>
            <p:cNvSpPr>
              <a:spLocks noChangeShapeType="1"/>
            </p:cNvSpPr>
            <p:nvPr/>
          </p:nvSpPr>
          <p:spPr bwMode="auto">
            <a:xfrm flipH="1">
              <a:off x="4333" y="2067"/>
              <a:ext cx="1" cy="12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6264" name="Line 40"/>
            <p:cNvSpPr>
              <a:spLocks noChangeShapeType="1"/>
            </p:cNvSpPr>
            <p:nvPr/>
          </p:nvSpPr>
          <p:spPr bwMode="auto">
            <a:xfrm flipH="1">
              <a:off x="1354" y="2062"/>
              <a:ext cx="1" cy="1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grpSp>
        <p:nvGrpSpPr>
          <p:cNvPr id="436299" name="Group 75"/>
          <p:cNvGrpSpPr>
            <a:grpSpLocks/>
          </p:cNvGrpSpPr>
          <p:nvPr/>
        </p:nvGrpSpPr>
        <p:grpSpPr bwMode="auto">
          <a:xfrm>
            <a:off x="4170363" y="1614488"/>
            <a:ext cx="4235450" cy="2962275"/>
            <a:chOff x="1156" y="1428"/>
            <a:chExt cx="3377" cy="2572"/>
          </a:xfrm>
        </p:grpSpPr>
        <p:grpSp>
          <p:nvGrpSpPr>
            <p:cNvPr id="436241" name="Group 17"/>
            <p:cNvGrpSpPr>
              <a:grpSpLocks/>
            </p:cNvGrpSpPr>
            <p:nvPr/>
          </p:nvGrpSpPr>
          <p:grpSpPr bwMode="auto">
            <a:xfrm>
              <a:off x="1196" y="2288"/>
              <a:ext cx="3333" cy="860"/>
              <a:chOff x="1342" y="1473"/>
              <a:chExt cx="2765" cy="860"/>
            </a:xfrm>
          </p:grpSpPr>
          <p:sp>
            <p:nvSpPr>
              <p:cNvPr id="436242" name="Line 18"/>
              <p:cNvSpPr>
                <a:spLocks noChangeShapeType="1"/>
              </p:cNvSpPr>
              <p:nvPr/>
            </p:nvSpPr>
            <p:spPr bwMode="auto">
              <a:xfrm>
                <a:off x="1342" y="1473"/>
                <a:ext cx="276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6243" name="Line 19"/>
              <p:cNvSpPr>
                <a:spLocks noChangeShapeType="1"/>
              </p:cNvSpPr>
              <p:nvPr/>
            </p:nvSpPr>
            <p:spPr bwMode="auto">
              <a:xfrm flipV="1">
                <a:off x="1346" y="2333"/>
                <a:ext cx="27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
          <p:nvSpPr>
            <p:cNvPr id="436273" name="Line 49"/>
            <p:cNvSpPr>
              <a:spLocks noChangeShapeType="1"/>
            </p:cNvSpPr>
            <p:nvPr/>
          </p:nvSpPr>
          <p:spPr bwMode="auto">
            <a:xfrm>
              <a:off x="1200" y="1428"/>
              <a:ext cx="333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6289" name="Line 65"/>
            <p:cNvSpPr>
              <a:spLocks noChangeShapeType="1"/>
            </p:cNvSpPr>
            <p:nvPr/>
          </p:nvSpPr>
          <p:spPr bwMode="auto">
            <a:xfrm>
              <a:off x="1156" y="4000"/>
              <a:ext cx="333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
        <p:nvSpPr>
          <p:cNvPr id="436229" name="Line 5"/>
          <p:cNvSpPr>
            <a:spLocks noChangeShapeType="1"/>
          </p:cNvSpPr>
          <p:nvPr/>
        </p:nvSpPr>
        <p:spPr bwMode="auto">
          <a:xfrm rot="16200000" flipH="1">
            <a:off x="6313488" y="2311400"/>
            <a:ext cx="1587" cy="1338263"/>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6230" name="Line 6"/>
          <p:cNvSpPr>
            <a:spLocks noChangeShapeType="1"/>
          </p:cNvSpPr>
          <p:nvPr/>
        </p:nvSpPr>
        <p:spPr bwMode="auto">
          <a:xfrm flipH="1">
            <a:off x="6394450" y="2598738"/>
            <a:ext cx="1588" cy="1089025"/>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6233" name="Line 9"/>
          <p:cNvSpPr>
            <a:spLocks noChangeShapeType="1"/>
          </p:cNvSpPr>
          <p:nvPr/>
        </p:nvSpPr>
        <p:spPr bwMode="auto">
          <a:xfrm flipV="1">
            <a:off x="4000500" y="1439863"/>
            <a:ext cx="4608513"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6234" name="Line 10"/>
          <p:cNvSpPr>
            <a:spLocks noChangeShapeType="1"/>
          </p:cNvSpPr>
          <p:nvPr/>
        </p:nvSpPr>
        <p:spPr bwMode="auto">
          <a:xfrm flipH="1">
            <a:off x="4086225" y="1322388"/>
            <a:ext cx="0" cy="3357562"/>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36235" name="Text Box 11"/>
          <p:cNvSpPr txBox="1">
            <a:spLocks noChangeArrowheads="1"/>
          </p:cNvSpPr>
          <p:nvPr/>
        </p:nvSpPr>
        <p:spPr bwMode="auto">
          <a:xfrm>
            <a:off x="3354388" y="2441575"/>
            <a:ext cx="6826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j</a:t>
            </a:r>
            <a:endParaRPr lang="es-ES" altLang="es-PE" sz="2200"/>
          </a:p>
        </p:txBody>
      </p:sp>
      <p:sp>
        <p:nvSpPr>
          <p:cNvPr id="436237" name="Text Box 13"/>
          <p:cNvSpPr txBox="1">
            <a:spLocks noChangeArrowheads="1"/>
          </p:cNvSpPr>
          <p:nvPr/>
        </p:nvSpPr>
        <p:spPr bwMode="auto">
          <a:xfrm>
            <a:off x="5416550" y="1016000"/>
            <a:ext cx="3984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a:t>
            </a:r>
            <a:endParaRPr lang="es-ES" altLang="es-PE" sz="2200"/>
          </a:p>
        </p:txBody>
      </p:sp>
      <p:sp>
        <p:nvSpPr>
          <p:cNvPr id="436239" name="Text Box 15"/>
          <p:cNvSpPr txBox="1">
            <a:spLocks noChangeArrowheads="1"/>
          </p:cNvSpPr>
          <p:nvPr/>
        </p:nvSpPr>
        <p:spPr bwMode="auto">
          <a:xfrm>
            <a:off x="8580438" y="1158875"/>
            <a:ext cx="3667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436240" name="Text Box 16"/>
          <p:cNvSpPr txBox="1">
            <a:spLocks noChangeArrowheads="1"/>
          </p:cNvSpPr>
          <p:nvPr/>
        </p:nvSpPr>
        <p:spPr bwMode="auto">
          <a:xfrm>
            <a:off x="3189288" y="2871788"/>
            <a:ext cx="4238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Y</a:t>
            </a:r>
            <a:endParaRPr lang="es-ES" altLang="es-PE" sz="2200"/>
          </a:p>
        </p:txBody>
      </p:sp>
      <p:sp>
        <p:nvSpPr>
          <p:cNvPr id="436244" name="Rectangle 20"/>
          <p:cNvSpPr>
            <a:spLocks noChangeArrowheads="1"/>
          </p:cNvSpPr>
          <p:nvPr/>
        </p:nvSpPr>
        <p:spPr bwMode="auto">
          <a:xfrm>
            <a:off x="5570538" y="2566988"/>
            <a:ext cx="104775" cy="84137"/>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46" name="Oval 22"/>
          <p:cNvSpPr>
            <a:spLocks noChangeArrowheads="1"/>
          </p:cNvSpPr>
          <p:nvPr/>
        </p:nvSpPr>
        <p:spPr bwMode="auto">
          <a:xfrm>
            <a:off x="6334125" y="2933700"/>
            <a:ext cx="107950" cy="96838"/>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47" name="AutoShape 23"/>
          <p:cNvSpPr>
            <a:spLocks/>
          </p:cNvSpPr>
          <p:nvPr/>
        </p:nvSpPr>
        <p:spPr bwMode="auto">
          <a:xfrm rot="16200000" flipV="1">
            <a:off x="5938838" y="3333750"/>
            <a:ext cx="149225" cy="727075"/>
          </a:xfrm>
          <a:prstGeom prst="leftBrace">
            <a:avLst>
              <a:gd name="adj1" fmla="val 40603"/>
              <a:gd name="adj2" fmla="val 50000"/>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48" name="Text Box 24"/>
          <p:cNvSpPr txBox="1">
            <a:spLocks noChangeArrowheads="1"/>
          </p:cNvSpPr>
          <p:nvPr/>
        </p:nvSpPr>
        <p:spPr bwMode="auto">
          <a:xfrm>
            <a:off x="5859463" y="3719513"/>
            <a:ext cx="2841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solidFill>
                  <a:srgbClr val="0066FF"/>
                </a:solidFill>
              </a:rPr>
              <a:t>a</a:t>
            </a:r>
            <a:endParaRPr lang="es-ES" altLang="es-PE" sz="2200">
              <a:solidFill>
                <a:srgbClr val="0066FF"/>
              </a:solidFill>
            </a:endParaRPr>
          </a:p>
        </p:txBody>
      </p:sp>
      <p:sp>
        <p:nvSpPr>
          <p:cNvPr id="436251" name="Text Box 27"/>
          <p:cNvSpPr txBox="1">
            <a:spLocks noChangeArrowheads="1"/>
          </p:cNvSpPr>
          <p:nvPr/>
        </p:nvSpPr>
        <p:spPr bwMode="auto">
          <a:xfrm>
            <a:off x="7138988" y="2638425"/>
            <a:ext cx="28416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solidFill>
                  <a:srgbClr val="0066FF"/>
                </a:solidFill>
              </a:rPr>
              <a:t>b</a:t>
            </a:r>
            <a:endParaRPr lang="es-ES" altLang="es-PE" sz="2200">
              <a:solidFill>
                <a:srgbClr val="0066FF"/>
              </a:solidFill>
            </a:endParaRPr>
          </a:p>
        </p:txBody>
      </p:sp>
      <p:sp>
        <p:nvSpPr>
          <p:cNvPr id="436253" name="AutoShape 29"/>
          <p:cNvSpPr>
            <a:spLocks/>
          </p:cNvSpPr>
          <p:nvPr/>
        </p:nvSpPr>
        <p:spPr bwMode="auto">
          <a:xfrm rot="10800000" flipV="1">
            <a:off x="6964363" y="2627313"/>
            <a:ext cx="166687" cy="344487"/>
          </a:xfrm>
          <a:prstGeom prst="leftBrace">
            <a:avLst>
              <a:gd name="adj1" fmla="val 17222"/>
              <a:gd name="adj2" fmla="val 50000"/>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54" name="Rectangle 30"/>
          <p:cNvSpPr>
            <a:spLocks noChangeArrowheads="1"/>
          </p:cNvSpPr>
          <p:nvPr/>
        </p:nvSpPr>
        <p:spPr bwMode="auto">
          <a:xfrm>
            <a:off x="6862763" y="2560638"/>
            <a:ext cx="104775" cy="8572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55" name="Rectangle 31"/>
          <p:cNvSpPr>
            <a:spLocks noChangeArrowheads="1"/>
          </p:cNvSpPr>
          <p:nvPr/>
        </p:nvSpPr>
        <p:spPr bwMode="auto">
          <a:xfrm>
            <a:off x="5570538" y="3551238"/>
            <a:ext cx="104775" cy="8572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56" name="Rectangle 32"/>
          <p:cNvSpPr>
            <a:spLocks noChangeArrowheads="1"/>
          </p:cNvSpPr>
          <p:nvPr/>
        </p:nvSpPr>
        <p:spPr bwMode="auto">
          <a:xfrm>
            <a:off x="6867525" y="3551238"/>
            <a:ext cx="106363" cy="8572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57" name="Text Box 33"/>
          <p:cNvSpPr txBox="1">
            <a:spLocks noChangeArrowheads="1"/>
          </p:cNvSpPr>
          <p:nvPr/>
        </p:nvSpPr>
        <p:spPr bwMode="auto">
          <a:xfrm>
            <a:off x="5487988" y="2968625"/>
            <a:ext cx="10652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(px,py)</a:t>
            </a:r>
            <a:endParaRPr lang="es-ES" altLang="es-PE" sz="2200"/>
          </a:p>
        </p:txBody>
      </p:sp>
      <p:sp>
        <p:nvSpPr>
          <p:cNvPr id="436261" name="Rectangle 37"/>
          <p:cNvSpPr>
            <a:spLocks noChangeArrowheads="1"/>
          </p:cNvSpPr>
          <p:nvPr/>
        </p:nvSpPr>
        <p:spPr bwMode="auto">
          <a:xfrm>
            <a:off x="8156575" y="2557463"/>
            <a:ext cx="107950" cy="8572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63" name="Rectangle 39"/>
          <p:cNvSpPr>
            <a:spLocks noChangeArrowheads="1"/>
          </p:cNvSpPr>
          <p:nvPr/>
        </p:nvSpPr>
        <p:spPr bwMode="auto">
          <a:xfrm>
            <a:off x="8162925" y="3548063"/>
            <a:ext cx="104775" cy="85725"/>
          </a:xfrm>
          <a:prstGeom prst="rect">
            <a:avLst/>
          </a:prstGeom>
          <a:solidFill>
            <a:srgbClr val="FF99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66" name="Rectangle 42"/>
          <p:cNvSpPr>
            <a:spLocks noChangeArrowheads="1"/>
          </p:cNvSpPr>
          <p:nvPr/>
        </p:nvSpPr>
        <p:spPr bwMode="auto">
          <a:xfrm>
            <a:off x="4273550" y="2560638"/>
            <a:ext cx="107950" cy="85725"/>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68" name="Rectangle 44"/>
          <p:cNvSpPr>
            <a:spLocks noChangeArrowheads="1"/>
          </p:cNvSpPr>
          <p:nvPr/>
        </p:nvSpPr>
        <p:spPr bwMode="auto">
          <a:xfrm>
            <a:off x="4273550" y="3548063"/>
            <a:ext cx="107950" cy="84137"/>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75" name="Rectangle 51"/>
          <p:cNvSpPr>
            <a:spLocks noChangeArrowheads="1"/>
          </p:cNvSpPr>
          <p:nvPr/>
        </p:nvSpPr>
        <p:spPr bwMode="auto">
          <a:xfrm>
            <a:off x="5573713" y="1574800"/>
            <a:ext cx="107950" cy="85725"/>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76" name="Rectangle 52"/>
          <p:cNvSpPr>
            <a:spLocks noChangeArrowheads="1"/>
          </p:cNvSpPr>
          <p:nvPr/>
        </p:nvSpPr>
        <p:spPr bwMode="auto">
          <a:xfrm>
            <a:off x="6867525" y="1571625"/>
            <a:ext cx="106363" cy="84138"/>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80" name="Rectangle 56"/>
          <p:cNvSpPr>
            <a:spLocks noChangeArrowheads="1"/>
          </p:cNvSpPr>
          <p:nvPr/>
        </p:nvSpPr>
        <p:spPr bwMode="auto">
          <a:xfrm>
            <a:off x="8162925" y="1566863"/>
            <a:ext cx="104775" cy="8572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83" name="Rectangle 59"/>
          <p:cNvSpPr>
            <a:spLocks noChangeArrowheads="1"/>
          </p:cNvSpPr>
          <p:nvPr/>
        </p:nvSpPr>
        <p:spPr bwMode="auto">
          <a:xfrm>
            <a:off x="4278313" y="1571625"/>
            <a:ext cx="107950" cy="84138"/>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85" name="Rectangle 61"/>
          <p:cNvSpPr>
            <a:spLocks noChangeArrowheads="1"/>
          </p:cNvSpPr>
          <p:nvPr/>
        </p:nvSpPr>
        <p:spPr bwMode="auto">
          <a:xfrm>
            <a:off x="5565775" y="4541838"/>
            <a:ext cx="106363" cy="85725"/>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86" name="Rectangle 62"/>
          <p:cNvSpPr>
            <a:spLocks noChangeArrowheads="1"/>
          </p:cNvSpPr>
          <p:nvPr/>
        </p:nvSpPr>
        <p:spPr bwMode="auto">
          <a:xfrm>
            <a:off x="6858000" y="4538663"/>
            <a:ext cx="106363" cy="85725"/>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87" name="Rectangle 63"/>
          <p:cNvSpPr>
            <a:spLocks noChangeArrowheads="1"/>
          </p:cNvSpPr>
          <p:nvPr/>
        </p:nvSpPr>
        <p:spPr bwMode="auto">
          <a:xfrm>
            <a:off x="8153400" y="4535488"/>
            <a:ext cx="106363" cy="84137"/>
          </a:xfrm>
          <a:prstGeom prst="rect">
            <a:avLst/>
          </a:prstGeom>
          <a:solidFill>
            <a:srgbClr val="FF4BC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88" name="Rectangle 64"/>
          <p:cNvSpPr>
            <a:spLocks noChangeArrowheads="1"/>
          </p:cNvSpPr>
          <p:nvPr/>
        </p:nvSpPr>
        <p:spPr bwMode="auto">
          <a:xfrm>
            <a:off x="4270375" y="4538663"/>
            <a:ext cx="106363" cy="85725"/>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36296" name="Text Box 72"/>
          <p:cNvSpPr txBox="1">
            <a:spLocks noChangeArrowheads="1"/>
          </p:cNvSpPr>
          <p:nvPr/>
        </p:nvSpPr>
        <p:spPr bwMode="auto">
          <a:xfrm>
            <a:off x="3970338" y="1028700"/>
            <a:ext cx="7334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i-1</a:t>
            </a:r>
            <a:endParaRPr lang="es-ES" altLang="es-PE" sz="2200"/>
          </a:p>
        </p:txBody>
      </p:sp>
      <p:sp>
        <p:nvSpPr>
          <p:cNvPr id="436297" name="Text Box 73"/>
          <p:cNvSpPr txBox="1">
            <a:spLocks noChangeArrowheads="1"/>
          </p:cNvSpPr>
          <p:nvPr/>
        </p:nvSpPr>
        <p:spPr bwMode="auto">
          <a:xfrm>
            <a:off x="6519863" y="1019175"/>
            <a:ext cx="7635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i+1</a:t>
            </a:r>
            <a:endParaRPr lang="es-ES" altLang="es-PE" sz="2200"/>
          </a:p>
        </p:txBody>
      </p:sp>
      <p:sp>
        <p:nvSpPr>
          <p:cNvPr id="436298" name="Text Box 74"/>
          <p:cNvSpPr txBox="1">
            <a:spLocks noChangeArrowheads="1"/>
          </p:cNvSpPr>
          <p:nvPr/>
        </p:nvSpPr>
        <p:spPr bwMode="auto">
          <a:xfrm>
            <a:off x="7847013" y="1014413"/>
            <a:ext cx="7366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i+2</a:t>
            </a:r>
            <a:endParaRPr lang="es-ES" altLang="es-PE" sz="2200"/>
          </a:p>
        </p:txBody>
      </p:sp>
      <p:sp>
        <p:nvSpPr>
          <p:cNvPr id="436300" name="Text Box 76"/>
          <p:cNvSpPr txBox="1">
            <a:spLocks noChangeArrowheads="1"/>
          </p:cNvSpPr>
          <p:nvPr/>
        </p:nvSpPr>
        <p:spPr bwMode="auto">
          <a:xfrm>
            <a:off x="3390900" y="1447800"/>
            <a:ext cx="6842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j-1</a:t>
            </a:r>
            <a:endParaRPr lang="es-ES" altLang="es-PE" sz="2200"/>
          </a:p>
        </p:txBody>
      </p:sp>
      <p:sp>
        <p:nvSpPr>
          <p:cNvPr id="436301" name="Text Box 77"/>
          <p:cNvSpPr txBox="1">
            <a:spLocks noChangeArrowheads="1"/>
          </p:cNvSpPr>
          <p:nvPr/>
        </p:nvSpPr>
        <p:spPr bwMode="auto">
          <a:xfrm>
            <a:off x="3213100" y="3432175"/>
            <a:ext cx="8826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j+1</a:t>
            </a:r>
            <a:endParaRPr lang="es-ES" altLang="es-PE" sz="2200"/>
          </a:p>
        </p:txBody>
      </p:sp>
      <p:sp>
        <p:nvSpPr>
          <p:cNvPr id="436302" name="Text Box 78"/>
          <p:cNvSpPr txBox="1">
            <a:spLocks noChangeArrowheads="1"/>
          </p:cNvSpPr>
          <p:nvPr/>
        </p:nvSpPr>
        <p:spPr bwMode="auto">
          <a:xfrm>
            <a:off x="3135313" y="4387850"/>
            <a:ext cx="9588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j+2</a:t>
            </a:r>
            <a:endParaRPr lang="es-ES" altLang="es-PE" sz="2200"/>
          </a:p>
        </p:txBody>
      </p:sp>
      <p:sp>
        <p:nvSpPr>
          <p:cNvPr id="436305" name="Rectangle 81"/>
          <p:cNvSpPr>
            <a:spLocks noChangeArrowheads="1"/>
          </p:cNvSpPr>
          <p:nvPr/>
        </p:nvSpPr>
        <p:spPr bwMode="auto">
          <a:xfrm>
            <a:off x="209550" y="1320800"/>
            <a:ext cx="2960688"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spcBef>
                <a:spcPct val="0"/>
              </a:spcBef>
            </a:pPr>
            <a:r>
              <a:rPr lang="es-ES_tradnl" altLang="es-PE" sz="2400">
                <a:latin typeface="Arial" pitchFamily="34" charset="0"/>
                <a:sym typeface="Wingdings" pitchFamily="2" charset="2"/>
              </a:rPr>
              <a:t>Igual que con la bilineal, el valor del punto se puede calcular como una </a:t>
            </a:r>
            <a:r>
              <a:rPr lang="es-ES_tradnl" altLang="es-PE" sz="2400" b="1">
                <a:latin typeface="Arial" pitchFamily="34" charset="0"/>
                <a:sym typeface="Wingdings" pitchFamily="2" charset="2"/>
              </a:rPr>
              <a:t>media ponderada</a:t>
            </a:r>
            <a:r>
              <a:rPr lang="es-ES_tradnl" altLang="es-PE" sz="2400">
                <a:latin typeface="Arial" pitchFamily="34" charset="0"/>
                <a:sym typeface="Wingdings" pitchFamily="2" charset="2"/>
              </a:rPr>
              <a:t> de los 4x4 píxeles circundantes.</a:t>
            </a:r>
          </a:p>
        </p:txBody>
      </p:sp>
      <p:sp>
        <p:nvSpPr>
          <p:cNvPr id="436306" name="Rectangle 82"/>
          <p:cNvSpPr>
            <a:spLocks noChangeArrowheads="1"/>
          </p:cNvSpPr>
          <p:nvPr/>
        </p:nvSpPr>
        <p:spPr bwMode="auto">
          <a:xfrm>
            <a:off x="320675" y="4856163"/>
            <a:ext cx="8512175" cy="156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spcBef>
                <a:spcPct val="30000"/>
              </a:spcBef>
              <a:buFontTx/>
              <a:buNone/>
            </a:pPr>
            <a:r>
              <a:rPr lang="es-ES_tradnl" altLang="es-PE" sz="2400">
                <a:latin typeface="Arial" pitchFamily="34" charset="0"/>
                <a:sym typeface="Wingdings" pitchFamily="2" charset="2"/>
              </a:rPr>
              <a:t>A’(px,py) = </a:t>
            </a:r>
            <a:r>
              <a:rPr lang="el-GR" altLang="es-PE">
                <a:latin typeface="Arial" pitchFamily="34" charset="0"/>
                <a:cs typeface="Arial" pitchFamily="34" charset="0"/>
                <a:sym typeface="Wingdings" pitchFamily="2" charset="2"/>
              </a:rPr>
              <a:t>Σ</a:t>
            </a:r>
            <a:r>
              <a:rPr lang="es-ES_tradnl" altLang="es-PE" sz="2400" baseline="-25000">
                <a:latin typeface="Arial" pitchFamily="34" charset="0"/>
                <a:cs typeface="Arial" pitchFamily="34" charset="0"/>
                <a:sym typeface="Wingdings" pitchFamily="2" charset="2"/>
              </a:rPr>
              <a:t>n=-1..2</a:t>
            </a:r>
            <a:r>
              <a:rPr lang="el-GR" altLang="es-PE">
                <a:latin typeface="Arial" pitchFamily="34" charset="0"/>
                <a:cs typeface="Arial" pitchFamily="34" charset="0"/>
                <a:sym typeface="Wingdings" pitchFamily="2" charset="2"/>
              </a:rPr>
              <a:t>Σ</a:t>
            </a:r>
            <a:r>
              <a:rPr lang="es-ES_tradnl" altLang="es-PE" sz="2400" baseline="-25000">
                <a:latin typeface="Arial" pitchFamily="34" charset="0"/>
                <a:cs typeface="Arial" pitchFamily="34" charset="0"/>
                <a:sym typeface="Wingdings" pitchFamily="2" charset="2"/>
              </a:rPr>
              <a:t>m=-1..2</a:t>
            </a:r>
            <a:r>
              <a:rPr lang="es-ES_tradnl" altLang="es-PE" sz="2400">
                <a:latin typeface="Arial" pitchFamily="34" charset="0"/>
                <a:cs typeface="Arial" pitchFamily="34" charset="0"/>
                <a:sym typeface="Wingdings" pitchFamily="2" charset="2"/>
              </a:rPr>
              <a:t> A(i+n,j+m)·P(n-a)·P(b-m)</a:t>
            </a:r>
          </a:p>
          <a:p>
            <a:pPr>
              <a:spcBef>
                <a:spcPct val="30000"/>
              </a:spcBef>
              <a:buFontTx/>
              <a:buNone/>
            </a:pPr>
            <a:r>
              <a:rPr lang="es-ES_tradnl" altLang="es-PE" sz="2400">
                <a:latin typeface="Arial" pitchFamily="34" charset="0"/>
                <a:cs typeface="Arial" pitchFamily="34" charset="0"/>
                <a:sym typeface="Wingdings" pitchFamily="2" charset="2"/>
              </a:rPr>
              <a:t>	Siendo:	P(k) = 1/6(C(k+2)</a:t>
            </a:r>
            <a:r>
              <a:rPr lang="es-ES_tradnl" altLang="es-PE" sz="2400" baseline="30000">
                <a:latin typeface="Arial" pitchFamily="34" charset="0"/>
                <a:cs typeface="Arial" pitchFamily="34" charset="0"/>
                <a:sym typeface="Wingdings" pitchFamily="2" charset="2"/>
              </a:rPr>
              <a:t>3</a:t>
            </a:r>
            <a:r>
              <a:rPr lang="es-ES_tradnl" altLang="es-PE" sz="2400">
                <a:latin typeface="Arial" pitchFamily="34" charset="0"/>
                <a:cs typeface="Arial" pitchFamily="34" charset="0"/>
                <a:sym typeface="Wingdings" pitchFamily="2" charset="2"/>
              </a:rPr>
              <a:t>-4C(k+1)</a:t>
            </a:r>
            <a:r>
              <a:rPr lang="es-ES_tradnl" altLang="es-PE" sz="2400" baseline="30000">
                <a:latin typeface="Arial" pitchFamily="34" charset="0"/>
                <a:cs typeface="Arial" pitchFamily="34" charset="0"/>
                <a:sym typeface="Wingdings" pitchFamily="2" charset="2"/>
              </a:rPr>
              <a:t>3</a:t>
            </a:r>
            <a:r>
              <a:rPr lang="es-ES_tradnl" altLang="es-PE" sz="2400">
                <a:latin typeface="Arial" pitchFamily="34" charset="0"/>
                <a:cs typeface="Arial" pitchFamily="34" charset="0"/>
                <a:sym typeface="Wingdings" pitchFamily="2" charset="2"/>
              </a:rPr>
              <a:t>+6C(k)</a:t>
            </a:r>
            <a:r>
              <a:rPr lang="es-ES_tradnl" altLang="es-PE" sz="2400" baseline="30000">
                <a:latin typeface="Arial" pitchFamily="34" charset="0"/>
                <a:cs typeface="Arial" pitchFamily="34" charset="0"/>
                <a:sym typeface="Wingdings" pitchFamily="2" charset="2"/>
              </a:rPr>
              <a:t>3</a:t>
            </a:r>
            <a:r>
              <a:rPr lang="es-ES_tradnl" altLang="es-PE" sz="2400">
                <a:latin typeface="Arial" pitchFamily="34" charset="0"/>
                <a:cs typeface="Arial" pitchFamily="34" charset="0"/>
                <a:sym typeface="Wingdings" pitchFamily="2" charset="2"/>
              </a:rPr>
              <a:t>-4C(k-1)</a:t>
            </a:r>
            <a:r>
              <a:rPr lang="es-ES_tradnl" altLang="es-PE" sz="2400" baseline="30000">
                <a:latin typeface="Arial" pitchFamily="34" charset="0"/>
                <a:cs typeface="Arial" pitchFamily="34" charset="0"/>
                <a:sym typeface="Wingdings" pitchFamily="2" charset="2"/>
              </a:rPr>
              <a:t>3</a:t>
            </a:r>
            <a:r>
              <a:rPr lang="es-ES_tradnl" altLang="es-PE" sz="2400">
                <a:latin typeface="Arial" pitchFamily="34" charset="0"/>
                <a:cs typeface="Arial" pitchFamily="34" charset="0"/>
                <a:sym typeface="Wingdings" pitchFamily="2" charset="2"/>
              </a:rPr>
              <a:t>)</a:t>
            </a:r>
          </a:p>
          <a:p>
            <a:pPr>
              <a:spcBef>
                <a:spcPct val="30000"/>
              </a:spcBef>
              <a:buFontTx/>
              <a:buNone/>
            </a:pPr>
            <a:r>
              <a:rPr lang="es-ES_tradnl" altLang="es-PE" sz="2400">
                <a:latin typeface="Arial" pitchFamily="34" charset="0"/>
                <a:cs typeface="Arial" pitchFamily="34" charset="0"/>
                <a:sym typeface="Wingdings" pitchFamily="2" charset="2"/>
              </a:rPr>
              <a:t>			C(k) = max(0, k)</a:t>
            </a:r>
            <a:endParaRPr lang="el-GR" altLang="es-PE" sz="2400">
              <a:latin typeface="Arial" pitchFamily="34" charset="0"/>
              <a:cs typeface="Arial" pitchFamily="34" charset="0"/>
              <a:sym typeface="Wingdings" pitchFamily="2" charset="2"/>
            </a:endParaRPr>
          </a:p>
        </p:txBody>
      </p:sp>
    </p:spTree>
    <p:extLst>
      <p:ext uri="{BB962C8B-B14F-4D97-AF65-F5344CB8AC3E}">
        <p14:creationId xmlns:p14="http://schemas.microsoft.com/office/powerpoint/2010/main" val="47712929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38275" name="Rectangle 3"/>
          <p:cNvSpPr>
            <a:spLocks noGrp="1" noChangeArrowheads="1"/>
          </p:cNvSpPr>
          <p:nvPr>
            <p:ph type="body" sz="half" idx="1"/>
          </p:nvPr>
        </p:nvSpPr>
        <p:spPr>
          <a:xfrm>
            <a:off x="252413" y="739775"/>
            <a:ext cx="8669337" cy="539750"/>
          </a:xfrm>
        </p:spPr>
        <p:txBody>
          <a:bodyPr/>
          <a:lstStyle/>
          <a:p>
            <a:r>
              <a:rPr lang="es-ES_tradnl" altLang="es-PE" sz="2400" b="1">
                <a:latin typeface="Arial" pitchFamily="34" charset="0"/>
                <a:sym typeface="Wingdings" pitchFamily="2" charset="2"/>
              </a:rPr>
              <a:t>Ejemplo.</a:t>
            </a:r>
            <a:r>
              <a:rPr lang="es-ES_tradnl" altLang="es-PE" sz="2400">
                <a:latin typeface="Arial" pitchFamily="34" charset="0"/>
                <a:sym typeface="Wingdings" pitchFamily="2" charset="2"/>
              </a:rPr>
              <a:t> Zoom de 10x con interpolación bicúbica.</a:t>
            </a:r>
          </a:p>
        </p:txBody>
      </p:sp>
      <p:sp>
        <p:nvSpPr>
          <p:cNvPr id="438280" name="Text Box 8"/>
          <p:cNvSpPr txBox="1">
            <a:spLocks noChangeArrowheads="1"/>
          </p:cNvSpPr>
          <p:nvPr/>
        </p:nvSpPr>
        <p:spPr bwMode="auto">
          <a:xfrm>
            <a:off x="146050" y="3316288"/>
            <a:ext cx="1457325"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Imagen original 25x26</a:t>
            </a:r>
            <a:endParaRPr lang="es-ES" altLang="es-PE" sz="2200"/>
          </a:p>
        </p:txBody>
      </p:sp>
      <p:sp>
        <p:nvSpPr>
          <p:cNvPr id="438282" name="Text Box 10"/>
          <p:cNvSpPr txBox="1">
            <a:spLocks noChangeArrowheads="1"/>
          </p:cNvSpPr>
          <p:nvPr/>
        </p:nvSpPr>
        <p:spPr bwMode="auto">
          <a:xfrm>
            <a:off x="1462088" y="4973638"/>
            <a:ext cx="36480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Aumento de 10x con interpolación bilineal</a:t>
            </a:r>
            <a:endParaRPr lang="es-ES" altLang="es-PE" sz="2200"/>
          </a:p>
        </p:txBody>
      </p:sp>
      <p:sp>
        <p:nvSpPr>
          <p:cNvPr id="438284" name="Text Box 12"/>
          <p:cNvSpPr txBox="1">
            <a:spLocks noChangeArrowheads="1"/>
          </p:cNvSpPr>
          <p:nvPr/>
        </p:nvSpPr>
        <p:spPr bwMode="auto">
          <a:xfrm>
            <a:off x="5162550" y="4973638"/>
            <a:ext cx="36480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Aumento de 10x con interpolación bicúbica</a:t>
            </a:r>
            <a:endParaRPr lang="es-ES" altLang="es-PE" sz="2200"/>
          </a:p>
        </p:txBody>
      </p:sp>
      <p:pic>
        <p:nvPicPr>
          <p:cNvPr id="438289" name="Picture 17" descr="mujer_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2979738"/>
            <a:ext cx="346075" cy="358775"/>
          </a:xfrm>
          <a:prstGeom prst="rect">
            <a:avLst/>
          </a:prstGeom>
          <a:noFill/>
          <a:extLst>
            <a:ext uri="{909E8E84-426E-40DD-AFC4-6F175D3DCCD1}">
              <a14:hiddenFill xmlns:a14="http://schemas.microsoft.com/office/drawing/2010/main">
                <a:solidFill>
                  <a:srgbClr val="FFFFFF"/>
                </a:solidFill>
              </a14:hiddenFill>
            </a:ext>
          </a:extLst>
        </p:spPr>
      </p:pic>
      <p:pic>
        <p:nvPicPr>
          <p:cNvPr id="438290" name="Picture 18" descr="mujer10_l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1385888"/>
            <a:ext cx="3411537" cy="3546475"/>
          </a:xfrm>
          <a:prstGeom prst="rect">
            <a:avLst/>
          </a:prstGeom>
          <a:noFill/>
          <a:extLst>
            <a:ext uri="{909E8E84-426E-40DD-AFC4-6F175D3DCCD1}">
              <a14:hiddenFill xmlns:a14="http://schemas.microsoft.com/office/drawing/2010/main">
                <a:solidFill>
                  <a:srgbClr val="FFFFFF"/>
                </a:solidFill>
              </a14:hiddenFill>
            </a:ext>
          </a:extLst>
        </p:spPr>
      </p:pic>
      <p:pic>
        <p:nvPicPr>
          <p:cNvPr id="438291" name="Picture 19" descr="mujer10_c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0025" y="1387475"/>
            <a:ext cx="3411538" cy="354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79940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40323" name="Rectangle 3"/>
          <p:cNvSpPr>
            <a:spLocks noGrp="1" noChangeArrowheads="1"/>
          </p:cNvSpPr>
          <p:nvPr>
            <p:ph type="body" sz="half" idx="1"/>
          </p:nvPr>
        </p:nvSpPr>
        <p:spPr>
          <a:xfrm>
            <a:off x="265113" y="623888"/>
            <a:ext cx="8629650" cy="1270000"/>
          </a:xfrm>
        </p:spPr>
        <p:txBody>
          <a:bodyPr/>
          <a:lstStyle/>
          <a:p>
            <a:r>
              <a:rPr lang="es-ES_tradnl" altLang="es-PE" sz="2400" b="1">
                <a:latin typeface="Arial" pitchFamily="34" charset="0"/>
                <a:sym typeface="Wingdings" pitchFamily="2" charset="2"/>
              </a:rPr>
              <a:t>Comparación.</a:t>
            </a:r>
            <a:r>
              <a:rPr lang="es-ES_tradnl" altLang="es-PE" sz="2400">
                <a:latin typeface="Arial" pitchFamily="34" charset="0"/>
                <a:sym typeface="Wingdings" pitchFamily="2" charset="2"/>
              </a:rPr>
              <a:t> Detalle del zoom de 10x, con vecino más próximo, interpolación bilineal y bicúbica. Se ha aplicado un perfilado en las 3, para destacar el efecto del zoom.</a:t>
            </a:r>
          </a:p>
        </p:txBody>
      </p:sp>
      <p:sp>
        <p:nvSpPr>
          <p:cNvPr id="440327" name="Text Box 7"/>
          <p:cNvSpPr txBox="1">
            <a:spLocks noChangeArrowheads="1"/>
          </p:cNvSpPr>
          <p:nvPr/>
        </p:nvSpPr>
        <p:spPr bwMode="auto">
          <a:xfrm>
            <a:off x="3127375" y="4562475"/>
            <a:ext cx="28114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Interpolación bilineal</a:t>
            </a:r>
            <a:endParaRPr lang="es-ES" altLang="es-PE" sz="2200"/>
          </a:p>
        </p:txBody>
      </p:sp>
      <p:sp>
        <p:nvSpPr>
          <p:cNvPr id="440329" name="Text Box 9"/>
          <p:cNvSpPr txBox="1">
            <a:spLocks noChangeArrowheads="1"/>
          </p:cNvSpPr>
          <p:nvPr/>
        </p:nvSpPr>
        <p:spPr bwMode="auto">
          <a:xfrm>
            <a:off x="6034088" y="4562475"/>
            <a:ext cx="29305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Interpolación bicúbica</a:t>
            </a:r>
            <a:endParaRPr lang="es-ES" altLang="es-PE" sz="2200"/>
          </a:p>
        </p:txBody>
      </p:sp>
      <p:sp>
        <p:nvSpPr>
          <p:cNvPr id="440333" name="Text Box 13"/>
          <p:cNvSpPr txBox="1">
            <a:spLocks noChangeArrowheads="1"/>
          </p:cNvSpPr>
          <p:nvPr/>
        </p:nvSpPr>
        <p:spPr bwMode="auto">
          <a:xfrm>
            <a:off x="195263" y="4562475"/>
            <a:ext cx="281146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Vecino más próximo</a:t>
            </a:r>
            <a:endParaRPr lang="es-ES" altLang="es-PE" sz="2200"/>
          </a:p>
        </p:txBody>
      </p:sp>
      <p:sp>
        <p:nvSpPr>
          <p:cNvPr id="440334" name="Rectangle 14"/>
          <p:cNvSpPr>
            <a:spLocks noChangeArrowheads="1"/>
          </p:cNvSpPr>
          <p:nvPr/>
        </p:nvSpPr>
        <p:spPr bwMode="auto">
          <a:xfrm>
            <a:off x="234950" y="5068888"/>
            <a:ext cx="862965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En todos los casos se nota la falta de detalle (obviamente), pero en la bilineal son más evidentes los </a:t>
            </a:r>
            <a:r>
              <a:rPr lang="es-ES_tradnl" altLang="es-PE" sz="2400" b="1">
                <a:latin typeface="Arial" pitchFamily="34" charset="0"/>
                <a:sym typeface="Wingdings" pitchFamily="2" charset="2"/>
              </a:rPr>
              <a:t>artificios</a:t>
            </a:r>
            <a:r>
              <a:rPr lang="es-ES_tradnl" altLang="es-PE" sz="2400">
                <a:latin typeface="Arial" pitchFamily="34" charset="0"/>
                <a:sym typeface="Wingdings" pitchFamily="2" charset="2"/>
              </a:rPr>
              <a:t> </a:t>
            </a:r>
            <a:r>
              <a:rPr lang="es-ES_tradnl" altLang="es-PE" sz="2400" b="1">
                <a:latin typeface="Arial" pitchFamily="34" charset="0"/>
                <a:sym typeface="Wingdings" pitchFamily="2" charset="2"/>
              </a:rPr>
              <a:t>horizontales</a:t>
            </a:r>
            <a:r>
              <a:rPr lang="es-ES_tradnl" altLang="es-PE" sz="2400">
                <a:latin typeface="Arial" pitchFamily="34" charset="0"/>
                <a:sym typeface="Wingdings" pitchFamily="2" charset="2"/>
              </a:rPr>
              <a:t> y </a:t>
            </a:r>
            <a:r>
              <a:rPr lang="es-ES_tradnl" altLang="es-PE" sz="2400" b="1">
                <a:latin typeface="Arial" pitchFamily="34" charset="0"/>
                <a:sym typeface="Wingdings" pitchFamily="2" charset="2"/>
              </a:rPr>
              <a:t>verticales</a:t>
            </a:r>
            <a:r>
              <a:rPr lang="es-ES_tradnl" altLang="es-PE" sz="2400">
                <a:latin typeface="Arial" pitchFamily="34" charset="0"/>
                <a:sym typeface="Wingdings" pitchFamily="2" charset="2"/>
              </a:rPr>
              <a:t> que en la bicúbica.</a:t>
            </a:r>
          </a:p>
        </p:txBody>
      </p:sp>
      <p:sp>
        <p:nvSpPr>
          <p:cNvPr id="440338" name="Rectangle 18"/>
          <p:cNvSpPr>
            <a:spLocks noChangeArrowheads="1"/>
          </p:cNvSpPr>
          <p:nvPr/>
        </p:nvSpPr>
        <p:spPr bwMode="auto">
          <a:xfrm>
            <a:off x="8767763" y="6369050"/>
            <a:ext cx="3762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s-PE" sz="2600">
                <a:hlinkClick r:id="rId3" action="ppaction://hlinkpres?slideindex=28&amp;slidetitle=4.2. Transformaciones afines."/>
              </a:rPr>
              <a:t>+</a:t>
            </a:r>
            <a:endParaRPr lang="es-ES_tradnl" altLang="es-PE" sz="2600"/>
          </a:p>
        </p:txBody>
      </p:sp>
      <p:pic>
        <p:nvPicPr>
          <p:cNvPr id="440339" name="Picture 19" descr="mujer10_cub_zo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488" y="1949450"/>
            <a:ext cx="2559050" cy="2597150"/>
          </a:xfrm>
          <a:prstGeom prst="rect">
            <a:avLst/>
          </a:prstGeom>
          <a:noFill/>
          <a:extLst>
            <a:ext uri="{909E8E84-426E-40DD-AFC4-6F175D3DCCD1}">
              <a14:hiddenFill xmlns:a14="http://schemas.microsoft.com/office/drawing/2010/main">
                <a:solidFill>
                  <a:srgbClr val="FFFFFF"/>
                </a:solidFill>
              </a14:hiddenFill>
            </a:ext>
          </a:extLst>
        </p:spPr>
      </p:pic>
      <p:pic>
        <p:nvPicPr>
          <p:cNvPr id="440340" name="Picture 20" descr="mujer10_nn_zo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8" y="1911350"/>
            <a:ext cx="2462212" cy="2674938"/>
          </a:xfrm>
          <a:prstGeom prst="rect">
            <a:avLst/>
          </a:prstGeom>
          <a:noFill/>
          <a:extLst>
            <a:ext uri="{909E8E84-426E-40DD-AFC4-6F175D3DCCD1}">
              <a14:hiddenFill xmlns:a14="http://schemas.microsoft.com/office/drawing/2010/main">
                <a:solidFill>
                  <a:srgbClr val="FFFFFF"/>
                </a:solidFill>
              </a14:hiddenFill>
            </a:ext>
          </a:extLst>
        </p:spPr>
      </p:pic>
      <p:pic>
        <p:nvPicPr>
          <p:cNvPr id="440341" name="Picture 21" descr="mujer10_lin_zo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1941513"/>
            <a:ext cx="2557462" cy="261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633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Introducción</a:t>
            </a:r>
            <a:endParaRPr lang="es-PE" dirty="0"/>
          </a:p>
        </p:txBody>
      </p:sp>
      <p:sp>
        <p:nvSpPr>
          <p:cNvPr id="3" name="Marcador de contenido 2"/>
          <p:cNvSpPr>
            <a:spLocks noGrp="1"/>
          </p:cNvSpPr>
          <p:nvPr>
            <p:ph idx="1"/>
          </p:nvPr>
        </p:nvSpPr>
        <p:spPr/>
        <p:txBody>
          <a:bodyPr/>
          <a:lstStyle/>
          <a:p>
            <a:r>
              <a:rPr lang="es-PE" dirty="0" smtClean="0"/>
              <a:t>En la actualidad es muy usado en diferentes aplicaciones</a:t>
            </a:r>
          </a:p>
          <a:p>
            <a:r>
              <a:rPr lang="es-PE" dirty="0" smtClean="0"/>
              <a:t>Permite realizar aplicaciones reales</a:t>
            </a:r>
          </a:p>
          <a:p>
            <a:r>
              <a:rPr lang="es-PE" dirty="0" smtClean="0"/>
              <a:t>Nos permite innovar </a:t>
            </a:r>
          </a:p>
          <a:p>
            <a:r>
              <a:rPr lang="es-PE" dirty="0" smtClean="0"/>
              <a:t>Solucionar problemas cotidianos</a:t>
            </a:r>
          </a:p>
          <a:p>
            <a:r>
              <a:rPr lang="es-PE" dirty="0" smtClean="0"/>
              <a:t>Es una rama emergente para diferentes áreas</a:t>
            </a:r>
          </a:p>
          <a:p>
            <a:r>
              <a:rPr lang="es-PE" dirty="0" smtClean="0"/>
              <a:t>Aplicaciones</a:t>
            </a:r>
            <a:endParaRPr lang="es-PE" dirty="0"/>
          </a:p>
        </p:txBody>
      </p:sp>
    </p:spTree>
    <p:extLst>
      <p:ext uri="{BB962C8B-B14F-4D97-AF65-F5344CB8AC3E}">
        <p14:creationId xmlns:p14="http://schemas.microsoft.com/office/powerpoint/2010/main" val="2027583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title"/>
          </p:nvPr>
        </p:nvSpPr>
        <p:spPr>
          <a:xfrm>
            <a:off x="1174251" y="995363"/>
            <a:ext cx="2760143" cy="1212240"/>
          </a:xfrm>
          <a:prstGeom prst="rect">
            <a:avLst/>
          </a:prstGeom>
        </p:spPr>
        <p:txBody>
          <a:bodyPr>
            <a:normAutofit/>
          </a:bodyPr>
          <a:lstStyle>
            <a:lvl1pPr defTabSz="896111">
              <a:defRPr sz="4214"/>
            </a:lvl1pPr>
          </a:lstStyle>
          <a:p>
            <a:r>
              <a:rPr sz="3200" dirty="0" err="1"/>
              <a:t>Procesamiento</a:t>
            </a:r>
            <a:r>
              <a:rPr sz="3200" dirty="0"/>
              <a:t> </a:t>
            </a:r>
          </a:p>
        </p:txBody>
      </p:sp>
      <p:pic>
        <p:nvPicPr>
          <p:cNvPr id="179" name="image14.jpg"/>
          <p:cNvPicPr>
            <a:picLocks noGrp="1" noChangeAspect="1"/>
          </p:cNvPicPr>
          <p:nvPr>
            <p:ph type="pic" idx="4294967295"/>
          </p:nvPr>
        </p:nvPicPr>
        <p:blipFill>
          <a:blip r:embed="rId2">
            <a:extLst/>
          </a:blip>
          <a:srcRect l="11704" r="11704"/>
          <a:stretch>
            <a:fillRect/>
          </a:stretch>
        </p:blipFill>
        <p:spPr>
          <a:xfrm>
            <a:off x="4093297" y="995363"/>
            <a:ext cx="4007095" cy="4647593"/>
          </a:xfrm>
          <a:prstGeom prst="rect">
            <a:avLst/>
          </a:prstGeom>
        </p:spPr>
      </p:pic>
      <p:sp>
        <p:nvSpPr>
          <p:cNvPr id="180" name="Shape 180"/>
          <p:cNvSpPr>
            <a:spLocks noGrp="1"/>
          </p:cNvSpPr>
          <p:nvPr>
            <p:ph type="body" sz="quarter" idx="1"/>
          </p:nvPr>
        </p:nvSpPr>
        <p:spPr>
          <a:xfrm>
            <a:off x="1174251" y="2414953"/>
            <a:ext cx="2760143" cy="3228002"/>
          </a:xfrm>
          <a:prstGeom prst="rect">
            <a:avLst/>
          </a:prstGeom>
        </p:spPr>
        <p:txBody>
          <a:bodyPr>
            <a:normAutofit/>
          </a:bodyPr>
          <a:lstStyle>
            <a:lvl1pPr>
              <a:defRPr sz="3600"/>
            </a:lvl1pPr>
          </a:lstStyle>
          <a:p>
            <a:r>
              <a:rPr sz="3200" dirty="0" err="1"/>
              <a:t>Ambiente</a:t>
            </a:r>
            <a:r>
              <a:rPr sz="3200" dirty="0"/>
              <a:t> </a:t>
            </a:r>
            <a:r>
              <a:rPr sz="3200" dirty="0" err="1"/>
              <a:t>controlado</a:t>
            </a:r>
            <a:r>
              <a:rPr sz="3200" dirty="0"/>
              <a:t> de </a:t>
            </a:r>
            <a:r>
              <a:rPr sz="3200" dirty="0" err="1"/>
              <a:t>iluminación</a:t>
            </a:r>
            <a:r>
              <a:rPr sz="3200" dirty="0"/>
              <a:t> </a:t>
            </a:r>
          </a:p>
        </p:txBody>
      </p:sp>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20</a:t>
            </a:fld>
            <a:endParaRPr lang="es-PE"/>
          </a:p>
        </p:txBody>
      </p:sp>
    </p:spTree>
    <p:extLst>
      <p:ext uri="{BB962C8B-B14F-4D97-AF65-F5344CB8AC3E}">
        <p14:creationId xmlns:p14="http://schemas.microsoft.com/office/powerpoint/2010/main" val="2899851377"/>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44419" name="Rectangle 3"/>
          <p:cNvSpPr>
            <a:spLocks noGrp="1" noChangeArrowheads="1"/>
          </p:cNvSpPr>
          <p:nvPr>
            <p:ph type="body" sz="half" idx="1"/>
          </p:nvPr>
        </p:nvSpPr>
        <p:spPr>
          <a:xfrm>
            <a:off x="266700" y="696913"/>
            <a:ext cx="8629650" cy="1608137"/>
          </a:xfrm>
        </p:spPr>
        <p:txBody>
          <a:bodyPr>
            <a:normAutofit lnSpcReduction="10000"/>
          </a:bodyPr>
          <a:lstStyle/>
          <a:p>
            <a:r>
              <a:rPr lang="es-ES_tradnl" altLang="es-PE" sz="2400">
                <a:latin typeface="Arial" pitchFamily="34" charset="0"/>
                <a:sym typeface="Wingdings" pitchFamily="2" charset="2"/>
              </a:rPr>
              <a:t>En las operaciones de </a:t>
            </a:r>
            <a:r>
              <a:rPr lang="es-ES_tradnl" altLang="es-PE" sz="2400" b="1">
                <a:latin typeface="Arial" pitchFamily="34" charset="0"/>
                <a:sym typeface="Wingdings" pitchFamily="2" charset="2"/>
              </a:rPr>
              <a:t>reducción</a:t>
            </a:r>
            <a:r>
              <a:rPr lang="es-ES_tradnl" altLang="es-PE" sz="2400">
                <a:latin typeface="Arial" pitchFamily="34" charset="0"/>
                <a:sym typeface="Wingdings" pitchFamily="2" charset="2"/>
              </a:rPr>
              <a:t> también se aplican interpolaciones, pero...</a:t>
            </a:r>
          </a:p>
          <a:p>
            <a:r>
              <a:rPr lang="es-ES_tradnl" altLang="es-PE" sz="2400" b="1">
                <a:latin typeface="Arial" pitchFamily="34" charset="0"/>
                <a:sym typeface="Wingdings" pitchFamily="2" charset="2"/>
              </a:rPr>
              <a:t>Reducción de k:</a:t>
            </a:r>
            <a:r>
              <a:rPr lang="es-ES_tradnl" altLang="es-PE" sz="2400">
                <a:latin typeface="Arial" pitchFamily="34" charset="0"/>
                <a:sym typeface="Wingdings" pitchFamily="2" charset="2"/>
              </a:rPr>
              <a:t> R(x, y):= A(k·x, k·y), </a:t>
            </a:r>
            <a:r>
              <a:rPr lang="es-ES_tradnl" altLang="es-PE" sz="2400">
                <a:latin typeface="Arial" pitchFamily="34" charset="0"/>
                <a:cs typeface="Arial" pitchFamily="34" charset="0"/>
                <a:sym typeface="Wingdings" pitchFamily="2" charset="2"/>
              </a:rPr>
              <a:t>con </a:t>
            </a:r>
            <a:r>
              <a:rPr lang="es-ES_tradnl" altLang="es-PE" sz="2400">
                <a:latin typeface="Arial" pitchFamily="34" charset="0"/>
                <a:sym typeface="Wingdings" pitchFamily="2" charset="2"/>
              </a:rPr>
              <a:t>R: 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/k x 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/k</a:t>
            </a:r>
          </a:p>
          <a:p>
            <a:r>
              <a:rPr lang="es-ES_tradnl" altLang="es-PE" sz="2400" b="1">
                <a:latin typeface="Arial" pitchFamily="34" charset="0"/>
                <a:sym typeface="Wingdings" pitchFamily="2" charset="2"/>
              </a:rPr>
              <a:t>Ejemplo.</a:t>
            </a:r>
            <a:r>
              <a:rPr lang="es-ES_tradnl" altLang="es-PE" sz="2400">
                <a:latin typeface="Arial" pitchFamily="34" charset="0"/>
                <a:sym typeface="Wingdings" pitchFamily="2" charset="2"/>
              </a:rPr>
              <a:t> Reducción de 5x.</a:t>
            </a:r>
          </a:p>
        </p:txBody>
      </p:sp>
      <p:sp>
        <p:nvSpPr>
          <p:cNvPr id="444420" name="Text Box 4"/>
          <p:cNvSpPr txBox="1">
            <a:spLocks noChangeArrowheads="1"/>
          </p:cNvSpPr>
          <p:nvPr/>
        </p:nvSpPr>
        <p:spPr bwMode="auto">
          <a:xfrm>
            <a:off x="814388" y="5519738"/>
            <a:ext cx="28114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Imagen original 500x386</a:t>
            </a:r>
            <a:endParaRPr lang="es-ES" altLang="es-PE" sz="2200"/>
          </a:p>
        </p:txBody>
      </p:sp>
      <p:sp>
        <p:nvSpPr>
          <p:cNvPr id="444422" name="Text Box 6"/>
          <p:cNvSpPr txBox="1">
            <a:spLocks noChangeArrowheads="1"/>
          </p:cNvSpPr>
          <p:nvPr/>
        </p:nvSpPr>
        <p:spPr bwMode="auto">
          <a:xfrm>
            <a:off x="5359400" y="5513388"/>
            <a:ext cx="28114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Reducción de 5x con vecino más próximo</a:t>
            </a:r>
            <a:endParaRPr lang="es-ES" altLang="es-PE" sz="2200"/>
          </a:p>
        </p:txBody>
      </p:sp>
      <p:pic>
        <p:nvPicPr>
          <p:cNvPr id="444428" name="Picture 12" descr="peterho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2578100"/>
            <a:ext cx="3687762" cy="2846388"/>
          </a:xfrm>
          <a:prstGeom prst="rect">
            <a:avLst/>
          </a:prstGeom>
          <a:noFill/>
          <a:extLst>
            <a:ext uri="{909E8E84-426E-40DD-AFC4-6F175D3DCCD1}">
              <a14:hiddenFill xmlns:a14="http://schemas.microsoft.com/office/drawing/2010/main">
                <a:solidFill>
                  <a:srgbClr val="FFFFFF"/>
                </a:solidFill>
              </a14:hiddenFill>
            </a:ext>
          </a:extLst>
        </p:spPr>
      </p:pic>
      <p:pic>
        <p:nvPicPr>
          <p:cNvPr id="444430" name="Picture 14" descr="redvec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2578100"/>
            <a:ext cx="3695700" cy="2844800"/>
          </a:xfrm>
          <a:prstGeom prst="rect">
            <a:avLst/>
          </a:prstGeom>
          <a:noFill/>
          <a:extLst>
            <a:ext uri="{909E8E84-426E-40DD-AFC4-6F175D3DCCD1}">
              <a14:hiddenFill xmlns:a14="http://schemas.microsoft.com/office/drawing/2010/main">
                <a:solidFill>
                  <a:srgbClr val="FFFFFF"/>
                </a:solidFill>
              </a14:hiddenFill>
            </a:ext>
          </a:extLst>
        </p:spPr>
      </p:pic>
      <p:sp>
        <p:nvSpPr>
          <p:cNvPr id="444432" name="Text Box 16"/>
          <p:cNvSpPr txBox="1">
            <a:spLocks noChangeArrowheads="1"/>
          </p:cNvSpPr>
          <p:nvPr/>
        </p:nvSpPr>
        <p:spPr bwMode="auto">
          <a:xfrm>
            <a:off x="5867400" y="1184275"/>
            <a:ext cx="2943225" cy="10969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Observar estas estructuras extrañas. Esto tb. es </a:t>
            </a:r>
            <a:r>
              <a:rPr lang="es-ES_tradnl" altLang="es-PE" sz="2200" b="1"/>
              <a:t>aliasing</a:t>
            </a:r>
            <a:endParaRPr lang="es-ES_tradnl" altLang="es-PE" sz="2200" b="1">
              <a:sym typeface="Symbol" pitchFamily="18" charset="2"/>
            </a:endParaRPr>
          </a:p>
        </p:txBody>
      </p:sp>
      <p:sp>
        <p:nvSpPr>
          <p:cNvPr id="444433" name="Freeform 17"/>
          <p:cNvSpPr>
            <a:spLocks/>
          </p:cNvSpPr>
          <p:nvPr/>
        </p:nvSpPr>
        <p:spPr bwMode="auto">
          <a:xfrm flipH="1" flipV="1">
            <a:off x="6757988" y="2233613"/>
            <a:ext cx="665162" cy="755650"/>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44434" name="Oval 18"/>
          <p:cNvSpPr>
            <a:spLocks noChangeArrowheads="1"/>
          </p:cNvSpPr>
          <p:nvPr/>
        </p:nvSpPr>
        <p:spPr bwMode="auto">
          <a:xfrm>
            <a:off x="7208838" y="2898775"/>
            <a:ext cx="1281112" cy="71755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val="2422713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44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4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32" grpId="0" animBg="1"/>
      <p:bldP spid="444433" grpId="0" animBg="1"/>
      <p:bldP spid="44443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46467" name="Rectangle 3"/>
          <p:cNvSpPr>
            <a:spLocks noGrp="1" noChangeArrowheads="1"/>
          </p:cNvSpPr>
          <p:nvPr>
            <p:ph type="body" sz="half" idx="1"/>
          </p:nvPr>
        </p:nvSpPr>
        <p:spPr>
          <a:xfrm>
            <a:off x="266700" y="620713"/>
            <a:ext cx="8629650" cy="903287"/>
          </a:xfrm>
        </p:spPr>
        <p:txBody>
          <a:bodyPr/>
          <a:lstStyle/>
          <a:p>
            <a:r>
              <a:rPr lang="es-ES_tradnl" altLang="es-PE" sz="2400">
                <a:latin typeface="Arial" pitchFamily="34" charset="0"/>
                <a:sym typeface="Wingdings" pitchFamily="2" charset="2"/>
              </a:rPr>
              <a:t>El problema no se soluciona con interpolación bilineal o bicúbica.</a:t>
            </a:r>
          </a:p>
        </p:txBody>
      </p:sp>
      <p:sp>
        <p:nvSpPr>
          <p:cNvPr id="446468" name="Text Box 4"/>
          <p:cNvSpPr txBox="1">
            <a:spLocks noChangeArrowheads="1"/>
          </p:cNvSpPr>
          <p:nvPr/>
        </p:nvSpPr>
        <p:spPr bwMode="auto">
          <a:xfrm>
            <a:off x="227013" y="3822700"/>
            <a:ext cx="28114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Imagen original 500x386</a:t>
            </a:r>
            <a:endParaRPr lang="es-ES" altLang="es-PE" sz="2200"/>
          </a:p>
        </p:txBody>
      </p:sp>
      <p:sp>
        <p:nvSpPr>
          <p:cNvPr id="446469" name="Text Box 5"/>
          <p:cNvSpPr txBox="1">
            <a:spLocks noChangeArrowheads="1"/>
          </p:cNvSpPr>
          <p:nvPr/>
        </p:nvSpPr>
        <p:spPr bwMode="auto">
          <a:xfrm>
            <a:off x="3138488" y="3816350"/>
            <a:ext cx="28114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Reducción de 5x con interpolación bilineal</a:t>
            </a:r>
            <a:endParaRPr lang="es-ES" altLang="es-PE" sz="2200"/>
          </a:p>
        </p:txBody>
      </p:sp>
      <p:pic>
        <p:nvPicPr>
          <p:cNvPr id="446470" name="Picture 6" descr="peterho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619250"/>
            <a:ext cx="2867025" cy="2212975"/>
          </a:xfrm>
          <a:prstGeom prst="rect">
            <a:avLst/>
          </a:prstGeom>
          <a:noFill/>
          <a:extLst>
            <a:ext uri="{909E8E84-426E-40DD-AFC4-6F175D3DCCD1}">
              <a14:hiddenFill xmlns:a14="http://schemas.microsoft.com/office/drawing/2010/main">
                <a:solidFill>
                  <a:srgbClr val="FFFFFF"/>
                </a:solidFill>
              </a14:hiddenFill>
            </a:ext>
          </a:extLst>
        </p:spPr>
      </p:pic>
      <p:pic>
        <p:nvPicPr>
          <p:cNvPr id="446475" name="Picture 11" descr="redbi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488" y="1619250"/>
            <a:ext cx="2867025" cy="2208213"/>
          </a:xfrm>
          <a:prstGeom prst="rect">
            <a:avLst/>
          </a:prstGeom>
          <a:noFill/>
          <a:extLst>
            <a:ext uri="{909E8E84-426E-40DD-AFC4-6F175D3DCCD1}">
              <a14:hiddenFill xmlns:a14="http://schemas.microsoft.com/office/drawing/2010/main">
                <a:solidFill>
                  <a:srgbClr val="FFFFFF"/>
                </a:solidFill>
              </a14:hiddenFill>
            </a:ext>
          </a:extLst>
        </p:spPr>
      </p:pic>
      <p:pic>
        <p:nvPicPr>
          <p:cNvPr id="446476" name="Picture 12" descr="redbic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50" y="1619250"/>
            <a:ext cx="2862263" cy="2203450"/>
          </a:xfrm>
          <a:prstGeom prst="rect">
            <a:avLst/>
          </a:prstGeom>
          <a:noFill/>
          <a:extLst>
            <a:ext uri="{909E8E84-426E-40DD-AFC4-6F175D3DCCD1}">
              <a14:hiddenFill xmlns:a14="http://schemas.microsoft.com/office/drawing/2010/main">
                <a:solidFill>
                  <a:srgbClr val="FFFFFF"/>
                </a:solidFill>
              </a14:hiddenFill>
            </a:ext>
          </a:extLst>
        </p:spPr>
      </p:pic>
      <p:sp>
        <p:nvSpPr>
          <p:cNvPr id="446477" name="Text Box 13"/>
          <p:cNvSpPr txBox="1">
            <a:spLocks noChangeArrowheads="1"/>
          </p:cNvSpPr>
          <p:nvPr/>
        </p:nvSpPr>
        <p:spPr bwMode="auto">
          <a:xfrm>
            <a:off x="6070600" y="3836988"/>
            <a:ext cx="28114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Reducción de 5x con interpolac. bicúbica</a:t>
            </a:r>
            <a:endParaRPr lang="es-ES" altLang="es-PE" sz="2200"/>
          </a:p>
        </p:txBody>
      </p:sp>
      <p:sp>
        <p:nvSpPr>
          <p:cNvPr id="446478" name="Rectangle 14"/>
          <p:cNvSpPr>
            <a:spLocks noChangeArrowheads="1"/>
          </p:cNvSpPr>
          <p:nvPr/>
        </p:nvSpPr>
        <p:spPr bwMode="auto">
          <a:xfrm>
            <a:off x="207963" y="4662488"/>
            <a:ext cx="8629650"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El problema se debe a que los detalles son más pequeños que la </a:t>
            </a:r>
            <a:r>
              <a:rPr lang="es-ES_tradnl" altLang="es-PE" sz="2400" b="1">
                <a:latin typeface="Arial" pitchFamily="34" charset="0"/>
                <a:sym typeface="Wingdings" pitchFamily="2" charset="2"/>
              </a:rPr>
              <a:t>resolución</a:t>
            </a:r>
            <a:r>
              <a:rPr lang="es-ES_tradnl" altLang="es-PE" sz="2400">
                <a:latin typeface="Arial" pitchFamily="34" charset="0"/>
                <a:sym typeface="Wingdings" pitchFamily="2" charset="2"/>
              </a:rPr>
              <a:t> de salida. Pero, además, los métodos de interpolación no mejoran la situación: cada píxel de salida es un muestreo ordenado de uno de entrada.</a:t>
            </a:r>
          </a:p>
        </p:txBody>
      </p:sp>
    </p:spTree>
    <p:extLst>
      <p:ext uri="{BB962C8B-B14F-4D97-AF65-F5344CB8AC3E}">
        <p14:creationId xmlns:p14="http://schemas.microsoft.com/office/powerpoint/2010/main" val="428370782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48515" name="Rectangle 3"/>
          <p:cNvSpPr>
            <a:spLocks noGrp="1" noChangeArrowheads="1"/>
          </p:cNvSpPr>
          <p:nvPr>
            <p:ph type="body" sz="half" idx="1"/>
          </p:nvPr>
        </p:nvSpPr>
        <p:spPr>
          <a:xfrm>
            <a:off x="266700" y="696913"/>
            <a:ext cx="8629650" cy="903287"/>
          </a:xfrm>
        </p:spPr>
        <p:txBody>
          <a:bodyPr/>
          <a:lstStyle/>
          <a:p>
            <a:r>
              <a:rPr lang="es-ES_tradnl" altLang="es-PE" sz="2400" b="1">
                <a:latin typeface="Arial" pitchFamily="34" charset="0"/>
                <a:sym typeface="Wingdings" pitchFamily="2" charset="2"/>
              </a:rPr>
              <a:t>Ejemplo.</a:t>
            </a:r>
            <a:r>
              <a:rPr lang="es-ES_tradnl" altLang="es-PE" sz="2400">
                <a:latin typeface="Arial" pitchFamily="34" charset="0"/>
                <a:sym typeface="Wingdings" pitchFamily="2" charset="2"/>
              </a:rPr>
              <a:t> Reducción de 3x. R(x,y) = A(3x, 3y)</a:t>
            </a:r>
          </a:p>
        </p:txBody>
      </p:sp>
      <p:sp>
        <p:nvSpPr>
          <p:cNvPr id="448522" name="Rectangle 10"/>
          <p:cNvSpPr>
            <a:spLocks noChangeArrowheads="1"/>
          </p:cNvSpPr>
          <p:nvPr/>
        </p:nvSpPr>
        <p:spPr bwMode="auto">
          <a:xfrm>
            <a:off x="168275" y="4030663"/>
            <a:ext cx="8780463" cy="225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Solución:</a:t>
            </a:r>
            <a:r>
              <a:rPr lang="es-ES_tradnl" altLang="es-PE" sz="2400">
                <a:latin typeface="Arial" pitchFamily="34" charset="0"/>
                <a:sym typeface="Wingdings" pitchFamily="2" charset="2"/>
              </a:rPr>
              <a:t> cada píxel de salida debería ser la media de los 3x3 píxeles de entrada correspondientes.</a:t>
            </a:r>
          </a:p>
          <a:p>
            <a:r>
              <a:rPr lang="es-ES_tradnl" altLang="es-PE" sz="2400" b="1">
                <a:latin typeface="Arial" pitchFamily="34" charset="0"/>
                <a:sym typeface="Wingdings" pitchFamily="2" charset="2"/>
              </a:rPr>
              <a:t>Interpolación por supermuestreo (</a:t>
            </a:r>
            <a:r>
              <a:rPr lang="es-ES_tradnl" altLang="es-PE" sz="2400" b="1" i="1">
                <a:latin typeface="Arial" pitchFamily="34" charset="0"/>
                <a:sym typeface="Wingdings" pitchFamily="2" charset="2"/>
              </a:rPr>
              <a:t>super sampling</a:t>
            </a:r>
            <a:r>
              <a:rPr lang="es-ES_tradnl" altLang="es-PE" sz="2400" b="1">
                <a:latin typeface="Arial" pitchFamily="34" charset="0"/>
                <a:sym typeface="Wingdings" pitchFamily="2" charset="2"/>
              </a:rPr>
              <a:t>)</a:t>
            </a:r>
            <a:br>
              <a:rPr lang="es-ES_tradnl" altLang="es-PE" sz="2400" b="1">
                <a:latin typeface="Arial" pitchFamily="34" charset="0"/>
                <a:sym typeface="Wingdings" pitchFamily="2" charset="2"/>
              </a:rPr>
            </a:br>
            <a:r>
              <a:rPr lang="es-ES_tradnl" altLang="es-PE" sz="2400" b="1">
                <a:latin typeface="Arial" pitchFamily="34" charset="0"/>
                <a:sym typeface="Wingdings" pitchFamily="2" charset="2"/>
              </a:rPr>
              <a:t>Idea:</a:t>
            </a:r>
            <a:r>
              <a:rPr lang="es-ES_tradnl" altLang="es-PE" sz="2400">
                <a:latin typeface="Arial" pitchFamily="34" charset="0"/>
                <a:sym typeface="Wingdings" pitchFamily="2" charset="2"/>
              </a:rPr>
              <a:t> considerar el píxel como un “volumen” con cierto área. Aplicar varias veces la transformación y tomar la media.</a:t>
            </a:r>
            <a:endParaRPr lang="es-ES_tradnl" altLang="es-PE" sz="2200">
              <a:latin typeface="Arial" pitchFamily="34" charset="0"/>
              <a:sym typeface="Wingdings" pitchFamily="2" charset="2"/>
            </a:endParaRPr>
          </a:p>
        </p:txBody>
      </p:sp>
      <p:graphicFrame>
        <p:nvGraphicFramePr>
          <p:cNvPr id="448704" name="Group 192"/>
          <p:cNvGraphicFramePr>
            <a:graphicFrameLocks noGrp="1"/>
          </p:cNvGraphicFramePr>
          <p:nvPr/>
        </p:nvGraphicFramePr>
        <p:xfrm>
          <a:off x="6453188" y="2422525"/>
          <a:ext cx="823912" cy="792480"/>
        </p:xfrm>
        <a:graphic>
          <a:graphicData uri="http://schemas.openxmlformats.org/drawingml/2006/table">
            <a:tbl>
              <a:tblPr/>
              <a:tblGrid>
                <a:gridCol w="412750"/>
                <a:gridCol w="411162"/>
              </a:tblGrid>
              <a:tr h="341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r>
              <a:tr h="339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graphicFrame>
        <p:nvGraphicFramePr>
          <p:cNvPr id="448706" name="Group 194"/>
          <p:cNvGraphicFramePr>
            <a:graphicFrameLocks noGrp="1"/>
          </p:cNvGraphicFramePr>
          <p:nvPr/>
        </p:nvGraphicFramePr>
        <p:xfrm>
          <a:off x="1592263" y="1993900"/>
          <a:ext cx="2473325" cy="1584960"/>
        </p:xfrm>
        <a:graphic>
          <a:graphicData uri="http://schemas.openxmlformats.org/drawingml/2006/table">
            <a:tbl>
              <a:tblPr/>
              <a:tblGrid>
                <a:gridCol w="412750"/>
                <a:gridCol w="412750"/>
                <a:gridCol w="411162"/>
                <a:gridCol w="411163"/>
                <a:gridCol w="412750"/>
                <a:gridCol w="412750"/>
              </a:tblGrid>
              <a:tr h="341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279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279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r h="341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279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279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5BAD"/>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5BAD"/>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89D8"/>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FD1"/>
                    </a:solidFill>
                  </a:tcPr>
                </a:tc>
              </a:tr>
              <a:tr h="339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279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5BAD"/>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FD1"/>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FD1"/>
                    </a:solidFill>
                  </a:tcPr>
                </a:tc>
              </a:tr>
              <a:tr h="339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5BAD"/>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FD1"/>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BE5"/>
                    </a:solidFill>
                  </a:tcPr>
                </a:tc>
              </a:tr>
            </a:tbl>
          </a:graphicData>
        </a:graphic>
      </p:graphicFrame>
      <p:sp>
        <p:nvSpPr>
          <p:cNvPr id="448574" name="Text Box 62"/>
          <p:cNvSpPr txBox="1">
            <a:spLocks noChangeArrowheads="1"/>
          </p:cNvSpPr>
          <p:nvPr/>
        </p:nvSpPr>
        <p:spPr bwMode="auto">
          <a:xfrm>
            <a:off x="5394325" y="2535238"/>
            <a:ext cx="47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b="1"/>
              <a:t>R</a:t>
            </a:r>
            <a:endParaRPr lang="es-ES" altLang="es-PE" b="1"/>
          </a:p>
        </p:txBody>
      </p:sp>
      <p:sp>
        <p:nvSpPr>
          <p:cNvPr id="448575" name="Text Box 63"/>
          <p:cNvSpPr txBox="1">
            <a:spLocks noChangeArrowheads="1"/>
          </p:cNvSpPr>
          <p:nvPr/>
        </p:nvSpPr>
        <p:spPr bwMode="auto">
          <a:xfrm>
            <a:off x="6081713" y="2398713"/>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48576" name="Text Box 64"/>
          <p:cNvSpPr txBox="1">
            <a:spLocks noChangeArrowheads="1"/>
          </p:cNvSpPr>
          <p:nvPr/>
        </p:nvSpPr>
        <p:spPr bwMode="auto">
          <a:xfrm>
            <a:off x="6075363" y="280987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48577" name="Text Box 65"/>
          <p:cNvSpPr txBox="1">
            <a:spLocks noChangeArrowheads="1"/>
          </p:cNvSpPr>
          <p:nvPr/>
        </p:nvSpPr>
        <p:spPr bwMode="auto">
          <a:xfrm>
            <a:off x="6467475" y="1993900"/>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48578" name="Text Box 66"/>
          <p:cNvSpPr txBox="1">
            <a:spLocks noChangeArrowheads="1"/>
          </p:cNvSpPr>
          <p:nvPr/>
        </p:nvSpPr>
        <p:spPr bwMode="auto">
          <a:xfrm>
            <a:off x="6878638" y="199390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48580" name="Text Box 68"/>
          <p:cNvSpPr txBox="1">
            <a:spLocks noChangeArrowheads="1"/>
          </p:cNvSpPr>
          <p:nvPr/>
        </p:nvSpPr>
        <p:spPr bwMode="auto">
          <a:xfrm>
            <a:off x="1201738" y="1968500"/>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48581" name="Text Box 69"/>
          <p:cNvSpPr txBox="1">
            <a:spLocks noChangeArrowheads="1"/>
          </p:cNvSpPr>
          <p:nvPr/>
        </p:nvSpPr>
        <p:spPr bwMode="auto">
          <a:xfrm>
            <a:off x="1201738" y="2379663"/>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48582" name="Text Box 70"/>
          <p:cNvSpPr txBox="1">
            <a:spLocks noChangeArrowheads="1"/>
          </p:cNvSpPr>
          <p:nvPr/>
        </p:nvSpPr>
        <p:spPr bwMode="auto">
          <a:xfrm>
            <a:off x="1606550" y="1597025"/>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a:t>
            </a:r>
            <a:endParaRPr lang="es-ES" altLang="es-PE" sz="2200"/>
          </a:p>
        </p:txBody>
      </p:sp>
      <p:sp>
        <p:nvSpPr>
          <p:cNvPr id="448583" name="Text Box 71"/>
          <p:cNvSpPr txBox="1">
            <a:spLocks noChangeArrowheads="1"/>
          </p:cNvSpPr>
          <p:nvPr/>
        </p:nvSpPr>
        <p:spPr bwMode="auto">
          <a:xfrm>
            <a:off x="2017713" y="159702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48584" name="Text Box 72"/>
          <p:cNvSpPr txBox="1">
            <a:spLocks noChangeArrowheads="1"/>
          </p:cNvSpPr>
          <p:nvPr/>
        </p:nvSpPr>
        <p:spPr bwMode="auto">
          <a:xfrm>
            <a:off x="2411413" y="159702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448585" name="Text Box 73"/>
          <p:cNvSpPr txBox="1">
            <a:spLocks noChangeArrowheads="1"/>
          </p:cNvSpPr>
          <p:nvPr/>
        </p:nvSpPr>
        <p:spPr bwMode="auto">
          <a:xfrm>
            <a:off x="2879725" y="1597025"/>
            <a:ext cx="3444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3</a:t>
            </a:r>
            <a:endParaRPr lang="es-ES" altLang="es-PE" sz="2200"/>
          </a:p>
        </p:txBody>
      </p:sp>
      <p:sp>
        <p:nvSpPr>
          <p:cNvPr id="448586" name="Text Box 74"/>
          <p:cNvSpPr txBox="1">
            <a:spLocks noChangeArrowheads="1"/>
          </p:cNvSpPr>
          <p:nvPr/>
        </p:nvSpPr>
        <p:spPr bwMode="auto">
          <a:xfrm>
            <a:off x="3290888" y="159702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4</a:t>
            </a:r>
            <a:endParaRPr lang="es-ES" altLang="es-PE" sz="2200"/>
          </a:p>
        </p:txBody>
      </p:sp>
      <p:sp>
        <p:nvSpPr>
          <p:cNvPr id="448587" name="Text Box 75"/>
          <p:cNvSpPr txBox="1">
            <a:spLocks noChangeArrowheads="1"/>
          </p:cNvSpPr>
          <p:nvPr/>
        </p:nvSpPr>
        <p:spPr bwMode="auto">
          <a:xfrm>
            <a:off x="3684588" y="159702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5</a:t>
            </a:r>
            <a:endParaRPr lang="es-ES" altLang="es-PE" sz="2200"/>
          </a:p>
        </p:txBody>
      </p:sp>
      <p:sp>
        <p:nvSpPr>
          <p:cNvPr id="448588" name="Text Box 76"/>
          <p:cNvSpPr txBox="1">
            <a:spLocks noChangeArrowheads="1"/>
          </p:cNvSpPr>
          <p:nvPr/>
        </p:nvSpPr>
        <p:spPr bwMode="auto">
          <a:xfrm>
            <a:off x="1201738" y="2746375"/>
            <a:ext cx="344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2</a:t>
            </a:r>
            <a:endParaRPr lang="es-ES" altLang="es-PE" sz="2200"/>
          </a:p>
        </p:txBody>
      </p:sp>
      <p:sp>
        <p:nvSpPr>
          <p:cNvPr id="448589" name="Text Box 77"/>
          <p:cNvSpPr txBox="1">
            <a:spLocks noChangeArrowheads="1"/>
          </p:cNvSpPr>
          <p:nvPr/>
        </p:nvSpPr>
        <p:spPr bwMode="auto">
          <a:xfrm>
            <a:off x="1201738" y="3157538"/>
            <a:ext cx="3444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3</a:t>
            </a:r>
            <a:endParaRPr lang="es-ES" altLang="es-PE" sz="2200"/>
          </a:p>
        </p:txBody>
      </p:sp>
      <p:sp>
        <p:nvSpPr>
          <p:cNvPr id="448590" name="Text Box 78"/>
          <p:cNvSpPr txBox="1">
            <a:spLocks noChangeArrowheads="1"/>
          </p:cNvSpPr>
          <p:nvPr/>
        </p:nvSpPr>
        <p:spPr bwMode="auto">
          <a:xfrm>
            <a:off x="577850" y="2514600"/>
            <a:ext cx="47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b="1"/>
              <a:t>A</a:t>
            </a:r>
            <a:endParaRPr lang="es-ES" altLang="es-PE" b="1"/>
          </a:p>
        </p:txBody>
      </p:sp>
      <p:sp>
        <p:nvSpPr>
          <p:cNvPr id="448628" name="Freeform 116"/>
          <p:cNvSpPr>
            <a:spLocks/>
          </p:cNvSpPr>
          <p:nvPr/>
        </p:nvSpPr>
        <p:spPr bwMode="auto">
          <a:xfrm>
            <a:off x="1803400" y="1901825"/>
            <a:ext cx="4884738" cy="728663"/>
          </a:xfrm>
          <a:custGeom>
            <a:avLst/>
            <a:gdLst>
              <a:gd name="T0" fmla="*/ 0 w 3077"/>
              <a:gd name="T1" fmla="*/ 188 h 459"/>
              <a:gd name="T2" fmla="*/ 1481 w 3077"/>
              <a:gd name="T3" fmla="*/ 15 h 459"/>
              <a:gd name="T4" fmla="*/ 2279 w 3077"/>
              <a:gd name="T5" fmla="*/ 97 h 459"/>
              <a:gd name="T6" fmla="*/ 3077 w 3077"/>
              <a:gd name="T7" fmla="*/ 459 h 459"/>
            </a:gdLst>
            <a:ahLst/>
            <a:cxnLst>
              <a:cxn ang="0">
                <a:pos x="T0" y="T1"/>
              </a:cxn>
              <a:cxn ang="0">
                <a:pos x="T2" y="T3"/>
              </a:cxn>
              <a:cxn ang="0">
                <a:pos x="T4" y="T5"/>
              </a:cxn>
              <a:cxn ang="0">
                <a:pos x="T6" y="T7"/>
              </a:cxn>
            </a:cxnLst>
            <a:rect l="0" t="0" r="r" b="b"/>
            <a:pathLst>
              <a:path w="3077" h="459">
                <a:moveTo>
                  <a:pt x="0" y="188"/>
                </a:moveTo>
                <a:cubicBezTo>
                  <a:pt x="247" y="159"/>
                  <a:pt x="1101" y="30"/>
                  <a:pt x="1481" y="15"/>
                </a:cubicBezTo>
                <a:cubicBezTo>
                  <a:pt x="1861" y="0"/>
                  <a:pt x="2013" y="23"/>
                  <a:pt x="2279" y="97"/>
                </a:cubicBezTo>
                <a:cubicBezTo>
                  <a:pt x="2545" y="171"/>
                  <a:pt x="2911" y="384"/>
                  <a:pt x="3077" y="459"/>
                </a:cubicBezTo>
              </a:path>
            </a:pathLst>
          </a:custGeom>
          <a:noFill/>
          <a:ln w="28575" cmpd="sng">
            <a:solidFill>
              <a:schemeClr val="tx1"/>
            </a:solidFill>
            <a:round/>
            <a:headEnd type="triangl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48629" name="Freeform 117"/>
          <p:cNvSpPr>
            <a:spLocks/>
          </p:cNvSpPr>
          <p:nvPr/>
        </p:nvSpPr>
        <p:spPr bwMode="auto">
          <a:xfrm>
            <a:off x="3070225" y="2171700"/>
            <a:ext cx="4022725" cy="473075"/>
          </a:xfrm>
          <a:custGeom>
            <a:avLst/>
            <a:gdLst>
              <a:gd name="T0" fmla="*/ 0 w 2534"/>
              <a:gd name="T1" fmla="*/ 18 h 298"/>
              <a:gd name="T2" fmla="*/ 1086 w 2534"/>
              <a:gd name="T3" fmla="*/ 18 h 298"/>
              <a:gd name="T4" fmla="*/ 2057 w 2534"/>
              <a:gd name="T5" fmla="*/ 125 h 298"/>
              <a:gd name="T6" fmla="*/ 2534 w 2534"/>
              <a:gd name="T7" fmla="*/ 298 h 298"/>
            </a:gdLst>
            <a:ahLst/>
            <a:cxnLst>
              <a:cxn ang="0">
                <a:pos x="T0" y="T1"/>
              </a:cxn>
              <a:cxn ang="0">
                <a:pos x="T2" y="T3"/>
              </a:cxn>
              <a:cxn ang="0">
                <a:pos x="T4" y="T5"/>
              </a:cxn>
              <a:cxn ang="0">
                <a:pos x="T6" y="T7"/>
              </a:cxn>
            </a:cxnLst>
            <a:rect l="0" t="0" r="r" b="b"/>
            <a:pathLst>
              <a:path w="2534" h="298">
                <a:moveTo>
                  <a:pt x="0" y="18"/>
                </a:moveTo>
                <a:cubicBezTo>
                  <a:pt x="181" y="18"/>
                  <a:pt x="743" y="0"/>
                  <a:pt x="1086" y="18"/>
                </a:cubicBezTo>
                <a:cubicBezTo>
                  <a:pt x="1429" y="36"/>
                  <a:pt x="1816" y="78"/>
                  <a:pt x="2057" y="125"/>
                </a:cubicBezTo>
                <a:cubicBezTo>
                  <a:pt x="2298" y="172"/>
                  <a:pt x="2435" y="262"/>
                  <a:pt x="2534" y="298"/>
                </a:cubicBezTo>
              </a:path>
            </a:pathLst>
          </a:custGeom>
          <a:noFill/>
          <a:ln w="28575" cmpd="sng">
            <a:solidFill>
              <a:schemeClr val="tx1"/>
            </a:solidFill>
            <a:round/>
            <a:headEnd type="triangl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48630" name="Freeform 118"/>
          <p:cNvSpPr>
            <a:spLocks/>
          </p:cNvSpPr>
          <p:nvPr/>
        </p:nvSpPr>
        <p:spPr bwMode="auto">
          <a:xfrm>
            <a:off x="1803400" y="2997200"/>
            <a:ext cx="4845050" cy="809625"/>
          </a:xfrm>
          <a:custGeom>
            <a:avLst/>
            <a:gdLst>
              <a:gd name="T0" fmla="*/ 0 w 3052"/>
              <a:gd name="T1" fmla="*/ 247 h 510"/>
              <a:gd name="T2" fmla="*/ 1193 w 3052"/>
              <a:gd name="T3" fmla="*/ 485 h 510"/>
              <a:gd name="T4" fmla="*/ 2345 w 3052"/>
              <a:gd name="T5" fmla="*/ 395 h 510"/>
              <a:gd name="T6" fmla="*/ 3052 w 3052"/>
              <a:gd name="T7" fmla="*/ 0 h 510"/>
            </a:gdLst>
            <a:ahLst/>
            <a:cxnLst>
              <a:cxn ang="0">
                <a:pos x="T0" y="T1"/>
              </a:cxn>
              <a:cxn ang="0">
                <a:pos x="T2" y="T3"/>
              </a:cxn>
              <a:cxn ang="0">
                <a:pos x="T4" y="T5"/>
              </a:cxn>
              <a:cxn ang="0">
                <a:pos x="T6" y="T7"/>
              </a:cxn>
            </a:cxnLst>
            <a:rect l="0" t="0" r="r" b="b"/>
            <a:pathLst>
              <a:path w="3052" h="510">
                <a:moveTo>
                  <a:pt x="0" y="247"/>
                </a:moveTo>
                <a:cubicBezTo>
                  <a:pt x="199" y="287"/>
                  <a:pt x="802" y="460"/>
                  <a:pt x="1193" y="485"/>
                </a:cubicBezTo>
                <a:cubicBezTo>
                  <a:pt x="1584" y="510"/>
                  <a:pt x="2035" y="476"/>
                  <a:pt x="2345" y="395"/>
                </a:cubicBezTo>
                <a:cubicBezTo>
                  <a:pt x="2655" y="314"/>
                  <a:pt x="2905" y="82"/>
                  <a:pt x="3052" y="0"/>
                </a:cubicBezTo>
              </a:path>
            </a:pathLst>
          </a:custGeom>
          <a:noFill/>
          <a:ln w="28575" cmpd="sng">
            <a:solidFill>
              <a:schemeClr val="tx1"/>
            </a:solidFill>
            <a:round/>
            <a:headEnd type="triangl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48631" name="Freeform 119"/>
          <p:cNvSpPr>
            <a:spLocks/>
          </p:cNvSpPr>
          <p:nvPr/>
        </p:nvSpPr>
        <p:spPr bwMode="auto">
          <a:xfrm>
            <a:off x="3055938" y="2990850"/>
            <a:ext cx="4041775" cy="633413"/>
          </a:xfrm>
          <a:custGeom>
            <a:avLst/>
            <a:gdLst>
              <a:gd name="T0" fmla="*/ 0 w 2546"/>
              <a:gd name="T1" fmla="*/ 251 h 399"/>
              <a:gd name="T2" fmla="*/ 1078 w 2546"/>
              <a:gd name="T3" fmla="*/ 390 h 399"/>
              <a:gd name="T4" fmla="*/ 2016 w 2546"/>
              <a:gd name="T5" fmla="*/ 308 h 399"/>
              <a:gd name="T6" fmla="*/ 2546 w 2546"/>
              <a:gd name="T7" fmla="*/ 0 h 399"/>
            </a:gdLst>
            <a:ahLst/>
            <a:cxnLst>
              <a:cxn ang="0">
                <a:pos x="T0" y="T1"/>
              </a:cxn>
              <a:cxn ang="0">
                <a:pos x="T2" y="T3"/>
              </a:cxn>
              <a:cxn ang="0">
                <a:pos x="T4" y="T5"/>
              </a:cxn>
              <a:cxn ang="0">
                <a:pos x="T6" y="T7"/>
              </a:cxn>
            </a:cxnLst>
            <a:rect l="0" t="0" r="r" b="b"/>
            <a:pathLst>
              <a:path w="2546" h="399">
                <a:moveTo>
                  <a:pt x="0" y="251"/>
                </a:moveTo>
                <a:cubicBezTo>
                  <a:pt x="181" y="274"/>
                  <a:pt x="742" y="381"/>
                  <a:pt x="1078" y="390"/>
                </a:cubicBezTo>
                <a:cubicBezTo>
                  <a:pt x="1414" y="399"/>
                  <a:pt x="1771" y="373"/>
                  <a:pt x="2016" y="308"/>
                </a:cubicBezTo>
                <a:cubicBezTo>
                  <a:pt x="2261" y="243"/>
                  <a:pt x="2436" y="64"/>
                  <a:pt x="2546" y="0"/>
                </a:cubicBezTo>
              </a:path>
            </a:pathLst>
          </a:custGeom>
          <a:noFill/>
          <a:ln w="28575" cmpd="sng">
            <a:solidFill>
              <a:schemeClr val="tx1"/>
            </a:solidFill>
            <a:round/>
            <a:headEnd type="triangl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48673" name="AutoShape 161"/>
          <p:cNvSpPr>
            <a:spLocks noChangeArrowheads="1"/>
          </p:cNvSpPr>
          <p:nvPr/>
        </p:nvSpPr>
        <p:spPr bwMode="auto">
          <a:xfrm>
            <a:off x="2900363" y="2070100"/>
            <a:ext cx="1149350" cy="1085850"/>
          </a:xfrm>
          <a:prstGeom prst="roundRect">
            <a:avLst>
              <a:gd name="adj" fmla="val 16667"/>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48674" name="AutoShape 162"/>
          <p:cNvSpPr>
            <a:spLocks noChangeArrowheads="1"/>
          </p:cNvSpPr>
          <p:nvPr/>
        </p:nvSpPr>
        <p:spPr bwMode="auto">
          <a:xfrm>
            <a:off x="1627188" y="2049463"/>
            <a:ext cx="1149350" cy="1085850"/>
          </a:xfrm>
          <a:prstGeom prst="roundRect">
            <a:avLst>
              <a:gd name="adj" fmla="val 16667"/>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48675" name="AutoShape 163"/>
          <p:cNvSpPr>
            <a:spLocks noChangeArrowheads="1"/>
          </p:cNvSpPr>
          <p:nvPr/>
        </p:nvSpPr>
        <p:spPr bwMode="auto">
          <a:xfrm>
            <a:off x="2895600" y="3240088"/>
            <a:ext cx="1149350" cy="368300"/>
          </a:xfrm>
          <a:prstGeom prst="roundRect">
            <a:avLst>
              <a:gd name="adj" fmla="val 16667"/>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48676" name="AutoShape 164"/>
          <p:cNvSpPr>
            <a:spLocks noChangeArrowheads="1"/>
          </p:cNvSpPr>
          <p:nvPr/>
        </p:nvSpPr>
        <p:spPr bwMode="auto">
          <a:xfrm>
            <a:off x="1622425" y="3219450"/>
            <a:ext cx="1149350" cy="368300"/>
          </a:xfrm>
          <a:prstGeom prst="roundRect">
            <a:avLst>
              <a:gd name="adj" fmla="val 16667"/>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aphicFrame>
        <p:nvGraphicFramePr>
          <p:cNvPr id="448693" name="Group 181"/>
          <p:cNvGraphicFramePr>
            <a:graphicFrameLocks noGrp="1"/>
          </p:cNvGraphicFramePr>
          <p:nvPr/>
        </p:nvGraphicFramePr>
        <p:xfrm>
          <a:off x="7673975" y="2443163"/>
          <a:ext cx="823913" cy="792480"/>
        </p:xfrm>
        <a:graphic>
          <a:graphicData uri="http://schemas.openxmlformats.org/drawingml/2006/table">
            <a:tbl>
              <a:tblPr/>
              <a:tblGrid>
                <a:gridCol w="412750"/>
                <a:gridCol w="411163"/>
              </a:tblGrid>
              <a:tr h="341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279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r h="339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D7D9"/>
                    </a:solidFill>
                  </a:tcPr>
                </a:tc>
              </a:tr>
            </a:tbl>
          </a:graphicData>
        </a:graphic>
      </p:graphicFrame>
      <p:sp>
        <p:nvSpPr>
          <p:cNvPr id="448694" name="Text Box 182"/>
          <p:cNvSpPr txBox="1">
            <a:spLocks noChangeArrowheads="1"/>
          </p:cNvSpPr>
          <p:nvPr/>
        </p:nvSpPr>
        <p:spPr bwMode="auto">
          <a:xfrm>
            <a:off x="4659313" y="1227138"/>
            <a:ext cx="3192462" cy="762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Todos esos píxeles no influyen en el resultado</a:t>
            </a:r>
            <a:endParaRPr lang="es-ES_tradnl" altLang="es-PE" sz="2200">
              <a:sym typeface="Symbol" pitchFamily="18" charset="2"/>
            </a:endParaRPr>
          </a:p>
        </p:txBody>
      </p:sp>
      <p:sp>
        <p:nvSpPr>
          <p:cNvPr id="448695" name="Freeform 183"/>
          <p:cNvSpPr>
            <a:spLocks/>
          </p:cNvSpPr>
          <p:nvPr/>
        </p:nvSpPr>
        <p:spPr bwMode="auto">
          <a:xfrm flipV="1">
            <a:off x="3794125" y="1589088"/>
            <a:ext cx="941388" cy="992187"/>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3705518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86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86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86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863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86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86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86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86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86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86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869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8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22" grpId="0"/>
      <p:bldP spid="448628" grpId="0" animBg="1"/>
      <p:bldP spid="448629" grpId="0" animBg="1"/>
      <p:bldP spid="448630" grpId="0" animBg="1"/>
      <p:bldP spid="448631" grpId="0" animBg="1"/>
      <p:bldP spid="448673" grpId="0" animBg="1"/>
      <p:bldP spid="448674" grpId="0" animBg="1"/>
      <p:bldP spid="448675" grpId="0" animBg="1"/>
      <p:bldP spid="448676" grpId="0" animBg="1"/>
      <p:bldP spid="448694" grpId="0" animBg="1"/>
      <p:bldP spid="448695"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50563" name="Rectangle 3"/>
          <p:cNvSpPr>
            <a:spLocks noGrp="1" noChangeArrowheads="1"/>
          </p:cNvSpPr>
          <p:nvPr>
            <p:ph type="body" sz="half" idx="1"/>
          </p:nvPr>
        </p:nvSpPr>
        <p:spPr>
          <a:xfrm>
            <a:off x="266700" y="795338"/>
            <a:ext cx="8629650" cy="598487"/>
          </a:xfrm>
        </p:spPr>
        <p:txBody>
          <a:bodyPr/>
          <a:lstStyle/>
          <a:p>
            <a:r>
              <a:rPr lang="es-ES_tradnl" altLang="es-PE" sz="2400" b="1">
                <a:latin typeface="Arial" pitchFamily="34" charset="0"/>
                <a:sym typeface="Wingdings" pitchFamily="2" charset="2"/>
              </a:rPr>
              <a:t>Supermuestreo uniforme</a:t>
            </a:r>
            <a:r>
              <a:rPr lang="es-ES_tradnl" altLang="es-PE" sz="2400">
                <a:latin typeface="Arial" pitchFamily="34" charset="0"/>
                <a:sym typeface="Wingdings" pitchFamily="2" charset="2"/>
              </a:rPr>
              <a:t>, en rejilla cuadrada.</a:t>
            </a:r>
          </a:p>
        </p:txBody>
      </p:sp>
      <p:grpSp>
        <p:nvGrpSpPr>
          <p:cNvPr id="450719" name="Group 159"/>
          <p:cNvGrpSpPr>
            <a:grpSpLocks/>
          </p:cNvGrpSpPr>
          <p:nvPr/>
        </p:nvGrpSpPr>
        <p:grpSpPr bwMode="auto">
          <a:xfrm>
            <a:off x="557213" y="1311275"/>
            <a:ext cx="3860800" cy="3011488"/>
            <a:chOff x="1294" y="791"/>
            <a:chExt cx="2432" cy="1897"/>
          </a:xfrm>
        </p:grpSpPr>
        <p:sp>
          <p:nvSpPr>
            <p:cNvPr id="450650" name="Line 90"/>
            <p:cNvSpPr>
              <a:spLocks noChangeShapeType="1"/>
            </p:cNvSpPr>
            <p:nvPr/>
          </p:nvSpPr>
          <p:spPr bwMode="auto">
            <a:xfrm rot="16200000" flipH="1">
              <a:off x="2745" y="615"/>
              <a:ext cx="1" cy="1505"/>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51" name="Line 91"/>
            <p:cNvSpPr>
              <a:spLocks noChangeShapeType="1"/>
            </p:cNvSpPr>
            <p:nvPr/>
          </p:nvSpPr>
          <p:spPr bwMode="auto">
            <a:xfrm flipH="1">
              <a:off x="2393" y="1220"/>
              <a:ext cx="1" cy="1164"/>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52" name="Line 92"/>
            <p:cNvSpPr>
              <a:spLocks noChangeShapeType="1"/>
            </p:cNvSpPr>
            <p:nvPr/>
          </p:nvSpPr>
          <p:spPr bwMode="auto">
            <a:xfrm flipH="1">
              <a:off x="2853" y="1220"/>
              <a:ext cx="1" cy="1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54" name="Line 94"/>
            <p:cNvSpPr>
              <a:spLocks noChangeShapeType="1"/>
            </p:cNvSpPr>
            <p:nvPr/>
          </p:nvSpPr>
          <p:spPr bwMode="auto">
            <a:xfrm flipV="1">
              <a:off x="1871" y="1245"/>
              <a:ext cx="1842" cy="1"/>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55" name="Line 95"/>
            <p:cNvSpPr>
              <a:spLocks noChangeShapeType="1"/>
            </p:cNvSpPr>
            <p:nvPr/>
          </p:nvSpPr>
          <p:spPr bwMode="auto">
            <a:xfrm flipH="1">
              <a:off x="2028" y="1021"/>
              <a:ext cx="0" cy="1604"/>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56" name="Text Box 96"/>
            <p:cNvSpPr txBox="1">
              <a:spLocks noChangeArrowheads="1"/>
            </p:cNvSpPr>
            <p:nvPr/>
          </p:nvSpPr>
          <p:spPr bwMode="auto">
            <a:xfrm>
              <a:off x="1779" y="1714"/>
              <a:ext cx="2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000"/>
                <a:t>1</a:t>
              </a:r>
              <a:endParaRPr lang="es-ES" altLang="es-PE" sz="2000"/>
            </a:p>
          </p:txBody>
        </p:sp>
        <p:sp>
          <p:nvSpPr>
            <p:cNvPr id="450657" name="Text Box 97"/>
            <p:cNvSpPr txBox="1">
              <a:spLocks noChangeArrowheads="1"/>
            </p:cNvSpPr>
            <p:nvPr/>
          </p:nvSpPr>
          <p:spPr bwMode="auto">
            <a:xfrm>
              <a:off x="1552" y="2185"/>
              <a:ext cx="4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000"/>
                <a:t>1.5</a:t>
              </a:r>
              <a:endParaRPr lang="es-ES" altLang="es-PE" sz="2000"/>
            </a:p>
          </p:txBody>
        </p:sp>
        <p:sp>
          <p:nvSpPr>
            <p:cNvPr id="450659" name="Text Box 99"/>
            <p:cNvSpPr txBox="1">
              <a:spLocks noChangeArrowheads="1"/>
            </p:cNvSpPr>
            <p:nvPr/>
          </p:nvSpPr>
          <p:spPr bwMode="auto">
            <a:xfrm>
              <a:off x="1569" y="1242"/>
              <a:ext cx="4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000"/>
                <a:t>0.5</a:t>
              </a:r>
              <a:endParaRPr lang="es-ES" altLang="es-PE" sz="2000"/>
            </a:p>
          </p:txBody>
        </p:sp>
        <p:sp>
          <p:nvSpPr>
            <p:cNvPr id="450660" name="Text Box 100"/>
            <p:cNvSpPr txBox="1">
              <a:spLocks noChangeArrowheads="1"/>
            </p:cNvSpPr>
            <p:nvPr/>
          </p:nvSpPr>
          <p:spPr bwMode="auto">
            <a:xfrm>
              <a:off x="3509" y="920"/>
              <a:ext cx="21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450661" name="Text Box 101"/>
            <p:cNvSpPr txBox="1">
              <a:spLocks noChangeArrowheads="1"/>
            </p:cNvSpPr>
            <p:nvPr/>
          </p:nvSpPr>
          <p:spPr bwMode="auto">
            <a:xfrm>
              <a:off x="1726" y="2419"/>
              <a:ext cx="21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Y</a:t>
              </a:r>
              <a:endParaRPr lang="es-ES" altLang="es-PE" sz="2200"/>
            </a:p>
          </p:txBody>
        </p:sp>
        <p:sp>
          <p:nvSpPr>
            <p:cNvPr id="450663" name="Line 103"/>
            <p:cNvSpPr>
              <a:spLocks noChangeShapeType="1"/>
            </p:cNvSpPr>
            <p:nvPr/>
          </p:nvSpPr>
          <p:spPr bwMode="auto">
            <a:xfrm>
              <a:off x="2015" y="1843"/>
              <a:ext cx="15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65" name="Rectangle 105"/>
            <p:cNvSpPr>
              <a:spLocks noChangeArrowheads="1"/>
            </p:cNvSpPr>
            <p:nvPr/>
          </p:nvSpPr>
          <p:spPr bwMode="auto">
            <a:xfrm>
              <a:off x="2817" y="1810"/>
              <a:ext cx="82" cy="74"/>
            </a:xfrm>
            <a:prstGeom prst="rect">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666" name="Text Box 106"/>
            <p:cNvSpPr txBox="1">
              <a:spLocks noChangeArrowheads="1"/>
            </p:cNvSpPr>
            <p:nvPr/>
          </p:nvSpPr>
          <p:spPr bwMode="auto">
            <a:xfrm>
              <a:off x="1294" y="935"/>
              <a:ext cx="69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b="1"/>
                <a:t>R(x,y)</a:t>
              </a:r>
              <a:endParaRPr lang="es-ES" altLang="es-PE" sz="2200" b="1"/>
            </a:p>
          </p:txBody>
        </p:sp>
        <p:sp>
          <p:nvSpPr>
            <p:cNvPr id="450680" name="Text Box 120"/>
            <p:cNvSpPr txBox="1">
              <a:spLocks noChangeArrowheads="1"/>
            </p:cNvSpPr>
            <p:nvPr/>
          </p:nvSpPr>
          <p:spPr bwMode="auto">
            <a:xfrm>
              <a:off x="1569" y="1478"/>
              <a:ext cx="4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000"/>
                <a:t>0.75</a:t>
              </a:r>
              <a:endParaRPr lang="es-ES" altLang="es-PE" sz="2000"/>
            </a:p>
          </p:txBody>
        </p:sp>
        <p:sp>
          <p:nvSpPr>
            <p:cNvPr id="450681" name="Text Box 121"/>
            <p:cNvSpPr txBox="1">
              <a:spLocks noChangeArrowheads="1"/>
            </p:cNvSpPr>
            <p:nvPr/>
          </p:nvSpPr>
          <p:spPr bwMode="auto">
            <a:xfrm>
              <a:off x="1569" y="1950"/>
              <a:ext cx="4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000"/>
                <a:t>1.25</a:t>
              </a:r>
              <a:endParaRPr lang="es-ES" altLang="es-PE" sz="2000"/>
            </a:p>
          </p:txBody>
        </p:sp>
        <p:grpSp>
          <p:nvGrpSpPr>
            <p:cNvPr id="450688" name="Group 128"/>
            <p:cNvGrpSpPr>
              <a:grpSpLocks/>
            </p:cNvGrpSpPr>
            <p:nvPr/>
          </p:nvGrpSpPr>
          <p:grpSpPr bwMode="auto">
            <a:xfrm>
              <a:off x="2264" y="791"/>
              <a:ext cx="1193" cy="445"/>
              <a:chOff x="4079" y="2686"/>
              <a:chExt cx="1193" cy="445"/>
            </a:xfrm>
          </p:grpSpPr>
          <p:sp>
            <p:nvSpPr>
              <p:cNvPr id="450682" name="Text Box 122"/>
              <p:cNvSpPr txBox="1">
                <a:spLocks noChangeArrowheads="1"/>
              </p:cNvSpPr>
              <p:nvPr/>
            </p:nvSpPr>
            <p:spPr bwMode="auto">
              <a:xfrm rot="16200000">
                <a:off x="4458" y="2779"/>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000"/>
                  <a:t>1</a:t>
                </a:r>
                <a:endParaRPr lang="es-ES" altLang="es-PE" sz="2000"/>
              </a:p>
            </p:txBody>
          </p:sp>
          <p:sp>
            <p:nvSpPr>
              <p:cNvPr id="450683" name="Text Box 123"/>
              <p:cNvSpPr txBox="1">
                <a:spLocks noChangeArrowheads="1"/>
              </p:cNvSpPr>
              <p:nvPr/>
            </p:nvSpPr>
            <p:spPr bwMode="auto">
              <a:xfrm rot="16200000">
                <a:off x="4925" y="2784"/>
                <a:ext cx="4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000"/>
                  <a:t>1.5</a:t>
                </a:r>
                <a:endParaRPr lang="es-ES" altLang="es-PE" sz="2000"/>
              </a:p>
            </p:txBody>
          </p:sp>
          <p:sp>
            <p:nvSpPr>
              <p:cNvPr id="450684" name="Text Box 124"/>
              <p:cNvSpPr txBox="1">
                <a:spLocks noChangeArrowheads="1"/>
              </p:cNvSpPr>
              <p:nvPr/>
            </p:nvSpPr>
            <p:spPr bwMode="auto">
              <a:xfrm rot="16200000">
                <a:off x="3990" y="2775"/>
                <a:ext cx="4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000"/>
                  <a:t>0.5</a:t>
                </a:r>
                <a:endParaRPr lang="es-ES" altLang="es-PE" sz="2000"/>
              </a:p>
            </p:txBody>
          </p:sp>
          <p:sp>
            <p:nvSpPr>
              <p:cNvPr id="450685" name="Text Box 125"/>
              <p:cNvSpPr txBox="1">
                <a:spLocks noChangeArrowheads="1"/>
              </p:cNvSpPr>
              <p:nvPr/>
            </p:nvSpPr>
            <p:spPr bwMode="auto">
              <a:xfrm rot="16200000">
                <a:off x="4226" y="2775"/>
                <a:ext cx="4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000"/>
                  <a:t>0.75</a:t>
                </a:r>
                <a:endParaRPr lang="es-ES" altLang="es-PE" sz="2000"/>
              </a:p>
            </p:txBody>
          </p:sp>
          <p:sp>
            <p:nvSpPr>
              <p:cNvPr id="450686" name="Text Box 126"/>
              <p:cNvSpPr txBox="1">
                <a:spLocks noChangeArrowheads="1"/>
              </p:cNvSpPr>
              <p:nvPr/>
            </p:nvSpPr>
            <p:spPr bwMode="auto">
              <a:xfrm rot="16200000">
                <a:off x="4698" y="2775"/>
                <a:ext cx="4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000"/>
                  <a:t>1.25</a:t>
                </a:r>
                <a:endParaRPr lang="es-ES" altLang="es-PE" sz="2000"/>
              </a:p>
            </p:txBody>
          </p:sp>
        </p:grpSp>
        <p:sp>
          <p:nvSpPr>
            <p:cNvPr id="450689" name="Line 129"/>
            <p:cNvSpPr>
              <a:spLocks noChangeShapeType="1"/>
            </p:cNvSpPr>
            <p:nvPr/>
          </p:nvSpPr>
          <p:spPr bwMode="auto">
            <a:xfrm rot="16200000" flipH="1">
              <a:off x="2742" y="866"/>
              <a:ext cx="1" cy="1505"/>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90" name="Line 130"/>
            <p:cNvSpPr>
              <a:spLocks noChangeShapeType="1"/>
            </p:cNvSpPr>
            <p:nvPr/>
          </p:nvSpPr>
          <p:spPr bwMode="auto">
            <a:xfrm flipH="1">
              <a:off x="2634" y="1216"/>
              <a:ext cx="1" cy="1164"/>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91" name="Line 131"/>
            <p:cNvSpPr>
              <a:spLocks noChangeShapeType="1"/>
            </p:cNvSpPr>
            <p:nvPr/>
          </p:nvSpPr>
          <p:spPr bwMode="auto">
            <a:xfrm flipH="1">
              <a:off x="3087" y="1217"/>
              <a:ext cx="1" cy="1164"/>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92" name="Line 132"/>
            <p:cNvSpPr>
              <a:spLocks noChangeShapeType="1"/>
            </p:cNvSpPr>
            <p:nvPr/>
          </p:nvSpPr>
          <p:spPr bwMode="auto">
            <a:xfrm flipH="1">
              <a:off x="3337" y="1213"/>
              <a:ext cx="1" cy="1164"/>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93" name="Line 133"/>
            <p:cNvSpPr>
              <a:spLocks noChangeShapeType="1"/>
            </p:cNvSpPr>
            <p:nvPr/>
          </p:nvSpPr>
          <p:spPr bwMode="auto">
            <a:xfrm rot="16200000" flipH="1">
              <a:off x="2741" y="1310"/>
              <a:ext cx="1" cy="1505"/>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94" name="Line 134"/>
            <p:cNvSpPr>
              <a:spLocks noChangeShapeType="1"/>
            </p:cNvSpPr>
            <p:nvPr/>
          </p:nvSpPr>
          <p:spPr bwMode="auto">
            <a:xfrm rot="16200000" flipH="1">
              <a:off x="2747" y="1561"/>
              <a:ext cx="1" cy="1505"/>
            </a:xfrm>
            <a:prstGeom prst="line">
              <a:avLst/>
            </a:prstGeom>
            <a:noFill/>
            <a:ln w="19050">
              <a:solidFill>
                <a:srgbClr val="00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695" name="Oval 135"/>
            <p:cNvSpPr>
              <a:spLocks noChangeArrowheads="1"/>
            </p:cNvSpPr>
            <p:nvPr/>
          </p:nvSpPr>
          <p:spPr bwMode="auto">
            <a:xfrm>
              <a:off x="2365" y="1343"/>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696" name="Oval 136"/>
            <p:cNvSpPr>
              <a:spLocks noChangeArrowheads="1"/>
            </p:cNvSpPr>
            <p:nvPr/>
          </p:nvSpPr>
          <p:spPr bwMode="auto">
            <a:xfrm>
              <a:off x="2606" y="1339"/>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697" name="Oval 137"/>
            <p:cNvSpPr>
              <a:spLocks noChangeArrowheads="1"/>
            </p:cNvSpPr>
            <p:nvPr/>
          </p:nvSpPr>
          <p:spPr bwMode="auto">
            <a:xfrm>
              <a:off x="2824" y="1339"/>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698" name="Oval 138"/>
            <p:cNvSpPr>
              <a:spLocks noChangeArrowheads="1"/>
            </p:cNvSpPr>
            <p:nvPr/>
          </p:nvSpPr>
          <p:spPr bwMode="auto">
            <a:xfrm>
              <a:off x="3056" y="1344"/>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699" name="Oval 139"/>
            <p:cNvSpPr>
              <a:spLocks noChangeArrowheads="1"/>
            </p:cNvSpPr>
            <p:nvPr/>
          </p:nvSpPr>
          <p:spPr bwMode="auto">
            <a:xfrm>
              <a:off x="3310" y="1344"/>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00" name="Oval 140"/>
            <p:cNvSpPr>
              <a:spLocks noChangeArrowheads="1"/>
            </p:cNvSpPr>
            <p:nvPr/>
          </p:nvSpPr>
          <p:spPr bwMode="auto">
            <a:xfrm>
              <a:off x="2361" y="1593"/>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01" name="Oval 141"/>
            <p:cNvSpPr>
              <a:spLocks noChangeArrowheads="1"/>
            </p:cNvSpPr>
            <p:nvPr/>
          </p:nvSpPr>
          <p:spPr bwMode="auto">
            <a:xfrm>
              <a:off x="2602" y="1589"/>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02" name="Oval 142"/>
            <p:cNvSpPr>
              <a:spLocks noChangeArrowheads="1"/>
            </p:cNvSpPr>
            <p:nvPr/>
          </p:nvSpPr>
          <p:spPr bwMode="auto">
            <a:xfrm>
              <a:off x="2820" y="1589"/>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03" name="Oval 143"/>
            <p:cNvSpPr>
              <a:spLocks noChangeArrowheads="1"/>
            </p:cNvSpPr>
            <p:nvPr/>
          </p:nvSpPr>
          <p:spPr bwMode="auto">
            <a:xfrm>
              <a:off x="3052" y="1594"/>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04" name="Oval 144"/>
            <p:cNvSpPr>
              <a:spLocks noChangeArrowheads="1"/>
            </p:cNvSpPr>
            <p:nvPr/>
          </p:nvSpPr>
          <p:spPr bwMode="auto">
            <a:xfrm>
              <a:off x="3306" y="1594"/>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05" name="Oval 145"/>
            <p:cNvSpPr>
              <a:spLocks noChangeArrowheads="1"/>
            </p:cNvSpPr>
            <p:nvPr/>
          </p:nvSpPr>
          <p:spPr bwMode="auto">
            <a:xfrm>
              <a:off x="2362" y="2038"/>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06" name="Oval 146"/>
            <p:cNvSpPr>
              <a:spLocks noChangeArrowheads="1"/>
            </p:cNvSpPr>
            <p:nvPr/>
          </p:nvSpPr>
          <p:spPr bwMode="auto">
            <a:xfrm>
              <a:off x="2603" y="2034"/>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07" name="Oval 147"/>
            <p:cNvSpPr>
              <a:spLocks noChangeArrowheads="1"/>
            </p:cNvSpPr>
            <p:nvPr/>
          </p:nvSpPr>
          <p:spPr bwMode="auto">
            <a:xfrm>
              <a:off x="2821" y="2034"/>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08" name="Oval 148"/>
            <p:cNvSpPr>
              <a:spLocks noChangeArrowheads="1"/>
            </p:cNvSpPr>
            <p:nvPr/>
          </p:nvSpPr>
          <p:spPr bwMode="auto">
            <a:xfrm>
              <a:off x="3053" y="2039"/>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09" name="Oval 149"/>
            <p:cNvSpPr>
              <a:spLocks noChangeArrowheads="1"/>
            </p:cNvSpPr>
            <p:nvPr/>
          </p:nvSpPr>
          <p:spPr bwMode="auto">
            <a:xfrm>
              <a:off x="3307" y="2039"/>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10" name="Oval 150"/>
            <p:cNvSpPr>
              <a:spLocks noChangeArrowheads="1"/>
            </p:cNvSpPr>
            <p:nvPr/>
          </p:nvSpPr>
          <p:spPr bwMode="auto">
            <a:xfrm>
              <a:off x="2358" y="2288"/>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11" name="Oval 151"/>
            <p:cNvSpPr>
              <a:spLocks noChangeArrowheads="1"/>
            </p:cNvSpPr>
            <p:nvPr/>
          </p:nvSpPr>
          <p:spPr bwMode="auto">
            <a:xfrm>
              <a:off x="2599" y="2284"/>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12" name="Oval 152"/>
            <p:cNvSpPr>
              <a:spLocks noChangeArrowheads="1"/>
            </p:cNvSpPr>
            <p:nvPr/>
          </p:nvSpPr>
          <p:spPr bwMode="auto">
            <a:xfrm>
              <a:off x="2817" y="2284"/>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13" name="Oval 153"/>
            <p:cNvSpPr>
              <a:spLocks noChangeArrowheads="1"/>
            </p:cNvSpPr>
            <p:nvPr/>
          </p:nvSpPr>
          <p:spPr bwMode="auto">
            <a:xfrm>
              <a:off x="3049" y="2289"/>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14" name="Oval 154"/>
            <p:cNvSpPr>
              <a:spLocks noChangeArrowheads="1"/>
            </p:cNvSpPr>
            <p:nvPr/>
          </p:nvSpPr>
          <p:spPr bwMode="auto">
            <a:xfrm>
              <a:off x="3303" y="2289"/>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15" name="Oval 155"/>
            <p:cNvSpPr>
              <a:spLocks noChangeArrowheads="1"/>
            </p:cNvSpPr>
            <p:nvPr/>
          </p:nvSpPr>
          <p:spPr bwMode="auto">
            <a:xfrm>
              <a:off x="2367" y="1816"/>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16" name="Oval 156"/>
            <p:cNvSpPr>
              <a:spLocks noChangeArrowheads="1"/>
            </p:cNvSpPr>
            <p:nvPr/>
          </p:nvSpPr>
          <p:spPr bwMode="auto">
            <a:xfrm>
              <a:off x="2608" y="1812"/>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17" name="Oval 157"/>
            <p:cNvSpPr>
              <a:spLocks noChangeArrowheads="1"/>
            </p:cNvSpPr>
            <p:nvPr/>
          </p:nvSpPr>
          <p:spPr bwMode="auto">
            <a:xfrm>
              <a:off x="3058" y="1817"/>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50718" name="Oval 158"/>
            <p:cNvSpPr>
              <a:spLocks noChangeArrowheads="1"/>
            </p:cNvSpPr>
            <p:nvPr/>
          </p:nvSpPr>
          <p:spPr bwMode="auto">
            <a:xfrm>
              <a:off x="3312" y="1817"/>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450724" name="Freeform 164"/>
          <p:cNvSpPr>
            <a:spLocks/>
          </p:cNvSpPr>
          <p:nvPr/>
        </p:nvSpPr>
        <p:spPr bwMode="auto">
          <a:xfrm>
            <a:off x="3113088" y="2646363"/>
            <a:ext cx="2844800" cy="304800"/>
          </a:xfrm>
          <a:custGeom>
            <a:avLst/>
            <a:gdLst>
              <a:gd name="T0" fmla="*/ 0 w 2411"/>
              <a:gd name="T1" fmla="*/ 165 h 192"/>
              <a:gd name="T2" fmla="*/ 823 w 2411"/>
              <a:gd name="T3" fmla="*/ 35 h 192"/>
              <a:gd name="T4" fmla="*/ 1687 w 2411"/>
              <a:gd name="T5" fmla="*/ 26 h 192"/>
              <a:gd name="T6" fmla="*/ 2411 w 2411"/>
              <a:gd name="T7" fmla="*/ 192 h 192"/>
            </a:gdLst>
            <a:ahLst/>
            <a:cxnLst>
              <a:cxn ang="0">
                <a:pos x="T0" y="T1"/>
              </a:cxn>
              <a:cxn ang="0">
                <a:pos x="T2" y="T3"/>
              </a:cxn>
              <a:cxn ang="0">
                <a:pos x="T4" y="T5"/>
              </a:cxn>
              <a:cxn ang="0">
                <a:pos x="T6" y="T7"/>
              </a:cxn>
            </a:cxnLst>
            <a:rect l="0" t="0" r="r" b="b"/>
            <a:pathLst>
              <a:path w="2411" h="192">
                <a:moveTo>
                  <a:pt x="0" y="165"/>
                </a:moveTo>
                <a:cubicBezTo>
                  <a:pt x="137" y="143"/>
                  <a:pt x="542" y="58"/>
                  <a:pt x="823" y="35"/>
                </a:cubicBezTo>
                <a:cubicBezTo>
                  <a:pt x="1104" y="12"/>
                  <a:pt x="1422" y="0"/>
                  <a:pt x="1687" y="26"/>
                </a:cubicBezTo>
                <a:cubicBezTo>
                  <a:pt x="1952" y="52"/>
                  <a:pt x="2260" y="157"/>
                  <a:pt x="2411" y="192"/>
                </a:cubicBezTo>
              </a:path>
            </a:pathLst>
          </a:custGeom>
          <a:noFill/>
          <a:ln w="28575" cmpd="sng">
            <a:solidFill>
              <a:schemeClr val="tx1"/>
            </a:solidFill>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725" name="Text Box 165"/>
          <p:cNvSpPr txBox="1">
            <a:spLocks noChangeArrowheads="1"/>
          </p:cNvSpPr>
          <p:nvPr/>
        </p:nvSpPr>
        <p:spPr bwMode="auto">
          <a:xfrm>
            <a:off x="5956300" y="2786063"/>
            <a:ext cx="28924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200"/>
              <a:t>A(f</a:t>
            </a:r>
            <a:r>
              <a:rPr lang="es-ES_tradnl" altLang="es-PE" sz="2200" baseline="-25000"/>
              <a:t>1</a:t>
            </a:r>
            <a:r>
              <a:rPr lang="es-ES_tradnl" altLang="es-PE" sz="2200"/>
              <a:t>(1,1), f</a:t>
            </a:r>
            <a:r>
              <a:rPr lang="es-ES_tradnl" altLang="es-PE" sz="2200" baseline="-25000"/>
              <a:t>2</a:t>
            </a:r>
            <a:r>
              <a:rPr lang="es-ES_tradnl" altLang="es-PE" sz="2200"/>
              <a:t>(1,1))</a:t>
            </a:r>
            <a:endParaRPr lang="es-ES" altLang="es-PE" sz="2200"/>
          </a:p>
        </p:txBody>
      </p:sp>
      <p:sp>
        <p:nvSpPr>
          <p:cNvPr id="450726" name="Freeform 166"/>
          <p:cNvSpPr>
            <a:spLocks/>
          </p:cNvSpPr>
          <p:nvPr/>
        </p:nvSpPr>
        <p:spPr bwMode="auto">
          <a:xfrm>
            <a:off x="3422650" y="2259013"/>
            <a:ext cx="2319338" cy="304800"/>
          </a:xfrm>
          <a:custGeom>
            <a:avLst/>
            <a:gdLst>
              <a:gd name="T0" fmla="*/ 0 w 1627"/>
              <a:gd name="T1" fmla="*/ 183 h 183"/>
              <a:gd name="T2" fmla="*/ 555 w 1627"/>
              <a:gd name="T3" fmla="*/ 27 h 183"/>
              <a:gd name="T4" fmla="*/ 1138 w 1627"/>
              <a:gd name="T5" fmla="*/ 22 h 183"/>
              <a:gd name="T6" fmla="*/ 1627 w 1627"/>
              <a:gd name="T7" fmla="*/ 127 h 183"/>
            </a:gdLst>
            <a:ahLst/>
            <a:cxnLst>
              <a:cxn ang="0">
                <a:pos x="T0" y="T1"/>
              </a:cxn>
              <a:cxn ang="0">
                <a:pos x="T2" y="T3"/>
              </a:cxn>
              <a:cxn ang="0">
                <a:pos x="T4" y="T5"/>
              </a:cxn>
              <a:cxn ang="0">
                <a:pos x="T6" y="T7"/>
              </a:cxn>
            </a:cxnLst>
            <a:rect l="0" t="0" r="r" b="b"/>
            <a:pathLst>
              <a:path w="1627" h="183">
                <a:moveTo>
                  <a:pt x="0" y="183"/>
                </a:moveTo>
                <a:cubicBezTo>
                  <a:pt x="93" y="158"/>
                  <a:pt x="365" y="54"/>
                  <a:pt x="555" y="27"/>
                </a:cubicBezTo>
                <a:cubicBezTo>
                  <a:pt x="745" y="0"/>
                  <a:pt x="960" y="5"/>
                  <a:pt x="1138" y="22"/>
                </a:cubicBezTo>
                <a:cubicBezTo>
                  <a:pt x="1317" y="38"/>
                  <a:pt x="1525" y="105"/>
                  <a:pt x="1627" y="127"/>
                </a:cubicBezTo>
              </a:path>
            </a:pathLst>
          </a:custGeom>
          <a:noFill/>
          <a:ln w="28575" cmpd="sng">
            <a:solidFill>
              <a:schemeClr val="tx1"/>
            </a:solidFill>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727" name="Text Box 167"/>
          <p:cNvSpPr txBox="1">
            <a:spLocks noChangeArrowheads="1"/>
          </p:cNvSpPr>
          <p:nvPr/>
        </p:nvSpPr>
        <p:spPr bwMode="auto">
          <a:xfrm>
            <a:off x="5654675" y="2254250"/>
            <a:ext cx="3489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000"/>
              <a:t>A(f</a:t>
            </a:r>
            <a:r>
              <a:rPr lang="es-ES_tradnl" altLang="es-PE" sz="2000" baseline="-25000"/>
              <a:t>1</a:t>
            </a:r>
            <a:r>
              <a:rPr lang="es-ES_tradnl" altLang="es-PE" sz="2000"/>
              <a:t>(1.25,0.75), f</a:t>
            </a:r>
            <a:r>
              <a:rPr lang="es-ES_tradnl" altLang="es-PE" sz="2000" baseline="-25000"/>
              <a:t>2</a:t>
            </a:r>
            <a:r>
              <a:rPr lang="es-ES_tradnl" altLang="es-PE" sz="2000"/>
              <a:t>(1.25,0.75))</a:t>
            </a:r>
            <a:endParaRPr lang="es-ES" altLang="es-PE" sz="2000"/>
          </a:p>
        </p:txBody>
      </p:sp>
      <p:sp>
        <p:nvSpPr>
          <p:cNvPr id="450728" name="Freeform 168"/>
          <p:cNvSpPr>
            <a:spLocks/>
          </p:cNvSpPr>
          <p:nvPr/>
        </p:nvSpPr>
        <p:spPr bwMode="auto">
          <a:xfrm>
            <a:off x="3084513" y="1935163"/>
            <a:ext cx="2498725" cy="236537"/>
          </a:xfrm>
          <a:custGeom>
            <a:avLst/>
            <a:gdLst>
              <a:gd name="T0" fmla="*/ 0 w 1574"/>
              <a:gd name="T1" fmla="*/ 149 h 149"/>
              <a:gd name="T2" fmla="*/ 507 w 1574"/>
              <a:gd name="T3" fmla="*/ 22 h 149"/>
              <a:gd name="T4" fmla="*/ 1040 w 1574"/>
              <a:gd name="T5" fmla="*/ 18 h 149"/>
              <a:gd name="T6" fmla="*/ 1574 w 1574"/>
              <a:gd name="T7" fmla="*/ 55 h 149"/>
            </a:gdLst>
            <a:ahLst/>
            <a:cxnLst>
              <a:cxn ang="0">
                <a:pos x="T0" y="T1"/>
              </a:cxn>
              <a:cxn ang="0">
                <a:pos x="T2" y="T3"/>
              </a:cxn>
              <a:cxn ang="0">
                <a:pos x="T4" y="T5"/>
              </a:cxn>
              <a:cxn ang="0">
                <a:pos x="T6" y="T7"/>
              </a:cxn>
            </a:cxnLst>
            <a:rect l="0" t="0" r="r" b="b"/>
            <a:pathLst>
              <a:path w="1574" h="149">
                <a:moveTo>
                  <a:pt x="0" y="149"/>
                </a:moveTo>
                <a:cubicBezTo>
                  <a:pt x="85" y="129"/>
                  <a:pt x="334" y="44"/>
                  <a:pt x="507" y="22"/>
                </a:cubicBezTo>
                <a:cubicBezTo>
                  <a:pt x="681" y="0"/>
                  <a:pt x="862" y="13"/>
                  <a:pt x="1040" y="18"/>
                </a:cubicBezTo>
                <a:cubicBezTo>
                  <a:pt x="1218" y="23"/>
                  <a:pt x="1463" y="47"/>
                  <a:pt x="1574" y="55"/>
                </a:cubicBezTo>
              </a:path>
            </a:pathLst>
          </a:custGeom>
          <a:noFill/>
          <a:ln w="28575" cmpd="sng">
            <a:solidFill>
              <a:schemeClr val="tx1"/>
            </a:solidFill>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729" name="Text Box 169"/>
          <p:cNvSpPr txBox="1">
            <a:spLocks noChangeArrowheads="1"/>
          </p:cNvSpPr>
          <p:nvPr/>
        </p:nvSpPr>
        <p:spPr bwMode="auto">
          <a:xfrm>
            <a:off x="5608638" y="1778000"/>
            <a:ext cx="2686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000"/>
              <a:t>A(f</a:t>
            </a:r>
            <a:r>
              <a:rPr lang="es-ES_tradnl" altLang="es-PE" sz="2000" baseline="-25000"/>
              <a:t>1</a:t>
            </a:r>
            <a:r>
              <a:rPr lang="es-ES_tradnl" altLang="es-PE" sz="2000"/>
              <a:t>(1,0.5), f</a:t>
            </a:r>
            <a:r>
              <a:rPr lang="es-ES_tradnl" altLang="es-PE" sz="2000" baseline="-25000"/>
              <a:t>2</a:t>
            </a:r>
            <a:r>
              <a:rPr lang="es-ES_tradnl" altLang="es-PE" sz="2000"/>
              <a:t>(1,0.5))</a:t>
            </a:r>
            <a:endParaRPr lang="es-ES" altLang="es-PE" sz="2000"/>
          </a:p>
        </p:txBody>
      </p:sp>
      <p:sp>
        <p:nvSpPr>
          <p:cNvPr id="450730" name="Freeform 170"/>
          <p:cNvSpPr>
            <a:spLocks/>
          </p:cNvSpPr>
          <p:nvPr/>
        </p:nvSpPr>
        <p:spPr bwMode="auto">
          <a:xfrm>
            <a:off x="3422650" y="3459163"/>
            <a:ext cx="2319338" cy="193675"/>
          </a:xfrm>
          <a:custGeom>
            <a:avLst/>
            <a:gdLst>
              <a:gd name="T0" fmla="*/ 0 w 1627"/>
              <a:gd name="T1" fmla="*/ 183 h 183"/>
              <a:gd name="T2" fmla="*/ 555 w 1627"/>
              <a:gd name="T3" fmla="*/ 27 h 183"/>
              <a:gd name="T4" fmla="*/ 1138 w 1627"/>
              <a:gd name="T5" fmla="*/ 22 h 183"/>
              <a:gd name="T6" fmla="*/ 1627 w 1627"/>
              <a:gd name="T7" fmla="*/ 127 h 183"/>
            </a:gdLst>
            <a:ahLst/>
            <a:cxnLst>
              <a:cxn ang="0">
                <a:pos x="T0" y="T1"/>
              </a:cxn>
              <a:cxn ang="0">
                <a:pos x="T2" y="T3"/>
              </a:cxn>
              <a:cxn ang="0">
                <a:pos x="T4" y="T5"/>
              </a:cxn>
              <a:cxn ang="0">
                <a:pos x="T6" y="T7"/>
              </a:cxn>
            </a:cxnLst>
            <a:rect l="0" t="0" r="r" b="b"/>
            <a:pathLst>
              <a:path w="1627" h="183">
                <a:moveTo>
                  <a:pt x="0" y="183"/>
                </a:moveTo>
                <a:cubicBezTo>
                  <a:pt x="93" y="158"/>
                  <a:pt x="365" y="54"/>
                  <a:pt x="555" y="27"/>
                </a:cubicBezTo>
                <a:cubicBezTo>
                  <a:pt x="745" y="0"/>
                  <a:pt x="960" y="5"/>
                  <a:pt x="1138" y="22"/>
                </a:cubicBezTo>
                <a:cubicBezTo>
                  <a:pt x="1317" y="38"/>
                  <a:pt x="1525" y="105"/>
                  <a:pt x="1627" y="127"/>
                </a:cubicBezTo>
              </a:path>
            </a:pathLst>
          </a:custGeom>
          <a:noFill/>
          <a:ln w="28575" cmpd="sng">
            <a:solidFill>
              <a:schemeClr val="tx1"/>
            </a:solidFill>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731" name="Text Box 171"/>
          <p:cNvSpPr txBox="1">
            <a:spLocks noChangeArrowheads="1"/>
          </p:cNvSpPr>
          <p:nvPr/>
        </p:nvSpPr>
        <p:spPr bwMode="auto">
          <a:xfrm>
            <a:off x="5654675" y="3343275"/>
            <a:ext cx="322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000"/>
              <a:t>A(f</a:t>
            </a:r>
            <a:r>
              <a:rPr lang="es-ES_tradnl" altLang="es-PE" sz="2000" baseline="-25000"/>
              <a:t>1</a:t>
            </a:r>
            <a:r>
              <a:rPr lang="es-ES_tradnl" altLang="es-PE" sz="2000"/>
              <a:t>(1.25,1.5), f</a:t>
            </a:r>
            <a:r>
              <a:rPr lang="es-ES_tradnl" altLang="es-PE" sz="2000" baseline="-25000"/>
              <a:t>2</a:t>
            </a:r>
            <a:r>
              <a:rPr lang="es-ES_tradnl" altLang="es-PE" sz="2000"/>
              <a:t>(1.25,1.5))</a:t>
            </a:r>
            <a:endParaRPr lang="es-ES" altLang="es-PE" sz="2000"/>
          </a:p>
        </p:txBody>
      </p:sp>
      <p:sp>
        <p:nvSpPr>
          <p:cNvPr id="450732" name="Rectangle 172"/>
          <p:cNvSpPr>
            <a:spLocks noChangeArrowheads="1"/>
          </p:cNvSpPr>
          <p:nvPr/>
        </p:nvSpPr>
        <p:spPr bwMode="auto">
          <a:xfrm>
            <a:off x="260350" y="4445000"/>
            <a:ext cx="88836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buFontTx/>
              <a:buNone/>
            </a:pPr>
            <a:r>
              <a:rPr lang="es-ES_tradnl" altLang="es-PE" sz="2400">
                <a:latin typeface="Arial" pitchFamily="34" charset="0"/>
                <a:sym typeface="Wingdings" pitchFamily="2" charset="2"/>
              </a:rPr>
              <a:t>R(x,y):= media {A(f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(x-0.5,y-0.5),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(x-0.5,y-0.5)), ...</a:t>
            </a:r>
          </a:p>
          <a:p>
            <a:pPr>
              <a:buFontTx/>
              <a:buNone/>
            </a:pPr>
            <a:r>
              <a:rPr lang="es-ES_tradnl" altLang="es-PE" sz="2400">
                <a:latin typeface="Arial" pitchFamily="34" charset="0"/>
                <a:sym typeface="Wingdings" pitchFamily="2" charset="2"/>
              </a:rPr>
              <a:t>	A(f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(x-0.5,y+0.5),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(x-0.5,y+0.5)), ..., A(f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(x,y-0.5),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(x,y-0.5)), ..., A(f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(x,y+0.5),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(x,y+0.5)), ..., A(f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(x+0.5,y-0.5),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(x+0.5,y-0.5)), ..., A(f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(x+0.5,y+0.5),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(x+0.5,y+0.5))}</a:t>
            </a:r>
          </a:p>
        </p:txBody>
      </p:sp>
    </p:spTree>
    <p:extLst>
      <p:ext uri="{BB962C8B-B14F-4D97-AF65-F5344CB8AC3E}">
        <p14:creationId xmlns:p14="http://schemas.microsoft.com/office/powerpoint/2010/main" val="3288624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7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7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7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07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07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726" grpId="0" animBg="1"/>
      <p:bldP spid="450727" grpId="0"/>
      <p:bldP spid="450728" grpId="0" animBg="1"/>
      <p:bldP spid="450729" grpId="0"/>
      <p:bldP spid="450730" grpId="0" animBg="1"/>
      <p:bldP spid="450731"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52611" name="Rectangle 3"/>
          <p:cNvSpPr>
            <a:spLocks noGrp="1" noChangeArrowheads="1"/>
          </p:cNvSpPr>
          <p:nvPr>
            <p:ph type="body" sz="half" idx="1"/>
          </p:nvPr>
        </p:nvSpPr>
        <p:spPr>
          <a:xfrm>
            <a:off x="266700" y="688975"/>
            <a:ext cx="8629650" cy="544513"/>
          </a:xfrm>
        </p:spPr>
        <p:txBody>
          <a:bodyPr/>
          <a:lstStyle/>
          <a:p>
            <a:r>
              <a:rPr lang="es-ES_tradnl" altLang="es-PE" sz="2400" b="1">
                <a:latin typeface="Arial" pitchFamily="34" charset="0"/>
                <a:sym typeface="Wingdings" pitchFamily="2" charset="2"/>
              </a:rPr>
              <a:t>Ejemplo.</a:t>
            </a:r>
            <a:r>
              <a:rPr lang="es-ES_tradnl" altLang="es-PE" sz="2400">
                <a:latin typeface="Arial" pitchFamily="34" charset="0"/>
                <a:sym typeface="Wingdings" pitchFamily="2" charset="2"/>
              </a:rPr>
              <a:t> Reducción de 5x, con supermuestreo.</a:t>
            </a:r>
          </a:p>
        </p:txBody>
      </p:sp>
      <p:sp>
        <p:nvSpPr>
          <p:cNvPr id="452612" name="Text Box 4"/>
          <p:cNvSpPr txBox="1">
            <a:spLocks noChangeArrowheads="1"/>
          </p:cNvSpPr>
          <p:nvPr/>
        </p:nvSpPr>
        <p:spPr bwMode="auto">
          <a:xfrm>
            <a:off x="212725" y="3421063"/>
            <a:ext cx="28114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Imagen original 500x386</a:t>
            </a:r>
            <a:endParaRPr lang="es-ES" altLang="es-PE" sz="2200"/>
          </a:p>
        </p:txBody>
      </p:sp>
      <p:sp>
        <p:nvSpPr>
          <p:cNvPr id="452613" name="Text Box 5"/>
          <p:cNvSpPr txBox="1">
            <a:spLocks noChangeArrowheads="1"/>
          </p:cNvSpPr>
          <p:nvPr/>
        </p:nvSpPr>
        <p:spPr bwMode="auto">
          <a:xfrm>
            <a:off x="3124200" y="3414713"/>
            <a:ext cx="28114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Reducción de 5x con interpolación bilineal</a:t>
            </a:r>
            <a:endParaRPr lang="es-ES" altLang="es-PE" sz="2200"/>
          </a:p>
        </p:txBody>
      </p:sp>
      <p:pic>
        <p:nvPicPr>
          <p:cNvPr id="452614" name="Picture 6" descr="peterho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8" y="1217613"/>
            <a:ext cx="2909887" cy="2246312"/>
          </a:xfrm>
          <a:prstGeom prst="rect">
            <a:avLst/>
          </a:prstGeom>
          <a:noFill/>
          <a:extLst>
            <a:ext uri="{909E8E84-426E-40DD-AFC4-6F175D3DCCD1}">
              <a14:hiddenFill xmlns:a14="http://schemas.microsoft.com/office/drawing/2010/main">
                <a:solidFill>
                  <a:srgbClr val="FFFFFF"/>
                </a:solidFill>
              </a14:hiddenFill>
            </a:ext>
          </a:extLst>
        </p:spPr>
      </p:pic>
      <p:pic>
        <p:nvPicPr>
          <p:cNvPr id="452615" name="Picture 7" descr="redbi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850" y="1217613"/>
            <a:ext cx="2909888" cy="2241550"/>
          </a:xfrm>
          <a:prstGeom prst="rect">
            <a:avLst/>
          </a:prstGeom>
          <a:noFill/>
          <a:extLst>
            <a:ext uri="{909E8E84-426E-40DD-AFC4-6F175D3DCCD1}">
              <a14:hiddenFill xmlns:a14="http://schemas.microsoft.com/office/drawing/2010/main">
                <a:solidFill>
                  <a:srgbClr val="FFFFFF"/>
                </a:solidFill>
              </a14:hiddenFill>
            </a:ext>
          </a:extLst>
        </p:spPr>
      </p:pic>
      <p:sp>
        <p:nvSpPr>
          <p:cNvPr id="452617" name="Text Box 9"/>
          <p:cNvSpPr txBox="1">
            <a:spLocks noChangeArrowheads="1"/>
          </p:cNvSpPr>
          <p:nvPr/>
        </p:nvSpPr>
        <p:spPr bwMode="auto">
          <a:xfrm>
            <a:off x="6056313" y="3435350"/>
            <a:ext cx="28114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Reducción de 5x con supermuestreo</a:t>
            </a:r>
            <a:endParaRPr lang="es-ES" altLang="es-PE" sz="2200"/>
          </a:p>
        </p:txBody>
      </p:sp>
      <p:sp>
        <p:nvSpPr>
          <p:cNvPr id="452618" name="Rectangle 10"/>
          <p:cNvSpPr>
            <a:spLocks noChangeArrowheads="1"/>
          </p:cNvSpPr>
          <p:nvPr/>
        </p:nvSpPr>
        <p:spPr bwMode="auto">
          <a:xfrm>
            <a:off x="207963" y="4191000"/>
            <a:ext cx="8769350"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Resultado:</a:t>
            </a:r>
            <a:r>
              <a:rPr lang="es-ES_tradnl" altLang="es-PE" sz="2400">
                <a:latin typeface="Arial" pitchFamily="34" charset="0"/>
                <a:sym typeface="Wingdings" pitchFamily="2" charset="2"/>
              </a:rPr>
              <a:t> el supermuestreo logra un resultado de mucha más calidad. Evita el problema del aliasing.</a:t>
            </a:r>
          </a:p>
          <a:p>
            <a:r>
              <a:rPr lang="es-ES_tradnl" altLang="es-PE" sz="2400">
                <a:latin typeface="Arial" pitchFamily="34" charset="0"/>
                <a:sym typeface="Wingdings" pitchFamily="2" charset="2"/>
              </a:rPr>
              <a:t>Sin embargo, el supermuestreo es mucho más costoso, requiere más cálculos.</a:t>
            </a:r>
          </a:p>
          <a:p>
            <a:r>
              <a:rPr lang="es-ES_tradnl" altLang="es-PE" sz="2400">
                <a:latin typeface="Arial" pitchFamily="34" charset="0"/>
                <a:sym typeface="Wingdings" pitchFamily="2" charset="2"/>
              </a:rPr>
              <a:t>Cuanto mayor reducción, mayor es el efecto del aliasing.</a:t>
            </a:r>
          </a:p>
        </p:txBody>
      </p:sp>
      <p:pic>
        <p:nvPicPr>
          <p:cNvPr id="452619" name="Picture 11" descr="redsuper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413" y="1217613"/>
            <a:ext cx="2906712"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90807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sp>
        <p:nvSpPr>
          <p:cNvPr id="454659" name="Rectangle 3"/>
          <p:cNvSpPr>
            <a:spLocks noGrp="1" noChangeArrowheads="1"/>
          </p:cNvSpPr>
          <p:nvPr>
            <p:ph type="body" sz="half" idx="1"/>
          </p:nvPr>
        </p:nvSpPr>
        <p:spPr>
          <a:xfrm>
            <a:off x="211138" y="688975"/>
            <a:ext cx="8685212" cy="1209675"/>
          </a:xfrm>
        </p:spPr>
        <p:txBody>
          <a:bodyPr/>
          <a:lstStyle/>
          <a:p>
            <a:r>
              <a:rPr lang="es-ES_tradnl" altLang="es-PE" sz="2400">
                <a:latin typeface="Arial" pitchFamily="34" charset="0"/>
                <a:sym typeface="Wingdings" pitchFamily="2" charset="2"/>
              </a:rPr>
              <a:t>Una </a:t>
            </a:r>
            <a:r>
              <a:rPr lang="es-ES_tradnl" altLang="es-PE" sz="2400" b="1">
                <a:latin typeface="Arial" pitchFamily="34" charset="0"/>
                <a:sym typeface="Wingdings" pitchFamily="2" charset="2"/>
              </a:rPr>
              <a:t>alternativa</a:t>
            </a:r>
            <a:r>
              <a:rPr lang="es-ES_tradnl" altLang="es-PE" sz="2400">
                <a:latin typeface="Arial" pitchFamily="34" charset="0"/>
                <a:sym typeface="Wingdings" pitchFamily="2" charset="2"/>
              </a:rPr>
              <a:t> al supermuestreo es aplicar primero un filtro de suavizado (por ejemplo, de media) y después un simple vecino más próximo.</a:t>
            </a:r>
          </a:p>
        </p:txBody>
      </p:sp>
      <p:sp>
        <p:nvSpPr>
          <p:cNvPr id="454660" name="Text Box 4"/>
          <p:cNvSpPr txBox="1">
            <a:spLocks noChangeArrowheads="1"/>
          </p:cNvSpPr>
          <p:nvPr/>
        </p:nvSpPr>
        <p:spPr bwMode="auto">
          <a:xfrm>
            <a:off x="185738" y="4168775"/>
            <a:ext cx="28114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Imagen suavizada con media de 5x5</a:t>
            </a:r>
            <a:endParaRPr lang="es-ES" altLang="es-PE" sz="2200"/>
          </a:p>
        </p:txBody>
      </p:sp>
      <p:sp>
        <p:nvSpPr>
          <p:cNvPr id="454661" name="Text Box 5"/>
          <p:cNvSpPr txBox="1">
            <a:spLocks noChangeArrowheads="1"/>
          </p:cNvSpPr>
          <p:nvPr/>
        </p:nvSpPr>
        <p:spPr bwMode="auto">
          <a:xfrm>
            <a:off x="3097213" y="4162425"/>
            <a:ext cx="2811462"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Reducción de 5x con vecino más próximo, de la suavizada</a:t>
            </a:r>
            <a:endParaRPr lang="es-ES" altLang="es-PE" sz="2200"/>
          </a:p>
        </p:txBody>
      </p:sp>
      <p:sp>
        <p:nvSpPr>
          <p:cNvPr id="454664" name="Text Box 8"/>
          <p:cNvSpPr txBox="1">
            <a:spLocks noChangeArrowheads="1"/>
          </p:cNvSpPr>
          <p:nvPr/>
        </p:nvSpPr>
        <p:spPr bwMode="auto">
          <a:xfrm>
            <a:off x="6029325" y="4183063"/>
            <a:ext cx="2811463"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Reducción de 5x con supermuestreo, de la original</a:t>
            </a:r>
            <a:endParaRPr lang="es-ES" altLang="es-PE" sz="2200"/>
          </a:p>
        </p:txBody>
      </p:sp>
      <p:sp>
        <p:nvSpPr>
          <p:cNvPr id="454665" name="Rectangle 9"/>
          <p:cNvSpPr>
            <a:spLocks noChangeArrowheads="1"/>
          </p:cNvSpPr>
          <p:nvPr/>
        </p:nvSpPr>
        <p:spPr bwMode="auto">
          <a:xfrm>
            <a:off x="207963" y="5368925"/>
            <a:ext cx="87693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Pero esto sólo es aplicable en las transformaciones que impliquen una reducción de resolución.</a:t>
            </a:r>
          </a:p>
        </p:txBody>
      </p:sp>
      <p:pic>
        <p:nvPicPr>
          <p:cNvPr id="454666" name="Picture 10" descr="redsupe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425" y="1965325"/>
            <a:ext cx="2906713" cy="2238375"/>
          </a:xfrm>
          <a:prstGeom prst="rect">
            <a:avLst/>
          </a:prstGeom>
          <a:noFill/>
          <a:extLst>
            <a:ext uri="{909E8E84-426E-40DD-AFC4-6F175D3DCCD1}">
              <a14:hiddenFill xmlns:a14="http://schemas.microsoft.com/office/drawing/2010/main">
                <a:solidFill>
                  <a:srgbClr val="FFFFFF"/>
                </a:solidFill>
              </a14:hiddenFill>
            </a:ext>
          </a:extLst>
        </p:spPr>
      </p:pic>
      <p:pic>
        <p:nvPicPr>
          <p:cNvPr id="454667" name="Picture 11" descr="redsuav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3" y="1965325"/>
            <a:ext cx="2890837" cy="2232025"/>
          </a:xfrm>
          <a:prstGeom prst="rect">
            <a:avLst/>
          </a:prstGeom>
          <a:noFill/>
          <a:extLst>
            <a:ext uri="{909E8E84-426E-40DD-AFC4-6F175D3DCCD1}">
              <a14:hiddenFill xmlns:a14="http://schemas.microsoft.com/office/drawing/2010/main">
                <a:solidFill>
                  <a:srgbClr val="FFFFFF"/>
                </a:solidFill>
              </a14:hiddenFill>
            </a:ext>
          </a:extLst>
        </p:spPr>
      </p:pic>
      <p:pic>
        <p:nvPicPr>
          <p:cNvPr id="454668" name="Picture 12" descr="redsuav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5" y="1965325"/>
            <a:ext cx="2916238" cy="224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68342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5" name="Rectangle 3"/>
          <p:cNvSpPr>
            <a:spLocks noGrp="1" noChangeArrowheads="1"/>
          </p:cNvSpPr>
          <p:nvPr>
            <p:ph type="body" sz="half" idx="1"/>
          </p:nvPr>
        </p:nvSpPr>
        <p:spPr>
          <a:xfrm>
            <a:off x="238125" y="839788"/>
            <a:ext cx="8669338" cy="5438775"/>
          </a:xfrm>
        </p:spPr>
        <p:txBody>
          <a:bodyPr/>
          <a:lstStyle/>
          <a:p>
            <a:pPr>
              <a:buFontTx/>
              <a:buNone/>
            </a:pPr>
            <a:r>
              <a:rPr lang="es-ES_tradnl" altLang="es-PE" sz="2800" b="1">
                <a:latin typeface="Arial" pitchFamily="34" charset="0"/>
                <a:sym typeface="Wingdings" pitchFamily="2" charset="2"/>
              </a:rPr>
              <a:t>	Conclusiones</a:t>
            </a:r>
          </a:p>
          <a:p>
            <a:r>
              <a:rPr lang="es-ES_tradnl" altLang="es-PE" sz="2400" b="1">
                <a:latin typeface="Arial" pitchFamily="34" charset="0"/>
                <a:sym typeface="Wingdings" pitchFamily="2" charset="2"/>
              </a:rPr>
              <a:t>Transformación geométrica:</a:t>
            </a:r>
            <a:r>
              <a:rPr lang="es-ES_tradnl" altLang="es-PE" sz="2400">
                <a:latin typeface="Arial" pitchFamily="34" charset="0"/>
                <a:sym typeface="Wingdings" pitchFamily="2" charset="2"/>
              </a:rPr>
              <a:t> cada píxel de salida depende de uno de entrada cuya posición es calculada de acuerdo a un par de funciones.</a:t>
            </a:r>
          </a:p>
          <a:p>
            <a:r>
              <a:rPr lang="es-ES_tradnl" altLang="es-PE" sz="2400">
                <a:latin typeface="Arial" pitchFamily="34" charset="0"/>
                <a:sym typeface="Wingdings" pitchFamily="2" charset="2"/>
              </a:rPr>
              <a:t>Como las posiciones pueden ser no enteras, es necesario aplicar interpolaciones: vec. más próximo, bilineal, bicúbica.</a:t>
            </a:r>
          </a:p>
          <a:p>
            <a:r>
              <a:rPr lang="es-ES_tradnl" altLang="es-PE" sz="2400">
                <a:latin typeface="Arial" pitchFamily="34" charset="0"/>
                <a:sym typeface="Wingdings" pitchFamily="2" charset="2"/>
              </a:rPr>
              <a:t>En </a:t>
            </a:r>
            <a:r>
              <a:rPr lang="es-ES_tradnl" altLang="es-PE" sz="2400" b="1">
                <a:latin typeface="Arial" pitchFamily="34" charset="0"/>
                <a:sym typeface="Wingdings" pitchFamily="2" charset="2"/>
              </a:rPr>
              <a:t>zoom</a:t>
            </a:r>
            <a:r>
              <a:rPr lang="es-ES_tradnl" altLang="es-PE" sz="2400">
                <a:latin typeface="Arial" pitchFamily="34" charset="0"/>
                <a:sym typeface="Wingdings" pitchFamily="2" charset="2"/>
              </a:rPr>
              <a:t>, funciona mejor la bicúbica. En </a:t>
            </a:r>
            <a:r>
              <a:rPr lang="es-ES_tradnl" altLang="es-PE" sz="2400" b="1">
                <a:latin typeface="Arial" pitchFamily="34" charset="0"/>
                <a:sym typeface="Wingdings" pitchFamily="2" charset="2"/>
              </a:rPr>
              <a:t>reducción</a:t>
            </a:r>
            <a:r>
              <a:rPr lang="es-ES_tradnl" altLang="es-PE" sz="2400">
                <a:latin typeface="Arial" pitchFamily="34" charset="0"/>
                <a:sym typeface="Wingdings" pitchFamily="2" charset="2"/>
              </a:rPr>
              <a:t>, el supermuestreo. Pero son más costosas que las otras.</a:t>
            </a:r>
          </a:p>
          <a:p>
            <a:r>
              <a:rPr lang="es-ES_tradnl" altLang="es-PE" sz="2400">
                <a:latin typeface="Arial" pitchFamily="34" charset="0"/>
                <a:sym typeface="Wingdings" pitchFamily="2" charset="2"/>
              </a:rPr>
              <a:t>Las interpolaciones bilineal y bicúbica (y otras más avanzadas) dan la </a:t>
            </a:r>
            <a:r>
              <a:rPr lang="es-ES_tradnl" altLang="es-PE" sz="2400" b="1">
                <a:latin typeface="Arial" pitchFamily="34" charset="0"/>
                <a:sym typeface="Wingdings" pitchFamily="2" charset="2"/>
              </a:rPr>
              <a:t>sensación de mejorar la resolución</a:t>
            </a:r>
            <a:r>
              <a:rPr lang="es-ES_tradnl" altLang="es-PE" sz="2400">
                <a:latin typeface="Arial" pitchFamily="34" charset="0"/>
                <a:sym typeface="Wingdings" pitchFamily="2" charset="2"/>
              </a:rPr>
              <a:t> de la imagen, pero cuidado...</a:t>
            </a:r>
          </a:p>
          <a:p>
            <a:r>
              <a:rPr lang="es-ES_tradnl" altLang="es-PE" sz="2400">
                <a:latin typeface="Arial" pitchFamily="34" charset="0"/>
                <a:sym typeface="Wingdings" pitchFamily="2" charset="2"/>
              </a:rPr>
              <a:t>Cualquier detalle aparente de resolución inferior a un píxel es una mera </a:t>
            </a:r>
            <a:r>
              <a:rPr lang="es-ES_tradnl" altLang="es-PE" sz="2400" b="1">
                <a:latin typeface="Arial" pitchFamily="34" charset="0"/>
                <a:sym typeface="Wingdings" pitchFamily="2" charset="2"/>
              </a:rPr>
              <a:t>alucinación</a:t>
            </a:r>
            <a:r>
              <a:rPr lang="es-ES_tradnl" altLang="es-PE" sz="2400">
                <a:latin typeface="Arial" pitchFamily="34" charset="0"/>
                <a:sym typeface="Wingdings" pitchFamily="2" charset="2"/>
              </a:rPr>
              <a:t>.</a:t>
            </a:r>
          </a:p>
        </p:txBody>
      </p:sp>
      <p:sp>
        <p:nvSpPr>
          <p:cNvPr id="417798" name="Rectangle 6"/>
          <p:cNvSpPr>
            <a:spLocks noChangeArrowheads="1"/>
          </p:cNvSpPr>
          <p:nvPr/>
        </p:nvSpPr>
        <p:spPr bwMode="auto">
          <a:xfrm>
            <a:off x="4197350" y="692150"/>
            <a:ext cx="4779963" cy="4668838"/>
          </a:xfrm>
          <a:prstGeom prst="rect">
            <a:avLst/>
          </a:prstGeom>
          <a:solidFill>
            <a:srgbClr val="FFFFFF">
              <a:alpha val="6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17794" name="Rectangle 2"/>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4.1. Interpolación y transf. básicas.</a:t>
            </a:r>
          </a:p>
        </p:txBody>
      </p:sp>
      <p:pic>
        <p:nvPicPr>
          <p:cNvPr id="417796" name="Picture 4" descr="zoomdig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25" y="798513"/>
            <a:ext cx="4095750" cy="4095750"/>
          </a:xfrm>
          <a:prstGeom prst="rect">
            <a:avLst/>
          </a:prstGeom>
          <a:noFill/>
          <a:extLst>
            <a:ext uri="{909E8E84-426E-40DD-AFC4-6F175D3DCCD1}">
              <a14:hiddenFill xmlns:a14="http://schemas.microsoft.com/office/drawing/2010/main">
                <a:solidFill>
                  <a:srgbClr val="FFFFFF"/>
                </a:solidFill>
              </a14:hiddenFill>
            </a:ext>
          </a:extLst>
        </p:spPr>
      </p:pic>
      <p:sp>
        <p:nvSpPr>
          <p:cNvPr id="417797" name="Freeform 5"/>
          <p:cNvSpPr>
            <a:spLocks/>
          </p:cNvSpPr>
          <p:nvPr/>
        </p:nvSpPr>
        <p:spPr bwMode="auto">
          <a:xfrm>
            <a:off x="4129088" y="4032250"/>
            <a:ext cx="498475" cy="1828800"/>
          </a:xfrm>
          <a:custGeom>
            <a:avLst/>
            <a:gdLst>
              <a:gd name="T0" fmla="*/ 0 w 314"/>
              <a:gd name="T1" fmla="*/ 1152 h 1152"/>
              <a:gd name="T2" fmla="*/ 113 w 314"/>
              <a:gd name="T3" fmla="*/ 951 h 1152"/>
              <a:gd name="T4" fmla="*/ 148 w 314"/>
              <a:gd name="T5" fmla="*/ 174 h 1152"/>
              <a:gd name="T6" fmla="*/ 314 w 314"/>
              <a:gd name="T7" fmla="*/ 0 h 1152"/>
            </a:gdLst>
            <a:ahLst/>
            <a:cxnLst>
              <a:cxn ang="0">
                <a:pos x="T0" y="T1"/>
              </a:cxn>
              <a:cxn ang="0">
                <a:pos x="T2" y="T3"/>
              </a:cxn>
              <a:cxn ang="0">
                <a:pos x="T4" y="T5"/>
              </a:cxn>
              <a:cxn ang="0">
                <a:pos x="T6" y="T7"/>
              </a:cxn>
            </a:cxnLst>
            <a:rect l="0" t="0" r="r" b="b"/>
            <a:pathLst>
              <a:path w="314" h="1152">
                <a:moveTo>
                  <a:pt x="0" y="1152"/>
                </a:moveTo>
                <a:cubicBezTo>
                  <a:pt x="19" y="1120"/>
                  <a:pt x="88" y="1114"/>
                  <a:pt x="113" y="951"/>
                </a:cubicBezTo>
                <a:cubicBezTo>
                  <a:pt x="138" y="788"/>
                  <a:pt x="115" y="332"/>
                  <a:pt x="148" y="174"/>
                </a:cubicBezTo>
                <a:cubicBezTo>
                  <a:pt x="181" y="16"/>
                  <a:pt x="279" y="36"/>
                  <a:pt x="314" y="0"/>
                </a:cubicBezTo>
              </a:path>
            </a:pathLst>
          </a:custGeom>
          <a:noFill/>
          <a:ln w="57150" cmpd="sng">
            <a:solidFill>
              <a:schemeClr val="tx1"/>
            </a:solidFill>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17799" name="Text Box 7"/>
          <p:cNvSpPr txBox="1">
            <a:spLocks noChangeArrowheads="1"/>
          </p:cNvSpPr>
          <p:nvPr/>
        </p:nvSpPr>
        <p:spPr bwMode="auto">
          <a:xfrm>
            <a:off x="5295900" y="4432300"/>
            <a:ext cx="2846388" cy="457200"/>
          </a:xfrm>
          <a:prstGeom prst="rect">
            <a:avLst/>
          </a:prstGeom>
          <a:solidFill>
            <a:srgbClr val="FFFFFF">
              <a:alpha val="5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La cara de Marte</a:t>
            </a:r>
            <a:endParaRPr lang="es-ES" altLang="es-PE"/>
          </a:p>
        </p:txBody>
      </p:sp>
    </p:spTree>
    <p:extLst>
      <p:ext uri="{BB962C8B-B14F-4D97-AF65-F5344CB8AC3E}">
        <p14:creationId xmlns:p14="http://schemas.microsoft.com/office/powerpoint/2010/main" val="394716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77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77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77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7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8" grpId="0" animBg="1"/>
      <p:bldP spid="417797" grpId="0" animBg="1"/>
      <p:bldP spid="417799"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body" sz="half" idx="1"/>
          </p:nvPr>
        </p:nvSpPr>
        <p:spPr>
          <a:xfrm>
            <a:off x="238125" y="557213"/>
            <a:ext cx="8669338" cy="969962"/>
          </a:xfrm>
        </p:spPr>
        <p:txBody>
          <a:bodyPr/>
          <a:lstStyle/>
          <a:p>
            <a:r>
              <a:rPr lang="es-ES_tradnl" altLang="es-PE" sz="2500">
                <a:latin typeface="Arial" pitchFamily="34" charset="0"/>
                <a:sym typeface="Wingdings" pitchFamily="2" charset="2"/>
              </a:rPr>
              <a:t>Las </a:t>
            </a:r>
            <a:r>
              <a:rPr lang="es-ES_tradnl" altLang="es-PE" sz="2500" b="1">
                <a:latin typeface="Arial" pitchFamily="34" charset="0"/>
                <a:sym typeface="Wingdings" pitchFamily="2" charset="2"/>
              </a:rPr>
              <a:t>transformaciones afines</a:t>
            </a:r>
            <a:r>
              <a:rPr lang="es-ES_tradnl" altLang="es-PE" sz="2500">
                <a:latin typeface="Arial" pitchFamily="34" charset="0"/>
                <a:sym typeface="Wingdings" pitchFamily="2" charset="2"/>
              </a:rPr>
              <a:t> son cualquiera de los cuatro tipos siguientes, o combinaciones de las mismas.</a:t>
            </a:r>
          </a:p>
        </p:txBody>
      </p:sp>
      <p:sp>
        <p:nvSpPr>
          <p:cNvPr id="456708" name="Rectangle 4"/>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sp>
        <p:nvSpPr>
          <p:cNvPr id="456713" name="Rectangle 9"/>
          <p:cNvSpPr>
            <a:spLocks noChangeArrowheads="1"/>
          </p:cNvSpPr>
          <p:nvPr/>
        </p:nvSpPr>
        <p:spPr bwMode="auto">
          <a:xfrm>
            <a:off x="547688" y="1446213"/>
            <a:ext cx="309245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imes New Roman" pitchFamily="18" charset="0"/>
              </a:defRPr>
            </a:lvl1pPr>
            <a:lvl2pPr marL="817563" indent="-285750">
              <a:spcBef>
                <a:spcPct val="20000"/>
              </a:spcBef>
              <a:buChar char="–"/>
              <a:defRPr sz="2400">
                <a:solidFill>
                  <a:schemeClr val="tx1"/>
                </a:solidFill>
                <a:latin typeface="Times New Roman" pitchFamily="18" charset="0"/>
              </a:defRPr>
            </a:lvl2pPr>
            <a:lvl3pPr marL="1225550" indent="-228600">
              <a:spcBef>
                <a:spcPct val="20000"/>
              </a:spcBef>
              <a:buChar char="•"/>
              <a:defRPr sz="2000">
                <a:solidFill>
                  <a:schemeClr val="tx1"/>
                </a:solidFill>
                <a:latin typeface="Times New Roman" pitchFamily="18" charset="0"/>
              </a:defRPr>
            </a:lvl3pPr>
            <a:lvl4pPr marL="1633538"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a:buFontTx/>
              <a:buNone/>
            </a:pPr>
            <a:r>
              <a:rPr lang="es-ES_tradnl" altLang="es-PE" sz="2600" b="1">
                <a:latin typeface="Arial" pitchFamily="34" charset="0"/>
                <a:sym typeface="Wingdings" pitchFamily="2" charset="2"/>
              </a:rPr>
              <a:t>Traslación </a:t>
            </a:r>
          </a:p>
        </p:txBody>
      </p:sp>
      <p:sp>
        <p:nvSpPr>
          <p:cNvPr id="456714" name="Rectangle 10"/>
          <p:cNvSpPr>
            <a:spLocks noChangeArrowheads="1"/>
          </p:cNvSpPr>
          <p:nvPr/>
        </p:nvSpPr>
        <p:spPr bwMode="auto">
          <a:xfrm>
            <a:off x="5218113" y="1354138"/>
            <a:ext cx="309245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imes New Roman" pitchFamily="18" charset="0"/>
              </a:defRPr>
            </a:lvl1pPr>
            <a:lvl2pPr marL="817563" indent="-285750">
              <a:spcBef>
                <a:spcPct val="20000"/>
              </a:spcBef>
              <a:buChar char="–"/>
              <a:defRPr sz="2400">
                <a:solidFill>
                  <a:schemeClr val="tx1"/>
                </a:solidFill>
                <a:latin typeface="Times New Roman" pitchFamily="18" charset="0"/>
              </a:defRPr>
            </a:lvl2pPr>
            <a:lvl3pPr marL="1225550" indent="-228600">
              <a:spcBef>
                <a:spcPct val="20000"/>
              </a:spcBef>
              <a:buChar char="•"/>
              <a:defRPr sz="2000">
                <a:solidFill>
                  <a:schemeClr val="tx1"/>
                </a:solidFill>
                <a:latin typeface="Times New Roman" pitchFamily="18" charset="0"/>
              </a:defRPr>
            </a:lvl3pPr>
            <a:lvl4pPr marL="1633538"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a:buFontTx/>
              <a:buNone/>
            </a:pPr>
            <a:r>
              <a:rPr lang="es-ES_tradnl" altLang="es-PE" sz="2600" b="1">
                <a:latin typeface="Arial" pitchFamily="34" charset="0"/>
                <a:sym typeface="Wingdings" pitchFamily="2" charset="2"/>
              </a:rPr>
              <a:t>Escala</a:t>
            </a:r>
          </a:p>
        </p:txBody>
      </p:sp>
      <p:sp>
        <p:nvSpPr>
          <p:cNvPr id="456715" name="Rectangle 11"/>
          <p:cNvSpPr>
            <a:spLocks noChangeArrowheads="1"/>
          </p:cNvSpPr>
          <p:nvPr/>
        </p:nvSpPr>
        <p:spPr bwMode="auto">
          <a:xfrm>
            <a:off x="644525" y="3702050"/>
            <a:ext cx="309245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imes New Roman" pitchFamily="18" charset="0"/>
              </a:defRPr>
            </a:lvl1pPr>
            <a:lvl2pPr marL="817563" indent="-285750">
              <a:spcBef>
                <a:spcPct val="20000"/>
              </a:spcBef>
              <a:buChar char="–"/>
              <a:defRPr sz="2400">
                <a:solidFill>
                  <a:schemeClr val="tx1"/>
                </a:solidFill>
                <a:latin typeface="Times New Roman" pitchFamily="18" charset="0"/>
              </a:defRPr>
            </a:lvl2pPr>
            <a:lvl3pPr marL="1225550" indent="-228600">
              <a:spcBef>
                <a:spcPct val="20000"/>
              </a:spcBef>
              <a:buChar char="•"/>
              <a:defRPr sz="2000">
                <a:solidFill>
                  <a:schemeClr val="tx1"/>
                </a:solidFill>
                <a:latin typeface="Times New Roman" pitchFamily="18" charset="0"/>
              </a:defRPr>
            </a:lvl3pPr>
            <a:lvl4pPr marL="1633538"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a:buFontTx/>
              <a:buNone/>
            </a:pPr>
            <a:r>
              <a:rPr lang="es-ES_tradnl" altLang="es-PE" sz="2600" b="1">
                <a:latin typeface="Arial" pitchFamily="34" charset="0"/>
                <a:sym typeface="Wingdings" pitchFamily="2" charset="2"/>
              </a:rPr>
              <a:t>Rotación </a:t>
            </a:r>
          </a:p>
        </p:txBody>
      </p:sp>
      <p:sp>
        <p:nvSpPr>
          <p:cNvPr id="456716" name="Rectangle 12"/>
          <p:cNvSpPr>
            <a:spLocks noChangeArrowheads="1"/>
          </p:cNvSpPr>
          <p:nvPr/>
        </p:nvSpPr>
        <p:spPr bwMode="auto">
          <a:xfrm>
            <a:off x="5400675" y="4054475"/>
            <a:ext cx="309245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imes New Roman" pitchFamily="18" charset="0"/>
              </a:defRPr>
            </a:lvl1pPr>
            <a:lvl2pPr marL="817563" indent="-285750">
              <a:spcBef>
                <a:spcPct val="20000"/>
              </a:spcBef>
              <a:buChar char="–"/>
              <a:defRPr sz="2400">
                <a:solidFill>
                  <a:schemeClr val="tx1"/>
                </a:solidFill>
                <a:latin typeface="Times New Roman" pitchFamily="18" charset="0"/>
              </a:defRPr>
            </a:lvl2pPr>
            <a:lvl3pPr marL="1225550" indent="-228600">
              <a:spcBef>
                <a:spcPct val="20000"/>
              </a:spcBef>
              <a:buChar char="•"/>
              <a:defRPr sz="2000">
                <a:solidFill>
                  <a:schemeClr val="tx1"/>
                </a:solidFill>
                <a:latin typeface="Times New Roman" pitchFamily="18" charset="0"/>
              </a:defRPr>
            </a:lvl3pPr>
            <a:lvl4pPr marL="1633538"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a:buFontTx/>
              <a:buNone/>
            </a:pPr>
            <a:r>
              <a:rPr lang="es-ES_tradnl" altLang="es-PE" sz="2600" b="1">
                <a:latin typeface="Arial" pitchFamily="34" charset="0"/>
                <a:sym typeface="Wingdings" pitchFamily="2" charset="2"/>
              </a:rPr>
              <a:t>Inclinación </a:t>
            </a:r>
          </a:p>
        </p:txBody>
      </p:sp>
      <p:pic>
        <p:nvPicPr>
          <p:cNvPr id="456721" name="Picture 17" descr="sacrec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713" y="1839913"/>
            <a:ext cx="2759075" cy="2041525"/>
          </a:xfrm>
          <a:prstGeom prst="rect">
            <a:avLst/>
          </a:prstGeom>
          <a:noFill/>
          <a:extLst>
            <a:ext uri="{909E8E84-426E-40DD-AFC4-6F175D3DCCD1}">
              <a14:hiddenFill xmlns:a14="http://schemas.microsoft.com/office/drawing/2010/main">
                <a:solidFill>
                  <a:srgbClr val="FFFFFF"/>
                </a:solidFill>
              </a14:hiddenFill>
            </a:ext>
          </a:extLst>
        </p:spPr>
      </p:pic>
      <p:pic>
        <p:nvPicPr>
          <p:cNvPr id="456722" name="Picture 18" descr="sacrec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2058988"/>
            <a:ext cx="2166938" cy="1603375"/>
          </a:xfrm>
          <a:prstGeom prst="rect">
            <a:avLst/>
          </a:prstGeom>
          <a:noFill/>
          <a:extLst>
            <a:ext uri="{909E8E84-426E-40DD-AFC4-6F175D3DCCD1}">
              <a14:hiddenFill xmlns:a14="http://schemas.microsoft.com/office/drawing/2010/main">
                <a:solidFill>
                  <a:srgbClr val="FFFFFF"/>
                </a:solidFill>
              </a14:hiddenFill>
            </a:ext>
          </a:extLst>
        </p:spPr>
      </p:pic>
      <p:pic>
        <p:nvPicPr>
          <p:cNvPr id="456723" name="Picture 19" descr="sacrec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2988" y="2352675"/>
            <a:ext cx="1370012" cy="1014413"/>
          </a:xfrm>
          <a:prstGeom prst="rect">
            <a:avLst/>
          </a:prstGeom>
          <a:noFill/>
          <a:extLst>
            <a:ext uri="{909E8E84-426E-40DD-AFC4-6F175D3DCCD1}">
              <a14:hiddenFill xmlns:a14="http://schemas.microsoft.com/office/drawing/2010/main">
                <a:solidFill>
                  <a:srgbClr val="FFFFFF"/>
                </a:solidFill>
              </a14:hiddenFill>
            </a:ext>
          </a:extLst>
        </p:spPr>
      </p:pic>
      <p:pic>
        <p:nvPicPr>
          <p:cNvPr id="456724" name="Picture 20" descr="sacrec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4050" y="2555875"/>
            <a:ext cx="822325" cy="609600"/>
          </a:xfrm>
          <a:prstGeom prst="rect">
            <a:avLst/>
          </a:prstGeom>
          <a:noFill/>
          <a:extLst>
            <a:ext uri="{909E8E84-426E-40DD-AFC4-6F175D3DCCD1}">
              <a14:hiddenFill xmlns:a14="http://schemas.microsoft.com/office/drawing/2010/main">
                <a:solidFill>
                  <a:srgbClr val="FFFFFF"/>
                </a:solidFill>
              </a14:hiddenFill>
            </a:ext>
          </a:extLst>
        </p:spPr>
      </p:pic>
      <p:pic>
        <p:nvPicPr>
          <p:cNvPr id="456726" name="Picture 22" descr="sacrec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50057">
            <a:off x="2103438" y="4578350"/>
            <a:ext cx="1901825" cy="1406525"/>
          </a:xfrm>
          <a:prstGeom prst="rect">
            <a:avLst/>
          </a:prstGeom>
          <a:noFill/>
          <a:extLst>
            <a:ext uri="{909E8E84-426E-40DD-AFC4-6F175D3DCCD1}">
              <a14:hiddenFill xmlns:a14="http://schemas.microsoft.com/office/drawing/2010/main">
                <a:solidFill>
                  <a:srgbClr val="FFFFFF"/>
                </a:solidFill>
              </a14:hiddenFill>
            </a:ext>
          </a:extLst>
        </p:spPr>
      </p:pic>
      <p:pic>
        <p:nvPicPr>
          <p:cNvPr id="456725" name="Picture 21" descr="sacrec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2324">
            <a:off x="1336675" y="4548188"/>
            <a:ext cx="1901825" cy="1406525"/>
          </a:xfrm>
          <a:prstGeom prst="rect">
            <a:avLst/>
          </a:prstGeom>
          <a:noFill/>
          <a:extLst>
            <a:ext uri="{909E8E84-426E-40DD-AFC4-6F175D3DCCD1}">
              <a14:hiddenFill xmlns:a14="http://schemas.microsoft.com/office/drawing/2010/main">
                <a:solidFill>
                  <a:srgbClr val="FFFFFF"/>
                </a:solidFill>
              </a14:hiddenFill>
            </a:ext>
          </a:extLst>
        </p:spPr>
      </p:pic>
      <p:pic>
        <p:nvPicPr>
          <p:cNvPr id="456727" name="Picture 23" descr="sacrec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4511">
            <a:off x="598488" y="4384675"/>
            <a:ext cx="1406525" cy="1901825"/>
          </a:xfrm>
          <a:prstGeom prst="rect">
            <a:avLst/>
          </a:prstGeom>
          <a:noFill/>
          <a:extLst>
            <a:ext uri="{909E8E84-426E-40DD-AFC4-6F175D3DCCD1}">
              <a14:hiddenFill xmlns:a14="http://schemas.microsoft.com/office/drawing/2010/main">
                <a:solidFill>
                  <a:srgbClr val="FFFFFF"/>
                </a:solidFill>
              </a14:hiddenFill>
            </a:ext>
          </a:extLst>
        </p:spPr>
      </p:pic>
      <p:grpSp>
        <p:nvGrpSpPr>
          <p:cNvPr id="456732" name="Group 28"/>
          <p:cNvGrpSpPr>
            <a:grpSpLocks/>
          </p:cNvGrpSpPr>
          <p:nvPr/>
        </p:nvGrpSpPr>
        <p:grpSpPr bwMode="auto">
          <a:xfrm>
            <a:off x="177800" y="2022475"/>
            <a:ext cx="1954213" cy="1425575"/>
            <a:chOff x="219" y="1398"/>
            <a:chExt cx="1092" cy="807"/>
          </a:xfrm>
        </p:grpSpPr>
        <p:sp>
          <p:nvSpPr>
            <p:cNvPr id="456730" name="Rectangle 26"/>
            <p:cNvSpPr>
              <a:spLocks noChangeArrowheads="1"/>
            </p:cNvSpPr>
            <p:nvPr/>
          </p:nvSpPr>
          <p:spPr bwMode="auto">
            <a:xfrm>
              <a:off x="219" y="1398"/>
              <a:ext cx="1092" cy="807"/>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pic>
          <p:nvPicPr>
            <p:cNvPr id="456728" name="Picture 24" descr="sacrecor"/>
            <p:cNvPicPr>
              <a:picLocks noChangeAspect="1" noChangeArrowheads="1"/>
            </p:cNvPicPr>
            <p:nvPr/>
          </p:nvPicPr>
          <p:blipFill>
            <a:blip r:embed="rId3">
              <a:extLst>
                <a:ext uri="{28A0092B-C50C-407E-A947-70E740481C1C}">
                  <a14:useLocalDpi xmlns:a14="http://schemas.microsoft.com/office/drawing/2010/main" val="0"/>
                </a:ext>
              </a:extLst>
            </a:blip>
            <a:srcRect l="18649" b="25197"/>
            <a:stretch>
              <a:fillRect/>
            </a:stretch>
          </p:blipFill>
          <p:spPr bwMode="auto">
            <a:xfrm>
              <a:off x="223" y="1596"/>
              <a:ext cx="890" cy="6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6733" name="Group 29"/>
          <p:cNvGrpSpPr>
            <a:grpSpLocks/>
          </p:cNvGrpSpPr>
          <p:nvPr/>
        </p:nvGrpSpPr>
        <p:grpSpPr bwMode="auto">
          <a:xfrm>
            <a:off x="2209800" y="2035175"/>
            <a:ext cx="1954213" cy="1425575"/>
            <a:chOff x="850" y="901"/>
            <a:chExt cx="1092" cy="807"/>
          </a:xfrm>
        </p:grpSpPr>
        <p:sp>
          <p:nvSpPr>
            <p:cNvPr id="456731" name="Rectangle 27"/>
            <p:cNvSpPr>
              <a:spLocks noChangeArrowheads="1"/>
            </p:cNvSpPr>
            <p:nvPr/>
          </p:nvSpPr>
          <p:spPr bwMode="auto">
            <a:xfrm>
              <a:off x="850" y="901"/>
              <a:ext cx="1092" cy="807"/>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pic>
          <p:nvPicPr>
            <p:cNvPr id="456729" name="Picture 25" descr="sacrecor"/>
            <p:cNvPicPr>
              <a:picLocks noChangeAspect="1" noChangeArrowheads="1"/>
            </p:cNvPicPr>
            <p:nvPr/>
          </p:nvPicPr>
          <p:blipFill>
            <a:blip r:embed="rId3">
              <a:extLst>
                <a:ext uri="{28A0092B-C50C-407E-A947-70E740481C1C}">
                  <a14:useLocalDpi xmlns:a14="http://schemas.microsoft.com/office/drawing/2010/main" val="0"/>
                </a:ext>
              </a:extLst>
            </a:blip>
            <a:srcRect t="12599" r="27974"/>
            <a:stretch>
              <a:fillRect/>
            </a:stretch>
          </p:blipFill>
          <p:spPr bwMode="auto">
            <a:xfrm>
              <a:off x="1149" y="905"/>
              <a:ext cx="788" cy="708"/>
            </a:xfrm>
            <a:prstGeom prst="rect">
              <a:avLst/>
            </a:prstGeom>
            <a:noFill/>
            <a:extLst>
              <a:ext uri="{909E8E84-426E-40DD-AFC4-6F175D3DCCD1}">
                <a14:hiddenFill xmlns:a14="http://schemas.microsoft.com/office/drawing/2010/main">
                  <a:solidFill>
                    <a:srgbClr val="FFFFFF"/>
                  </a:solidFill>
                </a14:hiddenFill>
              </a:ext>
            </a:extLst>
          </p:spPr>
        </p:pic>
      </p:grpSp>
      <p:pic>
        <p:nvPicPr>
          <p:cNvPr id="456735" name="Picture 31" descr="inclina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4900" y="4851400"/>
            <a:ext cx="2773363" cy="1376363"/>
          </a:xfrm>
          <a:prstGeom prst="rect">
            <a:avLst/>
          </a:prstGeom>
          <a:noFill/>
          <a:extLst>
            <a:ext uri="{909E8E84-426E-40DD-AFC4-6F175D3DCCD1}">
              <a14:hiddenFill xmlns:a14="http://schemas.microsoft.com/office/drawing/2010/main">
                <a:solidFill>
                  <a:srgbClr val="FFFFFF"/>
                </a:solidFill>
              </a14:hiddenFill>
            </a:ext>
          </a:extLst>
        </p:spPr>
      </p:pic>
      <p:pic>
        <p:nvPicPr>
          <p:cNvPr id="456734" name="Picture 30" descr="inclina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3575" y="4710113"/>
            <a:ext cx="2062163" cy="1376362"/>
          </a:xfrm>
          <a:prstGeom prst="rect">
            <a:avLst/>
          </a:prstGeom>
          <a:noFill/>
          <a:extLst>
            <a:ext uri="{909E8E84-426E-40DD-AFC4-6F175D3DCCD1}">
              <a14:hiddenFill xmlns:a14="http://schemas.microsoft.com/office/drawing/2010/main">
                <a:solidFill>
                  <a:srgbClr val="FFFFFF"/>
                </a:solidFill>
              </a14:hiddenFill>
            </a:ext>
          </a:extLst>
        </p:spPr>
      </p:pic>
      <p:pic>
        <p:nvPicPr>
          <p:cNvPr id="456736" name="Picture 32" descr="inclina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8475" y="4478338"/>
            <a:ext cx="2568575" cy="1444625"/>
          </a:xfrm>
          <a:prstGeom prst="rect">
            <a:avLst/>
          </a:prstGeom>
          <a:noFill/>
          <a:extLst>
            <a:ext uri="{909E8E84-426E-40DD-AFC4-6F175D3DCCD1}">
              <a14:hiddenFill xmlns:a14="http://schemas.microsoft.com/office/drawing/2010/main">
                <a:solidFill>
                  <a:srgbClr val="FFFFFF"/>
                </a:solidFill>
              </a14:hiddenFill>
            </a:ext>
          </a:extLst>
        </p:spPr>
      </p:pic>
      <p:sp>
        <p:nvSpPr>
          <p:cNvPr id="456737" name="Rectangle 33"/>
          <p:cNvSpPr>
            <a:spLocks noChangeArrowheads="1"/>
          </p:cNvSpPr>
          <p:nvPr/>
        </p:nvSpPr>
        <p:spPr bwMode="auto">
          <a:xfrm>
            <a:off x="8767763" y="6369050"/>
            <a:ext cx="3762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s-PE" sz="2600">
                <a:hlinkClick r:id="rId9" action="ppaction://hlinkpres?slideindex=41&amp;slidetitle=4.2. Transformaciones afines."/>
              </a:rPr>
              <a:t>+</a:t>
            </a:r>
            <a:endParaRPr lang="es-ES_tradnl" altLang="es-PE" sz="2600"/>
          </a:p>
        </p:txBody>
      </p:sp>
    </p:spTree>
    <p:extLst>
      <p:ext uri="{BB962C8B-B14F-4D97-AF65-F5344CB8AC3E}">
        <p14:creationId xmlns:p14="http://schemas.microsoft.com/office/powerpoint/2010/main" val="187922558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body" sz="half" idx="1"/>
          </p:nvPr>
        </p:nvSpPr>
        <p:spPr>
          <a:xfrm>
            <a:off x="238125" y="590550"/>
            <a:ext cx="8669338" cy="1441450"/>
          </a:xfrm>
        </p:spPr>
        <p:txBody>
          <a:bodyPr/>
          <a:lstStyle/>
          <a:p>
            <a:r>
              <a:rPr lang="es-ES_tradnl" altLang="es-PE" sz="2600" b="1">
                <a:latin typeface="Arial" pitchFamily="34" charset="0"/>
                <a:sym typeface="Wingdings" pitchFamily="2" charset="2"/>
              </a:rPr>
              <a:t>Transformación de traslación (desplazamiento):</a:t>
            </a:r>
          </a:p>
          <a:p>
            <a:pPr>
              <a:buFontTx/>
              <a:buNone/>
            </a:pPr>
            <a:r>
              <a:rPr lang="es-ES_tradnl" altLang="es-PE" sz="2600">
                <a:latin typeface="Arial" pitchFamily="34" charset="0"/>
                <a:sym typeface="Wingdings" pitchFamily="2" charset="2"/>
              </a:rPr>
              <a:t>	R(x,y):= A(x+d</a:t>
            </a:r>
            <a:r>
              <a:rPr lang="es-ES_tradnl" altLang="es-PE" sz="2600" baseline="-25000">
                <a:latin typeface="Arial" pitchFamily="34" charset="0"/>
                <a:sym typeface="Wingdings" pitchFamily="2" charset="2"/>
              </a:rPr>
              <a:t>x</a:t>
            </a:r>
            <a:r>
              <a:rPr lang="es-ES_tradnl" altLang="es-PE" sz="2600">
                <a:latin typeface="Arial" pitchFamily="34" charset="0"/>
                <a:sym typeface="Wingdings" pitchFamily="2" charset="2"/>
              </a:rPr>
              <a:t>, y+d</a:t>
            </a:r>
            <a:r>
              <a:rPr lang="es-ES_tradnl" altLang="es-PE" sz="2600" baseline="-25000">
                <a:latin typeface="Arial" pitchFamily="34" charset="0"/>
                <a:sym typeface="Wingdings" pitchFamily="2" charset="2"/>
              </a:rPr>
              <a:t>y</a:t>
            </a:r>
            <a:r>
              <a:rPr lang="es-ES_tradnl" altLang="es-PE" sz="2600">
                <a:latin typeface="Arial" pitchFamily="34" charset="0"/>
                <a:sym typeface="Wingdings" pitchFamily="2" charset="2"/>
              </a:rPr>
              <a:t>)</a:t>
            </a:r>
          </a:p>
          <a:p>
            <a:r>
              <a:rPr lang="es-ES_tradnl" altLang="es-PE" sz="2600" b="1">
                <a:latin typeface="Arial" pitchFamily="34" charset="0"/>
                <a:sym typeface="Wingdings" pitchFamily="2" charset="2"/>
              </a:rPr>
              <a:t>Ejemplos.</a:t>
            </a:r>
            <a:endParaRPr lang="es-ES_tradnl" altLang="es-PE" sz="2600">
              <a:latin typeface="Arial" pitchFamily="34" charset="0"/>
              <a:sym typeface="Wingdings" pitchFamily="2" charset="2"/>
            </a:endParaRPr>
          </a:p>
        </p:txBody>
      </p:sp>
      <p:sp>
        <p:nvSpPr>
          <p:cNvPr id="458755"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graphicFrame>
        <p:nvGraphicFramePr>
          <p:cNvPr id="458789" name="Group 37"/>
          <p:cNvGraphicFramePr>
            <a:graphicFrameLocks noGrp="1"/>
          </p:cNvGraphicFramePr>
          <p:nvPr/>
        </p:nvGraphicFramePr>
        <p:xfrm>
          <a:off x="555625" y="2505075"/>
          <a:ext cx="1628775" cy="1395413"/>
        </p:xfrm>
        <a:graphic>
          <a:graphicData uri="http://schemas.openxmlformats.org/drawingml/2006/table">
            <a:tbl>
              <a:tblPr/>
              <a:tblGrid>
                <a:gridCol w="542925"/>
                <a:gridCol w="542925"/>
                <a:gridCol w="542925"/>
              </a:tblGrid>
              <a:tr h="466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r h="4635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BDDE"/>
                    </a:solidFill>
                  </a:tcPr>
                </a:tc>
              </a:tr>
              <a:tr h="46513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DDE"/>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458773" name="Rectangle 21"/>
          <p:cNvSpPr>
            <a:spLocks noChangeArrowheads="1"/>
          </p:cNvSpPr>
          <p:nvPr/>
        </p:nvSpPr>
        <p:spPr bwMode="auto">
          <a:xfrm>
            <a:off x="2765425" y="1608138"/>
            <a:ext cx="30670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Traslación (1, 1)</a:t>
            </a:r>
          </a:p>
          <a:p>
            <a:pPr algn="ctr"/>
            <a:r>
              <a:rPr lang="es-ES_tradnl" altLang="es-PE">
                <a:sym typeface="Wingdings" pitchFamily="2" charset="2"/>
              </a:rPr>
              <a:t>R</a:t>
            </a:r>
            <a:r>
              <a:rPr lang="es-ES_tradnl" altLang="es-PE" baseline="-25000">
                <a:sym typeface="Wingdings" pitchFamily="2" charset="2"/>
              </a:rPr>
              <a:t>1</a:t>
            </a:r>
            <a:r>
              <a:rPr lang="es-ES_tradnl" altLang="es-PE">
                <a:sym typeface="Wingdings" pitchFamily="2" charset="2"/>
              </a:rPr>
              <a:t>(x,y):= A(x+1,y+1)</a:t>
            </a:r>
          </a:p>
        </p:txBody>
      </p:sp>
      <p:sp>
        <p:nvSpPr>
          <p:cNvPr id="458774" name="Rectangle 22"/>
          <p:cNvSpPr>
            <a:spLocks noChangeArrowheads="1"/>
          </p:cNvSpPr>
          <p:nvPr/>
        </p:nvSpPr>
        <p:spPr bwMode="auto">
          <a:xfrm>
            <a:off x="5657850" y="1620838"/>
            <a:ext cx="30670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Traslación (-1, -1)</a:t>
            </a:r>
          </a:p>
          <a:p>
            <a:pPr algn="ctr"/>
            <a:r>
              <a:rPr lang="es-ES_tradnl" altLang="es-PE">
                <a:sym typeface="Wingdings" pitchFamily="2" charset="2"/>
              </a:rPr>
              <a:t>R</a:t>
            </a:r>
            <a:r>
              <a:rPr lang="es-ES_tradnl" altLang="es-PE" baseline="-25000">
                <a:sym typeface="Wingdings" pitchFamily="2" charset="2"/>
              </a:rPr>
              <a:t>2</a:t>
            </a:r>
            <a:r>
              <a:rPr lang="es-ES_tradnl" altLang="es-PE">
                <a:sym typeface="Wingdings" pitchFamily="2" charset="2"/>
              </a:rPr>
              <a:t>(x,y):= A(x-1,y-1)</a:t>
            </a:r>
          </a:p>
        </p:txBody>
      </p:sp>
      <p:graphicFrame>
        <p:nvGraphicFramePr>
          <p:cNvPr id="458844" name="Group 92"/>
          <p:cNvGraphicFramePr>
            <a:graphicFrameLocks noGrp="1"/>
          </p:cNvGraphicFramePr>
          <p:nvPr/>
        </p:nvGraphicFramePr>
        <p:xfrm>
          <a:off x="3435350" y="2509838"/>
          <a:ext cx="1628775" cy="1395413"/>
        </p:xfrm>
        <a:graphic>
          <a:graphicData uri="http://schemas.openxmlformats.org/drawingml/2006/table">
            <a:tbl>
              <a:tblPr/>
              <a:tblGrid>
                <a:gridCol w="542925"/>
                <a:gridCol w="542925"/>
                <a:gridCol w="542925"/>
              </a:tblGrid>
              <a:tr h="466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BDDE"/>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C1C1C"/>
                    </a:solidFill>
                  </a:tcPr>
                </a:tc>
              </a:tr>
              <a:tr h="4635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BDDE"/>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C1C1C"/>
                    </a:solidFill>
                  </a:tcPr>
                </a:tc>
              </a:tr>
              <a:tr h="46513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1C1C1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1C1C1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1C1C1C"/>
                    </a:solidFill>
                  </a:tcPr>
                </a:tc>
              </a:tr>
            </a:tbl>
          </a:graphicData>
        </a:graphic>
      </p:graphicFrame>
      <p:graphicFrame>
        <p:nvGraphicFramePr>
          <p:cNvPr id="458846" name="Group 94"/>
          <p:cNvGraphicFramePr>
            <a:graphicFrameLocks noGrp="1"/>
          </p:cNvGraphicFramePr>
          <p:nvPr/>
        </p:nvGraphicFramePr>
        <p:xfrm>
          <a:off x="6310313" y="2509838"/>
          <a:ext cx="1628775" cy="1395413"/>
        </p:xfrm>
        <a:graphic>
          <a:graphicData uri="http://schemas.openxmlformats.org/drawingml/2006/table">
            <a:tbl>
              <a:tblPr/>
              <a:tblGrid>
                <a:gridCol w="542925"/>
                <a:gridCol w="542925"/>
                <a:gridCol w="542925"/>
              </a:tblGrid>
              <a:tr h="4667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C1C1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C1C1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C1C1C"/>
                    </a:solidFill>
                  </a:tcPr>
                </a:tc>
              </a:tr>
              <a:tr h="4635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C1C1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4BC3"/>
                    </a:solidFill>
                  </a:tcPr>
                </a:tc>
              </a:tr>
              <a:tr h="46513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1C1C1C"/>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4BC3"/>
                    </a:solid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r>
            </a:tbl>
          </a:graphicData>
        </a:graphic>
      </p:graphicFrame>
      <p:sp>
        <p:nvSpPr>
          <p:cNvPr id="458847" name="Rectangle 95"/>
          <p:cNvSpPr>
            <a:spLocks noChangeArrowheads="1"/>
          </p:cNvSpPr>
          <p:nvPr/>
        </p:nvSpPr>
        <p:spPr bwMode="auto">
          <a:xfrm>
            <a:off x="549275" y="2033588"/>
            <a:ext cx="161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A</a:t>
            </a:r>
          </a:p>
        </p:txBody>
      </p:sp>
      <p:sp>
        <p:nvSpPr>
          <p:cNvPr id="458848" name="Rectangle 96"/>
          <p:cNvSpPr>
            <a:spLocks noChangeArrowheads="1"/>
          </p:cNvSpPr>
          <p:nvPr/>
        </p:nvSpPr>
        <p:spPr bwMode="auto">
          <a:xfrm>
            <a:off x="271463" y="4203700"/>
            <a:ext cx="8669337"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Si las imágenes A y R tienen el mismo tamaño, algunos píxeles </a:t>
            </a:r>
            <a:r>
              <a:rPr lang="es-ES_tradnl" altLang="es-PE" sz="2400" b="1">
                <a:latin typeface="Arial" pitchFamily="34" charset="0"/>
                <a:sym typeface="Wingdings" pitchFamily="2" charset="2"/>
              </a:rPr>
              <a:t>caen fuera</a:t>
            </a:r>
            <a:r>
              <a:rPr lang="es-ES_tradnl" altLang="es-PE" sz="2400">
                <a:latin typeface="Arial" pitchFamily="34" charset="0"/>
                <a:sym typeface="Wingdings" pitchFamily="2" charset="2"/>
              </a:rPr>
              <a:t> de la imagen A. ¿Qué valor toman?</a:t>
            </a:r>
          </a:p>
          <a:p>
            <a:r>
              <a:rPr lang="es-ES_tradnl" altLang="es-PE" sz="2400">
                <a:latin typeface="Arial" pitchFamily="34" charset="0"/>
                <a:sym typeface="Wingdings" pitchFamily="2" charset="2"/>
              </a:rPr>
              <a:t>Más que una interpolación sería una </a:t>
            </a:r>
            <a:r>
              <a:rPr lang="es-ES_tradnl" altLang="es-PE" sz="2400" b="1">
                <a:latin typeface="Arial" pitchFamily="34" charset="0"/>
                <a:sym typeface="Wingdings" pitchFamily="2" charset="2"/>
              </a:rPr>
              <a:t>extrapolación</a:t>
            </a:r>
            <a:r>
              <a:rPr lang="es-ES_tradnl" altLang="es-PE" sz="2400">
                <a:latin typeface="Arial" pitchFamily="34" charset="0"/>
                <a:sym typeface="Wingdings" pitchFamily="2" charset="2"/>
              </a:rPr>
              <a:t>...</a:t>
            </a:r>
          </a:p>
          <a:p>
            <a:r>
              <a:rPr lang="es-ES_tradnl" altLang="es-PE" sz="2400">
                <a:latin typeface="Arial" pitchFamily="34" charset="0"/>
                <a:sym typeface="Wingdings" pitchFamily="2" charset="2"/>
              </a:rPr>
              <a:t>Pero no tiene mucho sentido. Se puede usar mejor un valor </a:t>
            </a:r>
            <a:r>
              <a:rPr lang="es-ES_tradnl" altLang="es-PE" sz="2400" b="1">
                <a:latin typeface="Arial" pitchFamily="34" charset="0"/>
                <a:sym typeface="Wingdings" pitchFamily="2" charset="2"/>
              </a:rPr>
              <a:t>constante</a:t>
            </a:r>
            <a:r>
              <a:rPr lang="es-ES_tradnl" altLang="es-PE" sz="2400">
                <a:latin typeface="Arial" pitchFamily="34" charset="0"/>
                <a:sym typeface="Wingdings" pitchFamily="2" charset="2"/>
              </a:rPr>
              <a:t> predefinido. O </a:t>
            </a:r>
            <a:r>
              <a:rPr lang="es-ES_tradnl" altLang="es-PE" sz="2400" b="1">
                <a:latin typeface="Arial" pitchFamily="34" charset="0"/>
                <a:sym typeface="Wingdings" pitchFamily="2" charset="2"/>
              </a:rPr>
              <a:t>no modificar</a:t>
            </a:r>
            <a:r>
              <a:rPr lang="es-ES_tradnl" altLang="es-PE" sz="2400">
                <a:latin typeface="Arial" pitchFamily="34" charset="0"/>
                <a:sym typeface="Wingdings" pitchFamily="2" charset="2"/>
              </a:rPr>
              <a:t> el contenido previo.</a:t>
            </a:r>
          </a:p>
        </p:txBody>
      </p:sp>
    </p:spTree>
    <p:extLst>
      <p:ext uri="{BB962C8B-B14F-4D97-AF65-F5344CB8AC3E}">
        <p14:creationId xmlns:p14="http://schemas.microsoft.com/office/powerpoint/2010/main" val="151510854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body" sz="half" idx="1"/>
          </p:nvPr>
        </p:nvSpPr>
        <p:spPr>
          <a:xfrm>
            <a:off x="277813" y="2982913"/>
            <a:ext cx="8669337" cy="3414712"/>
          </a:xfrm>
        </p:spPr>
        <p:txBody>
          <a:bodyPr/>
          <a:lstStyle/>
          <a:p>
            <a:r>
              <a:rPr lang="es-ES_tradnl" altLang="es-PE" sz="2600" b="1">
                <a:latin typeface="Arial" pitchFamily="34" charset="0"/>
                <a:sym typeface="Wingdings" pitchFamily="2" charset="2"/>
              </a:rPr>
              <a:t>Aplicaciones:</a:t>
            </a:r>
          </a:p>
          <a:p>
            <a:pPr lvl="1"/>
            <a:r>
              <a:rPr lang="es-ES_tradnl" altLang="es-PE" sz="2400" b="1">
                <a:latin typeface="Arial" pitchFamily="34" charset="0"/>
                <a:sym typeface="Wingdings" pitchFamily="2" charset="2"/>
              </a:rPr>
              <a:t>Seleccionar</a:t>
            </a:r>
            <a:r>
              <a:rPr lang="es-ES_tradnl" altLang="es-PE" sz="2400">
                <a:latin typeface="Arial" pitchFamily="34" charset="0"/>
                <a:sym typeface="Wingdings" pitchFamily="2" charset="2"/>
              </a:rPr>
              <a:t> y </a:t>
            </a:r>
            <a:r>
              <a:rPr lang="es-ES_tradnl" altLang="es-PE" sz="2400" b="1">
                <a:latin typeface="Arial" pitchFamily="34" charset="0"/>
                <a:sym typeface="Wingdings" pitchFamily="2" charset="2"/>
              </a:rPr>
              <a:t>recortar</a:t>
            </a:r>
            <a:r>
              <a:rPr lang="es-ES_tradnl" altLang="es-PE" sz="2400">
                <a:latin typeface="Arial" pitchFamily="34" charset="0"/>
                <a:sym typeface="Wingdings" pitchFamily="2" charset="2"/>
              </a:rPr>
              <a:t> una región rectangular.</a:t>
            </a:r>
          </a:p>
          <a:p>
            <a:pPr lvl="1"/>
            <a:r>
              <a:rPr lang="es-ES_tradnl" altLang="es-PE" sz="2400">
                <a:latin typeface="Arial" pitchFamily="34" charset="0"/>
                <a:sym typeface="Wingdings" pitchFamily="2" charset="2"/>
              </a:rPr>
              <a:t>Aunque, como ya hemos visto, no suele aparecer de forma explícita, sino al manejar ROI.</a:t>
            </a:r>
          </a:p>
          <a:p>
            <a:pPr lvl="1"/>
            <a:r>
              <a:rPr lang="es-ES_tradnl" altLang="es-PE" sz="2400">
                <a:latin typeface="Arial" pitchFamily="34" charset="0"/>
                <a:sym typeface="Wingdings" pitchFamily="2" charset="2"/>
              </a:rPr>
              <a:t>También suele aparecer en combinación con las otras operaciones, para centrar la imagen resultante.</a:t>
            </a:r>
          </a:p>
          <a:p>
            <a:pPr lvl="1"/>
            <a:r>
              <a:rPr lang="es-ES_tradnl" altLang="es-PE" sz="2400" b="1">
                <a:latin typeface="Arial" pitchFamily="34" charset="0"/>
                <a:sym typeface="Wingdings" pitchFamily="2" charset="2"/>
              </a:rPr>
              <a:t>Ejemplo.</a:t>
            </a:r>
            <a:r>
              <a:rPr lang="es-ES_tradnl" altLang="es-PE" sz="2400">
                <a:latin typeface="Arial" pitchFamily="34" charset="0"/>
                <a:sym typeface="Wingdings" pitchFamily="2" charset="2"/>
              </a:rPr>
              <a:t> Recordar la operación de rotación de 180º:</a:t>
            </a:r>
          </a:p>
          <a:p>
            <a:pPr lvl="1">
              <a:buFontTx/>
              <a:buNone/>
            </a:pPr>
            <a:r>
              <a:rPr lang="es-ES_tradnl" altLang="es-PE" sz="2400">
                <a:latin typeface="Arial" pitchFamily="34" charset="0"/>
                <a:sym typeface="Wingdings" pitchFamily="2" charset="2"/>
              </a:rPr>
              <a:t>	R(x, y):= A(m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-x, 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-y)</a:t>
            </a:r>
            <a:endParaRPr lang="es-ES_tradnl" altLang="es-PE" sz="2000">
              <a:latin typeface="Arial" pitchFamily="34" charset="0"/>
              <a:sym typeface="Wingdings" pitchFamily="2" charset="2"/>
            </a:endParaRPr>
          </a:p>
        </p:txBody>
      </p:sp>
      <p:sp>
        <p:nvSpPr>
          <p:cNvPr id="466947"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sp>
        <p:nvSpPr>
          <p:cNvPr id="466951" name="Rectangle 7"/>
          <p:cNvSpPr>
            <a:spLocks noChangeArrowheads="1"/>
          </p:cNvSpPr>
          <p:nvPr/>
        </p:nvSpPr>
        <p:spPr bwMode="auto">
          <a:xfrm>
            <a:off x="884238" y="742950"/>
            <a:ext cx="3297237" cy="2174875"/>
          </a:xfrm>
          <a:prstGeom prst="rect">
            <a:avLst/>
          </a:prstGeom>
          <a:solidFill>
            <a:srgbClr val="EAEAEA"/>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66952" name="Line 8"/>
          <p:cNvSpPr>
            <a:spLocks noChangeShapeType="1"/>
          </p:cNvSpPr>
          <p:nvPr/>
        </p:nvSpPr>
        <p:spPr bwMode="auto">
          <a:xfrm>
            <a:off x="1854200" y="771525"/>
            <a:ext cx="0" cy="9556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66953" name="Rectangle 9"/>
          <p:cNvSpPr>
            <a:spLocks noChangeArrowheads="1"/>
          </p:cNvSpPr>
          <p:nvPr/>
        </p:nvSpPr>
        <p:spPr bwMode="auto">
          <a:xfrm>
            <a:off x="1854200" y="1714500"/>
            <a:ext cx="1398588" cy="871538"/>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66954" name="Line 10"/>
          <p:cNvSpPr>
            <a:spLocks noChangeShapeType="1"/>
          </p:cNvSpPr>
          <p:nvPr/>
        </p:nvSpPr>
        <p:spPr bwMode="auto">
          <a:xfrm flipV="1">
            <a:off x="892175" y="1706563"/>
            <a:ext cx="969963" cy="1587"/>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66955" name="Text Box 11"/>
          <p:cNvSpPr txBox="1">
            <a:spLocks noChangeArrowheads="1"/>
          </p:cNvSpPr>
          <p:nvPr/>
        </p:nvSpPr>
        <p:spPr bwMode="auto">
          <a:xfrm>
            <a:off x="935038" y="1208088"/>
            <a:ext cx="95408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100"/>
              <a:t>(d</a:t>
            </a:r>
            <a:r>
              <a:rPr lang="es-ES_tradnl" altLang="es-PE" sz="2100" baseline="-25000"/>
              <a:t>x</a:t>
            </a:r>
            <a:r>
              <a:rPr lang="es-ES_tradnl" altLang="es-PE" sz="2100"/>
              <a:t>,d</a:t>
            </a:r>
            <a:r>
              <a:rPr lang="es-ES_tradnl" altLang="es-PE" sz="2100" baseline="-25000"/>
              <a:t>y</a:t>
            </a:r>
            <a:r>
              <a:rPr lang="es-ES_tradnl" altLang="es-PE" sz="2100"/>
              <a:t>)</a:t>
            </a:r>
            <a:endParaRPr lang="es-ES" altLang="es-PE" sz="2100"/>
          </a:p>
        </p:txBody>
      </p:sp>
      <p:sp>
        <p:nvSpPr>
          <p:cNvPr id="466956" name="AutoShape 12"/>
          <p:cNvSpPr>
            <a:spLocks/>
          </p:cNvSpPr>
          <p:nvPr/>
        </p:nvSpPr>
        <p:spPr bwMode="auto">
          <a:xfrm>
            <a:off x="1604963" y="1741488"/>
            <a:ext cx="207962" cy="871537"/>
          </a:xfrm>
          <a:prstGeom prst="leftBrace">
            <a:avLst>
              <a:gd name="adj1" fmla="val 3492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66957" name="AutoShape 13"/>
          <p:cNvSpPr>
            <a:spLocks/>
          </p:cNvSpPr>
          <p:nvPr/>
        </p:nvSpPr>
        <p:spPr bwMode="auto">
          <a:xfrm rot="5400000">
            <a:off x="2443956" y="850107"/>
            <a:ext cx="263525" cy="1341438"/>
          </a:xfrm>
          <a:prstGeom prst="leftBrace">
            <a:avLst>
              <a:gd name="adj1" fmla="val 42420"/>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66958" name="Text Box 14"/>
          <p:cNvSpPr txBox="1">
            <a:spLocks noChangeArrowheads="1"/>
          </p:cNvSpPr>
          <p:nvPr/>
        </p:nvSpPr>
        <p:spPr bwMode="auto">
          <a:xfrm>
            <a:off x="2316163" y="952500"/>
            <a:ext cx="56673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100"/>
              <a:t>t</a:t>
            </a:r>
            <a:r>
              <a:rPr lang="es-ES_tradnl" altLang="es-PE" sz="2100" baseline="-25000"/>
              <a:t>X</a:t>
            </a:r>
            <a:endParaRPr lang="es-ES" altLang="es-PE" sz="2100" baseline="-25000"/>
          </a:p>
        </p:txBody>
      </p:sp>
      <p:sp>
        <p:nvSpPr>
          <p:cNvPr id="466959" name="Text Box 15"/>
          <p:cNvSpPr txBox="1">
            <a:spLocks noChangeArrowheads="1"/>
          </p:cNvSpPr>
          <p:nvPr/>
        </p:nvSpPr>
        <p:spPr bwMode="auto">
          <a:xfrm>
            <a:off x="1160463" y="1930400"/>
            <a:ext cx="56673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100"/>
              <a:t>t</a:t>
            </a:r>
            <a:r>
              <a:rPr lang="es-ES_tradnl" altLang="es-PE" sz="2100" baseline="-25000"/>
              <a:t>Y</a:t>
            </a:r>
            <a:endParaRPr lang="es-ES" altLang="es-PE" sz="2100" baseline="-25000"/>
          </a:p>
        </p:txBody>
      </p:sp>
      <p:sp>
        <p:nvSpPr>
          <p:cNvPr id="466960" name="Rectangle 16"/>
          <p:cNvSpPr>
            <a:spLocks noChangeArrowheads="1"/>
          </p:cNvSpPr>
          <p:nvPr/>
        </p:nvSpPr>
        <p:spPr bwMode="auto">
          <a:xfrm>
            <a:off x="7270750" y="1543050"/>
            <a:ext cx="1398588" cy="871538"/>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66961" name="Text Box 17"/>
          <p:cNvSpPr txBox="1">
            <a:spLocks noChangeArrowheads="1"/>
          </p:cNvSpPr>
          <p:nvPr/>
        </p:nvSpPr>
        <p:spPr bwMode="auto">
          <a:xfrm>
            <a:off x="300038" y="768350"/>
            <a:ext cx="566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A</a:t>
            </a:r>
            <a:endParaRPr lang="es-ES" altLang="es-PE" b="1"/>
          </a:p>
        </p:txBody>
      </p:sp>
      <p:sp>
        <p:nvSpPr>
          <p:cNvPr id="466962" name="Text Box 18"/>
          <p:cNvSpPr txBox="1">
            <a:spLocks noChangeArrowheads="1"/>
          </p:cNvSpPr>
          <p:nvPr/>
        </p:nvSpPr>
        <p:spPr bwMode="auto">
          <a:xfrm>
            <a:off x="6732588" y="1460500"/>
            <a:ext cx="566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R</a:t>
            </a:r>
            <a:endParaRPr lang="es-ES" altLang="es-PE" b="1"/>
          </a:p>
        </p:txBody>
      </p:sp>
      <p:sp>
        <p:nvSpPr>
          <p:cNvPr id="466963" name="AutoShape 19"/>
          <p:cNvSpPr>
            <a:spLocks noChangeArrowheads="1"/>
          </p:cNvSpPr>
          <p:nvPr/>
        </p:nvSpPr>
        <p:spPr bwMode="auto">
          <a:xfrm>
            <a:off x="4313238" y="1885950"/>
            <a:ext cx="2565400" cy="446088"/>
          </a:xfrm>
          <a:prstGeom prst="rightArrow">
            <a:avLst>
              <a:gd name="adj1" fmla="val 28824"/>
              <a:gd name="adj2" fmla="val 102983"/>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66964" name="Text Box 20"/>
          <p:cNvSpPr txBox="1">
            <a:spLocks noChangeArrowheads="1"/>
          </p:cNvSpPr>
          <p:nvPr/>
        </p:nvSpPr>
        <p:spPr bwMode="auto">
          <a:xfrm>
            <a:off x="4211638" y="996950"/>
            <a:ext cx="25860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Trasladar (d</a:t>
            </a:r>
            <a:r>
              <a:rPr lang="es-ES_tradnl" altLang="es-PE" baseline="-25000"/>
              <a:t>x</a:t>
            </a:r>
            <a:r>
              <a:rPr lang="es-ES_tradnl" altLang="es-PE"/>
              <a:t>, d</a:t>
            </a:r>
            <a:r>
              <a:rPr lang="es-ES_tradnl" altLang="es-PE" baseline="-25000"/>
              <a:t>y</a:t>
            </a:r>
            <a:r>
              <a:rPr lang="es-ES_tradnl" altLang="es-PE"/>
              <a:t>) y recortar (t</a:t>
            </a:r>
            <a:r>
              <a:rPr lang="es-ES_tradnl" altLang="es-PE" baseline="-25000"/>
              <a:t>x</a:t>
            </a:r>
            <a:r>
              <a:rPr lang="es-ES_tradnl" altLang="es-PE"/>
              <a:t>, t</a:t>
            </a:r>
            <a:r>
              <a:rPr lang="es-ES_tradnl" altLang="es-PE" baseline="-25000"/>
              <a:t>y</a:t>
            </a:r>
            <a:r>
              <a:rPr lang="es-ES_tradnl" altLang="es-PE"/>
              <a:t>)</a:t>
            </a:r>
            <a:endParaRPr lang="es-ES" altLang="es-PE"/>
          </a:p>
        </p:txBody>
      </p:sp>
    </p:spTree>
    <p:extLst>
      <p:ext uri="{BB962C8B-B14F-4D97-AF65-F5344CB8AC3E}">
        <p14:creationId xmlns:p14="http://schemas.microsoft.com/office/powerpoint/2010/main" val="1783085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xfrm>
            <a:off x="136006" y="4584884"/>
            <a:ext cx="2830482" cy="1062038"/>
          </a:xfrm>
          <a:prstGeom prst="rect">
            <a:avLst/>
          </a:prstGeom>
        </p:spPr>
        <p:txBody>
          <a:bodyPr>
            <a:noAutofit/>
          </a:bodyPr>
          <a:lstStyle>
            <a:lvl1pPr>
              <a:defRPr sz="5400"/>
            </a:lvl1pPr>
          </a:lstStyle>
          <a:p>
            <a:r>
              <a:rPr sz="4000" dirty="0" err="1"/>
              <a:t>Resultados</a:t>
            </a:r>
            <a:endParaRPr sz="4000" dirty="0"/>
          </a:p>
        </p:txBody>
      </p:sp>
      <p:graphicFrame>
        <p:nvGraphicFramePr>
          <p:cNvPr id="183" name="Table 183"/>
          <p:cNvGraphicFramePr/>
          <p:nvPr/>
        </p:nvGraphicFramePr>
        <p:xfrm>
          <a:off x="2956870" y="314514"/>
          <a:ext cx="5404472" cy="5482048"/>
        </p:xfrm>
        <a:graphic>
          <a:graphicData uri="http://schemas.openxmlformats.org/drawingml/2006/table">
            <a:tbl>
              <a:tblPr firstRow="1" firstCol="1" bandRow="1"/>
              <a:tblGrid>
                <a:gridCol w="1351118"/>
                <a:gridCol w="1351118"/>
                <a:gridCol w="1351118"/>
                <a:gridCol w="1351118"/>
              </a:tblGrid>
              <a:tr h="421696">
                <a:tc>
                  <a:txBody>
                    <a:bodyPr/>
                    <a:lstStyle/>
                    <a:p>
                      <a:pPr algn="ctr">
                        <a:defRPr sz="1800" b="0">
                          <a:solidFill>
                            <a:srgbClr val="000000"/>
                          </a:solidFill>
                        </a:defRPr>
                      </a:pPr>
                      <a:r>
                        <a:rPr b="1">
                          <a:solidFill>
                            <a:schemeClr val="accent5"/>
                          </a:solidFill>
                        </a:rPr>
                        <a:t>CLASE</a:t>
                      </a:r>
                    </a:p>
                  </a:txBody>
                  <a:tcPr marL="0" marR="0" marT="0" marB="0" anchor="ctr" horzOverflow="overflow"/>
                </a:tc>
                <a:tc>
                  <a:txBody>
                    <a:bodyPr/>
                    <a:lstStyle/>
                    <a:p>
                      <a:pPr algn="ctr">
                        <a:defRPr sz="1800" b="0">
                          <a:solidFill>
                            <a:srgbClr val="000000"/>
                          </a:solidFill>
                        </a:defRPr>
                      </a:pPr>
                      <a:r>
                        <a:rPr b="1">
                          <a:solidFill>
                            <a:schemeClr val="accent5"/>
                          </a:solidFill>
                        </a:rPr>
                        <a:t>Precision</a:t>
                      </a:r>
                    </a:p>
                  </a:txBody>
                  <a:tcPr marL="0" marR="0" marT="0" marB="0" anchor="ctr" horzOverflow="overflow"/>
                </a:tc>
                <a:tc>
                  <a:txBody>
                    <a:bodyPr/>
                    <a:lstStyle/>
                    <a:p>
                      <a:pPr algn="ctr">
                        <a:defRPr sz="1800" b="0">
                          <a:solidFill>
                            <a:srgbClr val="000000"/>
                          </a:solidFill>
                        </a:defRPr>
                      </a:pPr>
                      <a:r>
                        <a:rPr b="1">
                          <a:solidFill>
                            <a:schemeClr val="accent5"/>
                          </a:solidFill>
                        </a:rPr>
                        <a:t>Recall</a:t>
                      </a:r>
                    </a:p>
                  </a:txBody>
                  <a:tcPr marL="0" marR="0" marT="0" marB="0" anchor="ctr" horzOverflow="overflow"/>
                </a:tc>
                <a:tc>
                  <a:txBody>
                    <a:bodyPr/>
                    <a:lstStyle/>
                    <a:p>
                      <a:pPr algn="ctr">
                        <a:defRPr sz="1800" b="0">
                          <a:solidFill>
                            <a:srgbClr val="000000"/>
                          </a:solidFill>
                        </a:defRPr>
                      </a:pPr>
                      <a:r>
                        <a:rPr b="1">
                          <a:solidFill>
                            <a:schemeClr val="accent5"/>
                          </a:solidFill>
                        </a:rPr>
                        <a:t>F-Measure</a:t>
                      </a:r>
                    </a:p>
                  </a:txBody>
                  <a:tcPr marL="0" marR="0" marT="0" marB="0" anchor="ctr" horzOverflow="overflow"/>
                </a:tc>
              </a:tr>
              <a:tr h="421696">
                <a:tc>
                  <a:txBody>
                    <a:bodyPr/>
                    <a:lstStyle/>
                    <a:p>
                      <a:pPr algn="ctr">
                        <a:defRPr sz="1800" b="0">
                          <a:solidFill>
                            <a:srgbClr val="000000"/>
                          </a:solidFill>
                        </a:defRPr>
                      </a:pPr>
                      <a:r>
                        <a:rPr b="1">
                          <a:solidFill>
                            <a:schemeClr val="accent5"/>
                          </a:solidFill>
                        </a:rPr>
                        <a:t>BrocadoL</a:t>
                      </a:r>
                    </a:p>
                  </a:txBody>
                  <a:tcPr marL="0" marR="0" marT="0" marB="0" anchor="ctr" horzOverflow="overflow"/>
                </a:tc>
                <a:tc>
                  <a:txBody>
                    <a:bodyPr/>
                    <a:lstStyle/>
                    <a:p>
                      <a:pPr algn="ctr">
                        <a:defRPr sz="1800">
                          <a:solidFill>
                            <a:srgbClr val="000000"/>
                          </a:solidFill>
                        </a:defRPr>
                      </a:pPr>
                      <a:r>
                        <a:rPr>
                          <a:solidFill>
                            <a:schemeClr val="accent5"/>
                          </a:solidFill>
                        </a:rPr>
                        <a:t>73.47</a:t>
                      </a:r>
                    </a:p>
                  </a:txBody>
                  <a:tcPr marL="0" marR="0" marT="0" marB="0" anchor="ctr" horzOverflow="overflow"/>
                </a:tc>
                <a:tc>
                  <a:txBody>
                    <a:bodyPr/>
                    <a:lstStyle/>
                    <a:p>
                      <a:pPr algn="ctr">
                        <a:defRPr sz="1800">
                          <a:solidFill>
                            <a:srgbClr val="000000"/>
                          </a:solidFill>
                        </a:defRPr>
                      </a:pPr>
                      <a:r>
                        <a:rPr>
                          <a:solidFill>
                            <a:schemeClr val="accent5"/>
                          </a:solidFill>
                        </a:rPr>
                        <a:t>85.71</a:t>
                      </a:r>
                    </a:p>
                  </a:txBody>
                  <a:tcPr marL="0" marR="0" marT="0" marB="0" anchor="ctr" horzOverflow="overflow"/>
                </a:tc>
                <a:tc>
                  <a:txBody>
                    <a:bodyPr/>
                    <a:lstStyle/>
                    <a:p>
                      <a:pPr algn="ctr">
                        <a:defRPr sz="1800">
                          <a:solidFill>
                            <a:srgbClr val="000000"/>
                          </a:solidFill>
                        </a:defRPr>
                      </a:pPr>
                      <a:r>
                        <a:rPr>
                          <a:solidFill>
                            <a:schemeClr val="accent5"/>
                          </a:solidFill>
                        </a:rPr>
                        <a:t>79.12</a:t>
                      </a:r>
                    </a:p>
                  </a:txBody>
                  <a:tcPr marL="0" marR="0" marT="0" marB="0" anchor="ctr" horzOverflow="overflow"/>
                </a:tc>
              </a:tr>
              <a:tr h="421696">
                <a:tc>
                  <a:txBody>
                    <a:bodyPr/>
                    <a:lstStyle/>
                    <a:p>
                      <a:pPr algn="ctr">
                        <a:defRPr sz="1800" b="0">
                          <a:solidFill>
                            <a:srgbClr val="000000"/>
                          </a:solidFill>
                        </a:defRPr>
                      </a:pPr>
                      <a:r>
                        <a:rPr b="1">
                          <a:solidFill>
                            <a:schemeClr val="accent5"/>
                          </a:solidFill>
                        </a:rPr>
                        <a:t>BrocadoS</a:t>
                      </a:r>
                    </a:p>
                  </a:txBody>
                  <a:tcPr marL="0" marR="0" marT="0" marB="0" anchor="ctr" horzOverflow="overflow"/>
                </a:tc>
                <a:tc>
                  <a:txBody>
                    <a:bodyPr/>
                    <a:lstStyle/>
                    <a:p>
                      <a:pPr algn="ctr">
                        <a:defRPr sz="1800">
                          <a:solidFill>
                            <a:srgbClr val="000000"/>
                          </a:solidFill>
                        </a:defRPr>
                      </a:pPr>
                      <a:r>
                        <a:rPr>
                          <a:solidFill>
                            <a:schemeClr val="accent5"/>
                          </a:solidFill>
                        </a:rPr>
                        <a:t>86.36</a:t>
                      </a:r>
                    </a:p>
                  </a:txBody>
                  <a:tcPr marL="0" marR="0" marT="0" marB="0" anchor="ctr" horzOverflow="overflow"/>
                </a:tc>
                <a:tc>
                  <a:txBody>
                    <a:bodyPr/>
                    <a:lstStyle/>
                    <a:p>
                      <a:pPr algn="ctr">
                        <a:defRPr sz="1800">
                          <a:solidFill>
                            <a:srgbClr val="000000"/>
                          </a:solidFill>
                        </a:defRPr>
                      </a:pPr>
                      <a:r>
                        <a:rPr>
                          <a:solidFill>
                            <a:schemeClr val="accent5"/>
                          </a:solidFill>
                        </a:rPr>
                        <a:t>90.48</a:t>
                      </a:r>
                    </a:p>
                  </a:txBody>
                  <a:tcPr marL="0" marR="0" marT="0" marB="0" anchor="ctr" horzOverflow="overflow"/>
                </a:tc>
                <a:tc>
                  <a:txBody>
                    <a:bodyPr/>
                    <a:lstStyle/>
                    <a:p>
                      <a:pPr algn="ctr">
                        <a:defRPr sz="1800">
                          <a:solidFill>
                            <a:srgbClr val="000000"/>
                          </a:solidFill>
                        </a:defRPr>
                      </a:pPr>
                      <a:r>
                        <a:rPr>
                          <a:solidFill>
                            <a:schemeClr val="accent5"/>
                          </a:solidFill>
                        </a:rPr>
                        <a:t>88.37</a:t>
                      </a:r>
                    </a:p>
                  </a:txBody>
                  <a:tcPr marL="0" marR="0" marT="0" marB="0" anchor="ctr" horzOverflow="overflow"/>
                </a:tc>
              </a:tr>
              <a:tr h="421696">
                <a:tc>
                  <a:txBody>
                    <a:bodyPr/>
                    <a:lstStyle/>
                    <a:p>
                      <a:pPr algn="ctr">
                        <a:defRPr sz="1800" b="0">
                          <a:solidFill>
                            <a:srgbClr val="000000"/>
                          </a:solidFill>
                        </a:defRPr>
                      </a:pPr>
                      <a:r>
                        <a:rPr b="1">
                          <a:solidFill>
                            <a:schemeClr val="accent5"/>
                          </a:solidFill>
                        </a:rPr>
                        <a:t>CerSeca</a:t>
                      </a:r>
                    </a:p>
                  </a:txBody>
                  <a:tcPr marL="0" marR="0" marT="0" marB="0" anchor="ctr" horzOverflow="overflow"/>
                </a:tc>
                <a:tc>
                  <a:txBody>
                    <a:bodyPr/>
                    <a:lstStyle/>
                    <a:p>
                      <a:pPr algn="ctr">
                        <a:defRPr sz="1800">
                          <a:solidFill>
                            <a:srgbClr val="000000"/>
                          </a:solidFill>
                        </a:defRPr>
                      </a:pPr>
                      <a:r>
                        <a:rPr>
                          <a:solidFill>
                            <a:schemeClr val="accent5"/>
                          </a:solidFill>
                        </a:rPr>
                        <a:t>92.62</a:t>
                      </a:r>
                    </a:p>
                  </a:txBody>
                  <a:tcPr marL="0" marR="0" marT="0" marB="0" anchor="ctr" horzOverflow="overflow"/>
                </a:tc>
                <a:tc>
                  <a:txBody>
                    <a:bodyPr/>
                    <a:lstStyle/>
                    <a:p>
                      <a:pPr algn="ctr">
                        <a:defRPr sz="1800">
                          <a:solidFill>
                            <a:srgbClr val="000000"/>
                          </a:solidFill>
                        </a:defRPr>
                      </a:pPr>
                      <a:r>
                        <a:rPr>
                          <a:solidFill>
                            <a:schemeClr val="accent5"/>
                          </a:solidFill>
                        </a:rPr>
                        <a:t>89.68</a:t>
                      </a:r>
                    </a:p>
                  </a:txBody>
                  <a:tcPr marL="0" marR="0" marT="0" marB="0" anchor="ctr" horzOverflow="overflow"/>
                </a:tc>
                <a:tc>
                  <a:txBody>
                    <a:bodyPr/>
                    <a:lstStyle/>
                    <a:p>
                      <a:pPr algn="ctr">
                        <a:defRPr sz="1800">
                          <a:solidFill>
                            <a:srgbClr val="000000"/>
                          </a:solidFill>
                        </a:defRPr>
                      </a:pPr>
                      <a:r>
                        <a:rPr>
                          <a:solidFill>
                            <a:schemeClr val="accent5"/>
                          </a:solidFill>
                        </a:rPr>
                        <a:t>91.13</a:t>
                      </a:r>
                    </a:p>
                  </a:txBody>
                  <a:tcPr marL="0" marR="0" marT="0" marB="0" anchor="ctr" horzOverflow="overflow"/>
                </a:tc>
              </a:tr>
              <a:tr h="421696">
                <a:tc>
                  <a:txBody>
                    <a:bodyPr/>
                    <a:lstStyle/>
                    <a:p>
                      <a:pPr algn="ctr">
                        <a:defRPr sz="1800" b="0">
                          <a:solidFill>
                            <a:srgbClr val="000000"/>
                          </a:solidFill>
                        </a:defRPr>
                      </a:pPr>
                      <a:r>
                        <a:rPr b="1">
                          <a:solidFill>
                            <a:schemeClr val="accent5"/>
                          </a:solidFill>
                        </a:rPr>
                        <a:t>Concha</a:t>
                      </a:r>
                    </a:p>
                  </a:txBody>
                  <a:tcPr marL="0" marR="0" marT="0" marB="0" anchor="ctr" horzOverflow="overflow"/>
                </a:tc>
                <a:tc>
                  <a:txBody>
                    <a:bodyPr/>
                    <a:lstStyle/>
                    <a:p>
                      <a:pPr algn="ctr">
                        <a:defRPr sz="1800">
                          <a:solidFill>
                            <a:srgbClr val="000000"/>
                          </a:solidFill>
                        </a:defRPr>
                      </a:pPr>
                      <a:r>
                        <a:rPr>
                          <a:solidFill>
                            <a:schemeClr val="accent5"/>
                          </a:solidFill>
                        </a:rPr>
                        <a:t>78.52</a:t>
                      </a:r>
                    </a:p>
                  </a:txBody>
                  <a:tcPr marL="0" marR="0" marT="0" marB="0" anchor="ctr" horzOverflow="overflow"/>
                </a:tc>
                <a:tc>
                  <a:txBody>
                    <a:bodyPr/>
                    <a:lstStyle/>
                    <a:p>
                      <a:pPr algn="ctr">
                        <a:defRPr sz="1800">
                          <a:solidFill>
                            <a:srgbClr val="000000"/>
                          </a:solidFill>
                        </a:defRPr>
                      </a:pPr>
                      <a:r>
                        <a:rPr>
                          <a:solidFill>
                            <a:schemeClr val="accent5"/>
                          </a:solidFill>
                        </a:rPr>
                        <a:t>84.13</a:t>
                      </a:r>
                    </a:p>
                  </a:txBody>
                  <a:tcPr marL="0" marR="0" marT="0" marB="0" anchor="ctr" horzOverflow="overflow"/>
                </a:tc>
                <a:tc>
                  <a:txBody>
                    <a:bodyPr/>
                    <a:lstStyle/>
                    <a:p>
                      <a:pPr algn="ctr">
                        <a:defRPr sz="1800">
                          <a:solidFill>
                            <a:srgbClr val="000000"/>
                          </a:solidFill>
                        </a:defRPr>
                      </a:pPr>
                      <a:r>
                        <a:rPr>
                          <a:solidFill>
                            <a:schemeClr val="accent5"/>
                          </a:solidFill>
                        </a:rPr>
                        <a:t>81.23</a:t>
                      </a:r>
                    </a:p>
                  </a:txBody>
                  <a:tcPr marL="0" marR="0" marT="0" marB="0" anchor="ctr" horzOverflow="overflow"/>
                </a:tc>
              </a:tr>
              <a:tr h="421696">
                <a:tc>
                  <a:txBody>
                    <a:bodyPr/>
                    <a:lstStyle/>
                    <a:p>
                      <a:pPr algn="ctr">
                        <a:defRPr sz="1800" b="0">
                          <a:solidFill>
                            <a:srgbClr val="000000"/>
                          </a:solidFill>
                        </a:defRPr>
                      </a:pPr>
                      <a:r>
                        <a:rPr b="1">
                          <a:solidFill>
                            <a:schemeClr val="accent5"/>
                          </a:solidFill>
                        </a:rPr>
                        <a:t>DxHongo</a:t>
                      </a:r>
                    </a:p>
                  </a:txBody>
                  <a:tcPr marL="0" marR="0" marT="0" marB="0" anchor="ctr" horzOverflow="overflow"/>
                </a:tc>
                <a:tc>
                  <a:txBody>
                    <a:bodyPr/>
                    <a:lstStyle/>
                    <a:p>
                      <a:pPr algn="ctr">
                        <a:defRPr sz="1800">
                          <a:solidFill>
                            <a:srgbClr val="000000"/>
                          </a:solidFill>
                        </a:defRPr>
                      </a:pPr>
                      <a:r>
                        <a:rPr>
                          <a:solidFill>
                            <a:schemeClr val="accent5"/>
                          </a:solidFill>
                        </a:rPr>
                        <a:t>94.49</a:t>
                      </a:r>
                    </a:p>
                  </a:txBody>
                  <a:tcPr marL="0" marR="0" marT="0" marB="0" anchor="ctr" horzOverflow="overflow"/>
                </a:tc>
                <a:tc>
                  <a:txBody>
                    <a:bodyPr/>
                    <a:lstStyle/>
                    <a:p>
                      <a:pPr algn="ctr">
                        <a:defRPr sz="1800">
                          <a:solidFill>
                            <a:srgbClr val="000000"/>
                          </a:solidFill>
                        </a:defRPr>
                      </a:pPr>
                      <a:r>
                        <a:rPr>
                          <a:solidFill>
                            <a:schemeClr val="accent5"/>
                          </a:solidFill>
                        </a:rPr>
                        <a:t>95.24</a:t>
                      </a:r>
                    </a:p>
                  </a:txBody>
                  <a:tcPr marL="0" marR="0" marT="0" marB="0" anchor="ctr" horzOverflow="overflow"/>
                </a:tc>
                <a:tc>
                  <a:txBody>
                    <a:bodyPr/>
                    <a:lstStyle/>
                    <a:p>
                      <a:pPr algn="ctr">
                        <a:defRPr sz="1800">
                          <a:solidFill>
                            <a:srgbClr val="000000"/>
                          </a:solidFill>
                        </a:defRPr>
                      </a:pPr>
                      <a:r>
                        <a:rPr>
                          <a:solidFill>
                            <a:schemeClr val="accent5"/>
                          </a:solidFill>
                        </a:rPr>
                        <a:t>94.86</a:t>
                      </a:r>
                    </a:p>
                  </a:txBody>
                  <a:tcPr marL="0" marR="0" marT="0" marB="0" anchor="ctr" horzOverflow="overflow"/>
                </a:tc>
              </a:tr>
              <a:tr h="421696">
                <a:tc>
                  <a:txBody>
                    <a:bodyPr/>
                    <a:lstStyle/>
                    <a:p>
                      <a:pPr algn="ctr">
                        <a:defRPr sz="1800" b="0">
                          <a:solidFill>
                            <a:srgbClr val="000000"/>
                          </a:solidFill>
                        </a:defRPr>
                      </a:pPr>
                      <a:r>
                        <a:rPr b="1">
                          <a:solidFill>
                            <a:schemeClr val="accent5"/>
                          </a:solidFill>
                        </a:rPr>
                        <a:t>Flotador</a:t>
                      </a:r>
                    </a:p>
                  </a:txBody>
                  <a:tcPr marL="0" marR="0" marT="0" marB="0" anchor="ctr" horzOverflow="overflow"/>
                </a:tc>
                <a:tc>
                  <a:txBody>
                    <a:bodyPr/>
                    <a:lstStyle/>
                    <a:p>
                      <a:pPr algn="ctr">
                        <a:defRPr sz="1800">
                          <a:solidFill>
                            <a:srgbClr val="000000"/>
                          </a:solidFill>
                        </a:defRPr>
                      </a:pPr>
                      <a:r>
                        <a:rPr>
                          <a:solidFill>
                            <a:schemeClr val="accent5"/>
                          </a:solidFill>
                        </a:rPr>
                        <a:t>86.67</a:t>
                      </a:r>
                    </a:p>
                  </a:txBody>
                  <a:tcPr marL="0" marR="0" marT="0" marB="0" anchor="ctr" horzOverflow="overflow"/>
                </a:tc>
                <a:tc>
                  <a:txBody>
                    <a:bodyPr/>
                    <a:lstStyle/>
                    <a:p>
                      <a:pPr algn="ctr">
                        <a:defRPr sz="1800">
                          <a:solidFill>
                            <a:srgbClr val="000000"/>
                          </a:solidFill>
                        </a:defRPr>
                      </a:pPr>
                      <a:r>
                        <a:rPr>
                          <a:solidFill>
                            <a:schemeClr val="accent5"/>
                          </a:solidFill>
                        </a:rPr>
                        <a:t>82.54</a:t>
                      </a:r>
                    </a:p>
                  </a:txBody>
                  <a:tcPr marL="0" marR="0" marT="0" marB="0" anchor="ctr" horzOverflow="overflow"/>
                </a:tc>
                <a:tc>
                  <a:txBody>
                    <a:bodyPr/>
                    <a:lstStyle/>
                    <a:p>
                      <a:pPr algn="ctr">
                        <a:defRPr sz="1800">
                          <a:solidFill>
                            <a:srgbClr val="000000"/>
                          </a:solidFill>
                        </a:defRPr>
                      </a:pPr>
                      <a:r>
                        <a:rPr>
                          <a:solidFill>
                            <a:schemeClr val="accent5"/>
                          </a:solidFill>
                        </a:rPr>
                        <a:t>84.55</a:t>
                      </a:r>
                    </a:p>
                  </a:txBody>
                  <a:tcPr marL="0" marR="0" marT="0" marB="0" anchor="ctr" horzOverflow="overflow"/>
                </a:tc>
              </a:tr>
              <a:tr h="421696">
                <a:tc>
                  <a:txBody>
                    <a:bodyPr/>
                    <a:lstStyle/>
                    <a:p>
                      <a:pPr algn="ctr">
                        <a:defRPr sz="1800" b="0">
                          <a:solidFill>
                            <a:srgbClr val="000000"/>
                          </a:solidFill>
                        </a:defRPr>
                      </a:pPr>
                      <a:r>
                        <a:rPr b="1">
                          <a:solidFill>
                            <a:schemeClr val="accent5"/>
                          </a:solidFill>
                        </a:rPr>
                        <a:t>Inmaduro</a:t>
                      </a:r>
                    </a:p>
                  </a:txBody>
                  <a:tcPr marL="0" marR="0" marT="0" marB="0" anchor="ctr" horzOverflow="overflow"/>
                </a:tc>
                <a:tc>
                  <a:txBody>
                    <a:bodyPr/>
                    <a:lstStyle/>
                    <a:p>
                      <a:pPr algn="ctr">
                        <a:defRPr sz="1800">
                          <a:solidFill>
                            <a:srgbClr val="000000"/>
                          </a:solidFill>
                        </a:defRPr>
                      </a:pPr>
                      <a:r>
                        <a:rPr>
                          <a:solidFill>
                            <a:schemeClr val="accent5"/>
                          </a:solidFill>
                        </a:rPr>
                        <a:t>72.09</a:t>
                      </a:r>
                    </a:p>
                  </a:txBody>
                  <a:tcPr marL="0" marR="0" marT="0" marB="0" anchor="ctr" horzOverflow="overflow"/>
                </a:tc>
                <a:tc>
                  <a:txBody>
                    <a:bodyPr/>
                    <a:lstStyle/>
                    <a:p>
                      <a:pPr algn="ctr">
                        <a:defRPr sz="1800">
                          <a:solidFill>
                            <a:srgbClr val="000000"/>
                          </a:solidFill>
                        </a:defRPr>
                      </a:pPr>
                      <a:r>
                        <a:rPr>
                          <a:solidFill>
                            <a:schemeClr val="accent5"/>
                          </a:solidFill>
                        </a:rPr>
                        <a:t>73.81</a:t>
                      </a:r>
                    </a:p>
                  </a:txBody>
                  <a:tcPr marL="0" marR="0" marT="0" marB="0" anchor="ctr" horzOverflow="overflow"/>
                </a:tc>
                <a:tc>
                  <a:txBody>
                    <a:bodyPr/>
                    <a:lstStyle/>
                    <a:p>
                      <a:pPr algn="ctr">
                        <a:defRPr sz="1800">
                          <a:solidFill>
                            <a:srgbClr val="000000"/>
                          </a:solidFill>
                        </a:defRPr>
                      </a:pPr>
                      <a:r>
                        <a:rPr>
                          <a:solidFill>
                            <a:schemeClr val="accent5"/>
                          </a:solidFill>
                        </a:rPr>
                        <a:t>72.94</a:t>
                      </a:r>
                    </a:p>
                  </a:txBody>
                  <a:tcPr marL="0" marR="0" marT="0" marB="0" anchor="ctr" horzOverflow="overflow"/>
                </a:tc>
              </a:tr>
              <a:tr h="421696">
                <a:tc>
                  <a:txBody>
                    <a:bodyPr/>
                    <a:lstStyle/>
                    <a:p>
                      <a:pPr algn="ctr">
                        <a:defRPr sz="1800" b="0">
                          <a:solidFill>
                            <a:srgbClr val="000000"/>
                          </a:solidFill>
                        </a:defRPr>
                      </a:pPr>
                      <a:r>
                        <a:rPr b="1">
                          <a:solidFill>
                            <a:schemeClr val="accent5"/>
                          </a:solidFill>
                        </a:rPr>
                        <a:t>MAVinagre</a:t>
                      </a:r>
                    </a:p>
                  </a:txBody>
                  <a:tcPr marL="0" marR="0" marT="0" marB="0" anchor="ctr" horzOverflow="overflow"/>
                </a:tc>
                <a:tc>
                  <a:txBody>
                    <a:bodyPr/>
                    <a:lstStyle/>
                    <a:p>
                      <a:pPr algn="ctr">
                        <a:defRPr sz="1800">
                          <a:solidFill>
                            <a:srgbClr val="000000"/>
                          </a:solidFill>
                        </a:defRPr>
                      </a:pPr>
                      <a:r>
                        <a:rPr>
                          <a:solidFill>
                            <a:schemeClr val="accent5"/>
                          </a:solidFill>
                        </a:rPr>
                        <a:t>83.74</a:t>
                      </a:r>
                    </a:p>
                  </a:txBody>
                  <a:tcPr marL="0" marR="0" marT="0" marB="0" anchor="ctr" horzOverflow="overflow"/>
                </a:tc>
                <a:tc>
                  <a:txBody>
                    <a:bodyPr/>
                    <a:lstStyle/>
                    <a:p>
                      <a:pPr algn="ctr">
                        <a:defRPr sz="1800">
                          <a:solidFill>
                            <a:srgbClr val="000000"/>
                          </a:solidFill>
                        </a:defRPr>
                      </a:pPr>
                      <a:r>
                        <a:rPr>
                          <a:solidFill>
                            <a:schemeClr val="accent5"/>
                          </a:solidFill>
                        </a:rPr>
                        <a:t>81.75</a:t>
                      </a:r>
                    </a:p>
                  </a:txBody>
                  <a:tcPr marL="0" marR="0" marT="0" marB="0" anchor="ctr" horzOverflow="overflow"/>
                </a:tc>
                <a:tc>
                  <a:txBody>
                    <a:bodyPr/>
                    <a:lstStyle/>
                    <a:p>
                      <a:pPr algn="ctr">
                        <a:defRPr sz="1800">
                          <a:solidFill>
                            <a:srgbClr val="000000"/>
                          </a:solidFill>
                        </a:defRPr>
                      </a:pPr>
                      <a:r>
                        <a:rPr>
                          <a:solidFill>
                            <a:schemeClr val="accent5"/>
                          </a:solidFill>
                        </a:rPr>
                        <a:t>82.73</a:t>
                      </a:r>
                    </a:p>
                  </a:txBody>
                  <a:tcPr marL="0" marR="0" marT="0" marB="0" anchor="ctr" horzOverflow="overflow"/>
                </a:tc>
              </a:tr>
              <a:tr h="421696">
                <a:tc>
                  <a:txBody>
                    <a:bodyPr/>
                    <a:lstStyle/>
                    <a:p>
                      <a:pPr algn="ctr">
                        <a:defRPr sz="1800" b="0">
                          <a:solidFill>
                            <a:srgbClr val="000000"/>
                          </a:solidFill>
                        </a:defRPr>
                      </a:pPr>
                      <a:r>
                        <a:rPr b="1">
                          <a:solidFill>
                            <a:schemeClr val="accent5"/>
                          </a:solidFill>
                        </a:rPr>
                        <a:t>NParcial</a:t>
                      </a:r>
                    </a:p>
                  </a:txBody>
                  <a:tcPr marL="0" marR="0" marT="0" marB="0" anchor="ctr" horzOverflow="overflow"/>
                </a:tc>
                <a:tc>
                  <a:txBody>
                    <a:bodyPr/>
                    <a:lstStyle/>
                    <a:p>
                      <a:pPr algn="ctr">
                        <a:defRPr sz="1800">
                          <a:solidFill>
                            <a:srgbClr val="000000"/>
                          </a:solidFill>
                        </a:defRPr>
                      </a:pPr>
                      <a:r>
                        <a:rPr>
                          <a:solidFill>
                            <a:schemeClr val="accent5"/>
                          </a:solidFill>
                        </a:rPr>
                        <a:t>99.15</a:t>
                      </a:r>
                    </a:p>
                  </a:txBody>
                  <a:tcPr marL="0" marR="0" marT="0" marB="0" anchor="ctr" horzOverflow="overflow"/>
                </a:tc>
                <a:tc>
                  <a:txBody>
                    <a:bodyPr/>
                    <a:lstStyle/>
                    <a:p>
                      <a:pPr algn="ctr">
                        <a:defRPr sz="1800">
                          <a:solidFill>
                            <a:srgbClr val="000000"/>
                          </a:solidFill>
                        </a:defRPr>
                      </a:pPr>
                      <a:r>
                        <a:rPr>
                          <a:solidFill>
                            <a:schemeClr val="accent5"/>
                          </a:solidFill>
                        </a:rPr>
                        <a:t>92.06</a:t>
                      </a:r>
                    </a:p>
                  </a:txBody>
                  <a:tcPr marL="0" marR="0" marT="0" marB="0" anchor="ctr" horzOverflow="overflow"/>
                </a:tc>
                <a:tc>
                  <a:txBody>
                    <a:bodyPr/>
                    <a:lstStyle/>
                    <a:p>
                      <a:pPr algn="ctr">
                        <a:defRPr sz="1800">
                          <a:solidFill>
                            <a:srgbClr val="000000"/>
                          </a:solidFill>
                        </a:defRPr>
                      </a:pPr>
                      <a:r>
                        <a:rPr>
                          <a:solidFill>
                            <a:schemeClr val="accent5"/>
                          </a:solidFill>
                        </a:rPr>
                        <a:t>95.47</a:t>
                      </a:r>
                    </a:p>
                  </a:txBody>
                  <a:tcPr marL="0" marR="0" marT="0" marB="0" anchor="ctr" horzOverflow="overflow"/>
                </a:tc>
              </a:tr>
              <a:tr h="421696">
                <a:tc>
                  <a:txBody>
                    <a:bodyPr/>
                    <a:lstStyle/>
                    <a:p>
                      <a:pPr algn="ctr">
                        <a:defRPr sz="1800" b="0">
                          <a:solidFill>
                            <a:srgbClr val="000000"/>
                          </a:solidFill>
                        </a:defRPr>
                      </a:pPr>
                      <a:r>
                        <a:rPr b="1">
                          <a:solidFill>
                            <a:schemeClr val="accent5"/>
                          </a:solidFill>
                        </a:rPr>
                        <a:t>Negro</a:t>
                      </a:r>
                    </a:p>
                  </a:txBody>
                  <a:tcPr marL="0" marR="0" marT="0" marB="0" anchor="ctr" horzOverflow="overflow"/>
                </a:tc>
                <a:tc>
                  <a:txBody>
                    <a:bodyPr/>
                    <a:lstStyle/>
                    <a:p>
                      <a:pPr algn="ctr">
                        <a:defRPr sz="1800">
                          <a:solidFill>
                            <a:srgbClr val="000000"/>
                          </a:solidFill>
                        </a:defRPr>
                      </a:pPr>
                      <a:r>
                        <a:rPr>
                          <a:solidFill>
                            <a:schemeClr val="accent5"/>
                          </a:solidFill>
                        </a:rPr>
                        <a:t>96.85</a:t>
                      </a:r>
                    </a:p>
                  </a:txBody>
                  <a:tcPr marL="0" marR="0" marT="0" marB="0" anchor="ctr" horzOverflow="overflow"/>
                </a:tc>
                <a:tc>
                  <a:txBody>
                    <a:bodyPr/>
                    <a:lstStyle/>
                    <a:p>
                      <a:pPr algn="ctr">
                        <a:defRPr sz="1800">
                          <a:solidFill>
                            <a:srgbClr val="000000"/>
                          </a:solidFill>
                        </a:defRPr>
                      </a:pPr>
                      <a:r>
                        <a:rPr>
                          <a:solidFill>
                            <a:schemeClr val="accent5"/>
                          </a:solidFill>
                        </a:rPr>
                        <a:t>97.62</a:t>
                      </a:r>
                    </a:p>
                  </a:txBody>
                  <a:tcPr marL="0" marR="0" marT="0" marB="0" anchor="ctr" horzOverflow="overflow"/>
                </a:tc>
                <a:tc>
                  <a:txBody>
                    <a:bodyPr/>
                    <a:lstStyle/>
                    <a:p>
                      <a:pPr algn="ctr">
                        <a:defRPr sz="1800">
                          <a:solidFill>
                            <a:srgbClr val="000000"/>
                          </a:solidFill>
                        </a:defRPr>
                      </a:pPr>
                      <a:r>
                        <a:rPr>
                          <a:solidFill>
                            <a:schemeClr val="accent5"/>
                          </a:solidFill>
                        </a:rPr>
                        <a:t>97.23</a:t>
                      </a:r>
                    </a:p>
                  </a:txBody>
                  <a:tcPr marL="0" marR="0" marT="0" marB="0" anchor="ctr" horzOverflow="overflow"/>
                </a:tc>
              </a:tr>
              <a:tr h="421696">
                <a:tc>
                  <a:txBody>
                    <a:bodyPr/>
                    <a:lstStyle/>
                    <a:p>
                      <a:pPr algn="ctr">
                        <a:defRPr sz="1800" b="0">
                          <a:solidFill>
                            <a:srgbClr val="000000"/>
                          </a:solidFill>
                        </a:defRPr>
                      </a:pPr>
                      <a:r>
                        <a:rPr b="1">
                          <a:solidFill>
                            <a:schemeClr val="accent5"/>
                          </a:solidFill>
                        </a:rPr>
                        <a:t>Normal</a:t>
                      </a:r>
                    </a:p>
                  </a:txBody>
                  <a:tcPr marL="0" marR="0" marT="0" marB="0" anchor="ctr" horzOverflow="overflow"/>
                </a:tc>
                <a:tc>
                  <a:txBody>
                    <a:bodyPr/>
                    <a:lstStyle/>
                    <a:p>
                      <a:pPr algn="ctr">
                        <a:defRPr sz="1800">
                          <a:solidFill>
                            <a:srgbClr val="000000"/>
                          </a:solidFill>
                        </a:defRPr>
                      </a:pPr>
                      <a:r>
                        <a:rPr>
                          <a:solidFill>
                            <a:schemeClr val="accent5"/>
                          </a:solidFill>
                        </a:rPr>
                        <a:t>80.19</a:t>
                      </a:r>
                    </a:p>
                  </a:txBody>
                  <a:tcPr marL="0" marR="0" marT="0" marB="0" anchor="ctr" horzOverflow="overflow"/>
                </a:tc>
                <a:tc>
                  <a:txBody>
                    <a:bodyPr/>
                    <a:lstStyle/>
                    <a:p>
                      <a:pPr algn="ctr">
                        <a:defRPr sz="1800">
                          <a:solidFill>
                            <a:srgbClr val="000000"/>
                          </a:solidFill>
                        </a:defRPr>
                      </a:pPr>
                      <a:r>
                        <a:rPr>
                          <a:solidFill>
                            <a:schemeClr val="accent5"/>
                          </a:solidFill>
                        </a:rPr>
                        <a:t>67.46</a:t>
                      </a:r>
                    </a:p>
                  </a:txBody>
                  <a:tcPr marL="0" marR="0" marT="0" marB="0" anchor="ctr" horzOverflow="overflow"/>
                </a:tc>
                <a:tc>
                  <a:txBody>
                    <a:bodyPr/>
                    <a:lstStyle/>
                    <a:p>
                      <a:pPr algn="ctr">
                        <a:defRPr sz="1800">
                          <a:solidFill>
                            <a:srgbClr val="000000"/>
                          </a:solidFill>
                        </a:defRPr>
                      </a:pPr>
                      <a:r>
                        <a:rPr>
                          <a:solidFill>
                            <a:schemeClr val="accent5"/>
                          </a:solidFill>
                        </a:rPr>
                        <a:t>73.28</a:t>
                      </a:r>
                    </a:p>
                  </a:txBody>
                  <a:tcPr marL="0" marR="0" marT="0" marB="0" anchor="ctr" horzOverflow="overflow"/>
                </a:tc>
              </a:tr>
              <a:tr h="421696">
                <a:tc>
                  <a:txBody>
                    <a:bodyPr/>
                    <a:lstStyle/>
                    <a:p>
                      <a:pPr algn="ctr">
                        <a:defRPr sz="1800" b="0">
                          <a:solidFill>
                            <a:srgbClr val="000000"/>
                          </a:solidFill>
                        </a:defRPr>
                      </a:pPr>
                      <a:r>
                        <a:rPr b="1">
                          <a:solidFill>
                            <a:schemeClr val="accent5"/>
                          </a:solidFill>
                        </a:rPr>
                        <a:t>Pergamino</a:t>
                      </a:r>
                    </a:p>
                  </a:txBody>
                  <a:tcPr marL="0" marR="0" marT="0" marB="0" anchor="ctr" horzOverflow="overflow"/>
                </a:tc>
                <a:tc>
                  <a:txBody>
                    <a:bodyPr/>
                    <a:lstStyle/>
                    <a:p>
                      <a:pPr algn="ctr">
                        <a:defRPr sz="1800">
                          <a:solidFill>
                            <a:srgbClr val="000000"/>
                          </a:solidFill>
                        </a:defRPr>
                      </a:pPr>
                      <a:r>
                        <a:rPr>
                          <a:solidFill>
                            <a:schemeClr val="accent5"/>
                          </a:solidFill>
                        </a:rPr>
                        <a:t>99.21</a:t>
                      </a:r>
                    </a:p>
                  </a:txBody>
                  <a:tcPr marL="0" marR="0" marT="0" marB="0" anchor="ctr" horzOverflow="overflow"/>
                </a:tc>
                <a:tc>
                  <a:txBody>
                    <a:bodyPr/>
                    <a:lstStyle/>
                    <a:p>
                      <a:pPr algn="ctr">
                        <a:defRPr sz="1800">
                          <a:solidFill>
                            <a:srgbClr val="000000"/>
                          </a:solidFill>
                        </a:defRPr>
                      </a:pPr>
                      <a:r>
                        <a:rPr>
                          <a:solidFill>
                            <a:schemeClr val="accent5"/>
                          </a:solidFill>
                        </a:rPr>
                        <a:t>100.00</a:t>
                      </a:r>
                    </a:p>
                  </a:txBody>
                  <a:tcPr marL="0" marR="0" marT="0" marB="0" anchor="ctr" horzOverflow="overflow"/>
                </a:tc>
                <a:tc>
                  <a:txBody>
                    <a:bodyPr/>
                    <a:lstStyle/>
                    <a:p>
                      <a:pPr algn="ctr">
                        <a:defRPr sz="1800">
                          <a:solidFill>
                            <a:srgbClr val="000000"/>
                          </a:solidFill>
                        </a:defRPr>
                      </a:pPr>
                      <a:r>
                        <a:rPr>
                          <a:solidFill>
                            <a:schemeClr val="accent5"/>
                          </a:solidFill>
                        </a:rPr>
                        <a:t>99.60</a:t>
                      </a:r>
                    </a:p>
                  </a:txBody>
                  <a:tcPr marL="0" marR="0" marT="0" marB="0" anchor="ctr" horzOverflow="overflow"/>
                </a:tc>
              </a:tr>
            </a:tbl>
          </a:graphicData>
        </a:graphic>
      </p:graphicFrame>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21</a:t>
            </a:fld>
            <a:endParaRPr lang="es-PE"/>
          </a:p>
        </p:txBody>
      </p:sp>
    </p:spTree>
    <p:extLst>
      <p:ext uri="{BB962C8B-B14F-4D97-AF65-F5344CB8AC3E}">
        <p14:creationId xmlns:p14="http://schemas.microsoft.com/office/powerpoint/2010/main" val="57684052"/>
      </p:ext>
    </p:extLst>
  </p:cSld>
  <p:clrMapOvr>
    <a:masterClrMapping/>
  </p:clrMapOvr>
  <p:transition spd="slow"/>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body" sz="half" idx="1"/>
          </p:nvPr>
        </p:nvSpPr>
        <p:spPr>
          <a:xfrm>
            <a:off x="225425" y="642938"/>
            <a:ext cx="8669338" cy="5411787"/>
          </a:xfrm>
        </p:spPr>
        <p:txBody>
          <a:bodyPr/>
          <a:lstStyle/>
          <a:p>
            <a:r>
              <a:rPr lang="es-ES_tradnl" altLang="es-PE" sz="2600" b="1">
                <a:latin typeface="Arial" pitchFamily="34" charset="0"/>
                <a:sym typeface="Wingdings" pitchFamily="2" charset="2"/>
              </a:rPr>
              <a:t>Transformación de escala:</a:t>
            </a:r>
          </a:p>
          <a:p>
            <a:pPr>
              <a:buFontTx/>
              <a:buNone/>
            </a:pPr>
            <a:r>
              <a:rPr lang="es-ES_tradnl" altLang="es-PE" sz="2600">
                <a:latin typeface="Arial" pitchFamily="34" charset="0"/>
                <a:sym typeface="Wingdings" pitchFamily="2" charset="2"/>
              </a:rPr>
              <a:t>	R(x,y):= A(e</a:t>
            </a:r>
            <a:r>
              <a:rPr lang="es-ES_tradnl" altLang="es-PE" sz="2600" baseline="-25000">
                <a:latin typeface="Arial" pitchFamily="34" charset="0"/>
                <a:sym typeface="Wingdings" pitchFamily="2" charset="2"/>
              </a:rPr>
              <a:t>x</a:t>
            </a:r>
            <a:r>
              <a:rPr lang="es-ES_tradnl" altLang="es-PE" sz="2600">
                <a:latin typeface="Arial" pitchFamily="34" charset="0"/>
                <a:sym typeface="Wingdings" pitchFamily="2" charset="2"/>
              </a:rPr>
              <a:t>·x, e</a:t>
            </a:r>
            <a:r>
              <a:rPr lang="es-ES_tradnl" altLang="es-PE" sz="2600" baseline="-25000">
                <a:latin typeface="Arial" pitchFamily="34" charset="0"/>
                <a:sym typeface="Wingdings" pitchFamily="2" charset="2"/>
              </a:rPr>
              <a:t>y</a:t>
            </a:r>
            <a:r>
              <a:rPr lang="es-ES_tradnl" altLang="es-PE" sz="2600">
                <a:latin typeface="Arial" pitchFamily="34" charset="0"/>
                <a:sym typeface="Wingdings" pitchFamily="2" charset="2"/>
              </a:rPr>
              <a:t>·y)</a:t>
            </a:r>
          </a:p>
          <a:p>
            <a:pPr lvl="1"/>
            <a:r>
              <a:rPr lang="es-ES_tradnl" altLang="es-PE" sz="2400" b="1">
                <a:latin typeface="Arial" pitchFamily="34" charset="0"/>
                <a:sym typeface="Wingdings" pitchFamily="2" charset="2"/>
              </a:rPr>
              <a:t>e</a:t>
            </a:r>
            <a:r>
              <a:rPr lang="es-ES_tradnl" altLang="es-PE" sz="2400" b="1" baseline="-25000">
                <a:latin typeface="Arial" pitchFamily="34" charset="0"/>
                <a:sym typeface="Wingdings" pitchFamily="2" charset="2"/>
              </a:rPr>
              <a:t>x</a:t>
            </a:r>
            <a:r>
              <a:rPr lang="es-ES_tradnl" altLang="es-PE" sz="2400">
                <a:latin typeface="Arial" pitchFamily="34" charset="0"/>
                <a:sym typeface="Wingdings" pitchFamily="2" charset="2"/>
              </a:rPr>
              <a:t> = escala en el eje X</a:t>
            </a:r>
          </a:p>
          <a:p>
            <a:pPr lvl="1"/>
            <a:r>
              <a:rPr lang="es-ES_tradnl" altLang="es-PE" sz="2400" b="1">
                <a:latin typeface="Arial" pitchFamily="34" charset="0"/>
                <a:sym typeface="Wingdings" pitchFamily="2" charset="2"/>
              </a:rPr>
              <a:t>e</a:t>
            </a:r>
            <a:r>
              <a:rPr lang="es-ES_tradnl" altLang="es-PE" sz="2400" b="1" baseline="-25000">
                <a:latin typeface="Arial" pitchFamily="34" charset="0"/>
                <a:sym typeface="Wingdings" pitchFamily="2" charset="2"/>
              </a:rPr>
              <a:t>y</a:t>
            </a:r>
            <a:r>
              <a:rPr lang="es-ES_tradnl" altLang="es-PE" sz="2400">
                <a:latin typeface="Arial" pitchFamily="34" charset="0"/>
                <a:sym typeface="Wingdings" pitchFamily="2" charset="2"/>
              </a:rPr>
              <a:t> = escala en el eje Y</a:t>
            </a:r>
          </a:p>
          <a:p>
            <a:r>
              <a:rPr lang="es-ES_tradnl" altLang="es-PE" sz="2400">
                <a:latin typeface="Arial" pitchFamily="34" charset="0"/>
                <a:sym typeface="Wingdings" pitchFamily="2" charset="2"/>
              </a:rPr>
              <a:t>Normalmente será igual en ambos ejes (e</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=e</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 aunque puede ser distinta. </a:t>
            </a:r>
          </a:p>
          <a:p>
            <a:r>
              <a:rPr lang="es-ES_tradnl" altLang="es-PE" sz="2600">
                <a:latin typeface="Arial" pitchFamily="34" charset="0"/>
                <a:sym typeface="Wingdings" pitchFamily="2" charset="2"/>
              </a:rPr>
              <a:t>Pero es más intuitivo el concepto de </a:t>
            </a:r>
            <a:r>
              <a:rPr lang="es-ES_tradnl" altLang="es-PE" sz="2600" b="1">
                <a:latin typeface="Arial" pitchFamily="34" charset="0"/>
                <a:sym typeface="Wingdings" pitchFamily="2" charset="2"/>
              </a:rPr>
              <a:t>aumento</a:t>
            </a:r>
            <a:r>
              <a:rPr lang="es-ES_tradnl" altLang="es-PE" sz="2600">
                <a:latin typeface="Arial" pitchFamily="34" charset="0"/>
                <a:sym typeface="Wingdings" pitchFamily="2" charset="2"/>
              </a:rPr>
              <a:t> o </a:t>
            </a:r>
            <a:r>
              <a:rPr lang="es-ES_tradnl" altLang="es-PE" sz="2600" b="1">
                <a:latin typeface="Arial" pitchFamily="34" charset="0"/>
                <a:sym typeface="Wingdings" pitchFamily="2" charset="2"/>
              </a:rPr>
              <a:t>zoom</a:t>
            </a:r>
            <a:r>
              <a:rPr lang="es-ES_tradnl" altLang="es-PE" sz="2600">
                <a:latin typeface="Arial" pitchFamily="34" charset="0"/>
                <a:sym typeface="Wingdings" pitchFamily="2" charset="2"/>
              </a:rPr>
              <a:t>:</a:t>
            </a:r>
          </a:p>
          <a:p>
            <a:pPr>
              <a:buFontTx/>
              <a:buNone/>
            </a:pPr>
            <a:r>
              <a:rPr lang="es-ES_tradnl" altLang="es-PE" sz="2400">
                <a:latin typeface="Arial" pitchFamily="34" charset="0"/>
                <a:sym typeface="Wingdings" pitchFamily="2" charset="2"/>
              </a:rPr>
              <a:t>	R(x,y):= A(x/a</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 y/a</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a:t>
            </a:r>
          </a:p>
          <a:p>
            <a:pPr lvl="1"/>
            <a:r>
              <a:rPr lang="es-ES_tradnl" altLang="es-PE" sz="2400" b="1">
                <a:latin typeface="Arial" pitchFamily="34" charset="0"/>
                <a:sym typeface="Wingdings" pitchFamily="2" charset="2"/>
              </a:rPr>
              <a:t>a</a:t>
            </a:r>
            <a:r>
              <a:rPr lang="es-ES_tradnl" altLang="es-PE" sz="2400" b="1" baseline="-25000">
                <a:latin typeface="Arial" pitchFamily="34" charset="0"/>
                <a:sym typeface="Wingdings" pitchFamily="2" charset="2"/>
              </a:rPr>
              <a:t>x</a:t>
            </a:r>
            <a:r>
              <a:rPr lang="es-ES_tradnl" altLang="es-PE" sz="2400">
                <a:latin typeface="Arial" pitchFamily="34" charset="0"/>
                <a:sym typeface="Wingdings" pitchFamily="2" charset="2"/>
              </a:rPr>
              <a:t> = aumento en el eje X = 1/e</a:t>
            </a:r>
            <a:r>
              <a:rPr lang="es-ES_tradnl" altLang="es-PE" sz="2400" baseline="-25000">
                <a:latin typeface="Arial" pitchFamily="34" charset="0"/>
                <a:sym typeface="Wingdings" pitchFamily="2" charset="2"/>
              </a:rPr>
              <a:t>x</a:t>
            </a:r>
          </a:p>
          <a:p>
            <a:pPr lvl="1"/>
            <a:r>
              <a:rPr lang="es-ES_tradnl" altLang="es-PE" sz="2400" b="1">
                <a:latin typeface="Arial" pitchFamily="34" charset="0"/>
                <a:sym typeface="Wingdings" pitchFamily="2" charset="2"/>
              </a:rPr>
              <a:t>a</a:t>
            </a:r>
            <a:r>
              <a:rPr lang="es-ES_tradnl" altLang="es-PE" sz="2400" b="1" baseline="-25000">
                <a:latin typeface="Arial" pitchFamily="34" charset="0"/>
                <a:sym typeface="Wingdings" pitchFamily="2" charset="2"/>
              </a:rPr>
              <a:t>y</a:t>
            </a:r>
            <a:r>
              <a:rPr lang="es-ES_tradnl" altLang="es-PE" sz="2400">
                <a:latin typeface="Arial" pitchFamily="34" charset="0"/>
                <a:sym typeface="Wingdings" pitchFamily="2" charset="2"/>
              </a:rPr>
              <a:t> = aumento en el eje Y = 1/e</a:t>
            </a:r>
            <a:r>
              <a:rPr lang="es-ES_tradnl" altLang="es-PE" sz="2400" baseline="-25000">
                <a:latin typeface="Arial" pitchFamily="34" charset="0"/>
                <a:sym typeface="Wingdings" pitchFamily="2" charset="2"/>
              </a:rPr>
              <a:t>y</a:t>
            </a:r>
          </a:p>
          <a:p>
            <a:r>
              <a:rPr lang="es-ES_tradnl" altLang="es-PE" sz="2400">
                <a:latin typeface="Arial" pitchFamily="34" charset="0"/>
                <a:sym typeface="Wingdings" pitchFamily="2" charset="2"/>
              </a:rPr>
              <a:t>Si la imagen </a:t>
            </a:r>
            <a:r>
              <a:rPr lang="es-ES_tradnl" altLang="es-PE" sz="2400" b="1">
                <a:latin typeface="Arial" pitchFamily="34" charset="0"/>
                <a:sym typeface="Wingdings" pitchFamily="2" charset="2"/>
              </a:rPr>
              <a:t>A</a:t>
            </a:r>
            <a:r>
              <a:rPr lang="es-ES_tradnl" altLang="es-PE" sz="2400">
                <a:latin typeface="Arial" pitchFamily="34" charset="0"/>
                <a:sym typeface="Wingdings" pitchFamily="2" charset="2"/>
              </a:rPr>
              <a:t> es de tamaño 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 x 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 la imagen resultante </a:t>
            </a:r>
            <a:r>
              <a:rPr lang="es-ES_tradnl" altLang="es-PE" sz="2400" b="1">
                <a:latin typeface="Arial" pitchFamily="34" charset="0"/>
                <a:sym typeface="Wingdings" pitchFamily="2" charset="2"/>
              </a:rPr>
              <a:t>R</a:t>
            </a:r>
            <a:r>
              <a:rPr lang="es-ES_tradnl" altLang="es-PE" sz="2400">
                <a:latin typeface="Arial" pitchFamily="34" charset="0"/>
                <a:sym typeface="Wingdings" pitchFamily="2" charset="2"/>
              </a:rPr>
              <a:t> será de m</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·a</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 x 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·a</a:t>
            </a:r>
            <a:r>
              <a:rPr lang="es-ES_tradnl" altLang="es-PE" sz="2400" baseline="-25000">
                <a:latin typeface="Arial" pitchFamily="34" charset="0"/>
                <a:sym typeface="Wingdings" pitchFamily="2" charset="2"/>
              </a:rPr>
              <a:t>y</a:t>
            </a:r>
            <a:endParaRPr lang="es-ES_tradnl" altLang="es-PE" sz="2400">
              <a:latin typeface="Arial" pitchFamily="34" charset="0"/>
              <a:sym typeface="Wingdings" pitchFamily="2" charset="2"/>
            </a:endParaRPr>
          </a:p>
        </p:txBody>
      </p:sp>
      <p:sp>
        <p:nvSpPr>
          <p:cNvPr id="468995"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spTree>
    <p:extLst>
      <p:ext uri="{BB962C8B-B14F-4D97-AF65-F5344CB8AC3E}">
        <p14:creationId xmlns:p14="http://schemas.microsoft.com/office/powerpoint/2010/main" val="3728180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899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899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899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899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899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body" sz="half" idx="1"/>
          </p:nvPr>
        </p:nvSpPr>
        <p:spPr>
          <a:xfrm>
            <a:off x="184150" y="630238"/>
            <a:ext cx="8683625" cy="2430462"/>
          </a:xfrm>
        </p:spPr>
        <p:txBody>
          <a:bodyPr/>
          <a:lstStyle/>
          <a:p>
            <a:r>
              <a:rPr lang="es-ES_tradnl" altLang="es-PE" sz="2400" b="1">
                <a:latin typeface="Arial" pitchFamily="34" charset="0"/>
                <a:sym typeface="Wingdings" pitchFamily="2" charset="2"/>
              </a:rPr>
              <a:t>a</a:t>
            </a:r>
            <a:r>
              <a:rPr lang="es-ES_tradnl" altLang="es-PE" sz="2400" b="1" baseline="-25000">
                <a:latin typeface="Arial" pitchFamily="34" charset="0"/>
                <a:sym typeface="Wingdings" pitchFamily="2" charset="2"/>
              </a:rPr>
              <a:t>x</a:t>
            </a:r>
            <a:r>
              <a:rPr lang="es-ES_tradnl" altLang="es-PE" sz="2400" b="1">
                <a:latin typeface="Arial" pitchFamily="34" charset="0"/>
                <a:sym typeface="Wingdings" pitchFamily="2" charset="2"/>
              </a:rPr>
              <a:t>, a</a:t>
            </a:r>
            <a:r>
              <a:rPr lang="es-ES_tradnl" altLang="es-PE" sz="2400" b="1" baseline="-25000">
                <a:latin typeface="Arial" pitchFamily="34" charset="0"/>
                <a:sym typeface="Wingdings" pitchFamily="2" charset="2"/>
              </a:rPr>
              <a:t>y</a:t>
            </a:r>
            <a:r>
              <a:rPr lang="es-ES_tradnl" altLang="es-PE" sz="2400">
                <a:latin typeface="Arial" pitchFamily="34" charset="0"/>
                <a:sym typeface="Wingdings" pitchFamily="2" charset="2"/>
              </a:rPr>
              <a:t> mayor que 1  </a:t>
            </a:r>
            <a:r>
              <a:rPr lang="es-ES_tradnl" altLang="es-PE" sz="2400" b="1">
                <a:latin typeface="Arial" pitchFamily="34" charset="0"/>
                <a:sym typeface="Wingdings" pitchFamily="2" charset="2"/>
              </a:rPr>
              <a:t>Aumento</a:t>
            </a:r>
            <a:r>
              <a:rPr lang="es-ES_tradnl" altLang="es-PE" sz="2400">
                <a:latin typeface="Arial" pitchFamily="34" charset="0"/>
                <a:sym typeface="Wingdings" pitchFamily="2" charset="2"/>
              </a:rPr>
              <a:t> o </a:t>
            </a:r>
            <a:r>
              <a:rPr lang="es-ES_tradnl" altLang="es-PE" sz="2400" b="1">
                <a:latin typeface="Arial" pitchFamily="34" charset="0"/>
                <a:sym typeface="Wingdings" pitchFamily="2" charset="2"/>
              </a:rPr>
              <a:t>zoom</a:t>
            </a:r>
            <a:r>
              <a:rPr lang="es-ES_tradnl" altLang="es-PE" sz="2400">
                <a:latin typeface="Arial" pitchFamily="34" charset="0"/>
                <a:sym typeface="Wingdings" pitchFamily="2" charset="2"/>
              </a:rPr>
              <a:t> de la imagen  Aplicar </a:t>
            </a:r>
            <a:r>
              <a:rPr lang="es-ES_tradnl" altLang="es-PE" sz="2400" b="1">
                <a:latin typeface="Arial" pitchFamily="34" charset="0"/>
                <a:sym typeface="Wingdings" pitchFamily="2" charset="2"/>
              </a:rPr>
              <a:t>interpolación</a:t>
            </a:r>
            <a:r>
              <a:rPr lang="es-ES_tradnl" altLang="es-PE" sz="2400">
                <a:latin typeface="Arial" pitchFamily="34" charset="0"/>
                <a:sym typeface="Wingdings" pitchFamily="2" charset="2"/>
              </a:rPr>
              <a:t> </a:t>
            </a:r>
            <a:r>
              <a:rPr lang="es-ES_tradnl" altLang="es-PE" sz="2400" b="1">
                <a:latin typeface="Arial" pitchFamily="34" charset="0"/>
                <a:sym typeface="Wingdings" pitchFamily="2" charset="2"/>
              </a:rPr>
              <a:t>bilineal</a:t>
            </a:r>
            <a:r>
              <a:rPr lang="es-ES_tradnl" altLang="es-PE" sz="2400">
                <a:latin typeface="Arial" pitchFamily="34" charset="0"/>
                <a:sym typeface="Wingdings" pitchFamily="2" charset="2"/>
              </a:rPr>
              <a:t> o </a:t>
            </a:r>
            <a:r>
              <a:rPr lang="es-ES_tradnl" altLang="es-PE" sz="2400" b="1">
                <a:latin typeface="Arial" pitchFamily="34" charset="0"/>
                <a:sym typeface="Wingdings" pitchFamily="2" charset="2"/>
              </a:rPr>
              <a:t>bicúbica</a:t>
            </a:r>
            <a:r>
              <a:rPr lang="es-ES_tradnl" altLang="es-PE" sz="2400">
                <a:latin typeface="Arial" pitchFamily="34" charset="0"/>
                <a:sym typeface="Wingdings" pitchFamily="2" charset="2"/>
              </a:rPr>
              <a:t>.</a:t>
            </a:r>
          </a:p>
          <a:p>
            <a:r>
              <a:rPr lang="es-ES_tradnl" altLang="es-PE" sz="2400" b="1">
                <a:latin typeface="Arial" pitchFamily="34" charset="0"/>
                <a:sym typeface="Wingdings" pitchFamily="2" charset="2"/>
              </a:rPr>
              <a:t>a</a:t>
            </a:r>
            <a:r>
              <a:rPr lang="es-ES_tradnl" altLang="es-PE" sz="2400" b="1" baseline="-25000">
                <a:latin typeface="Arial" pitchFamily="34" charset="0"/>
                <a:sym typeface="Wingdings" pitchFamily="2" charset="2"/>
              </a:rPr>
              <a:t>x</a:t>
            </a:r>
            <a:r>
              <a:rPr lang="es-ES_tradnl" altLang="es-PE" sz="2400" b="1">
                <a:latin typeface="Arial" pitchFamily="34" charset="0"/>
                <a:sym typeface="Wingdings" pitchFamily="2" charset="2"/>
              </a:rPr>
              <a:t>, a</a:t>
            </a:r>
            <a:r>
              <a:rPr lang="es-ES_tradnl" altLang="es-PE" sz="2400" b="1" baseline="-25000">
                <a:latin typeface="Arial" pitchFamily="34" charset="0"/>
                <a:sym typeface="Wingdings" pitchFamily="2" charset="2"/>
              </a:rPr>
              <a:t>y</a:t>
            </a:r>
            <a:r>
              <a:rPr lang="es-ES_tradnl" altLang="es-PE" sz="2400">
                <a:latin typeface="Arial" pitchFamily="34" charset="0"/>
                <a:sym typeface="Wingdings" pitchFamily="2" charset="2"/>
              </a:rPr>
              <a:t> menor que 1  </a:t>
            </a:r>
            <a:r>
              <a:rPr lang="es-ES_tradnl" altLang="es-PE" sz="2400" b="1">
                <a:latin typeface="Arial" pitchFamily="34" charset="0"/>
                <a:sym typeface="Wingdings" pitchFamily="2" charset="2"/>
              </a:rPr>
              <a:t>Reducción</a:t>
            </a:r>
            <a:r>
              <a:rPr lang="es-ES_tradnl" altLang="es-PE" sz="2400">
                <a:latin typeface="Arial" pitchFamily="34" charset="0"/>
                <a:sym typeface="Wingdings" pitchFamily="2" charset="2"/>
              </a:rPr>
              <a:t> (</a:t>
            </a:r>
            <a:r>
              <a:rPr lang="es-ES_tradnl" altLang="es-PE" sz="2400" i="1">
                <a:latin typeface="Arial" pitchFamily="34" charset="0"/>
                <a:sym typeface="Wingdings" pitchFamily="2" charset="2"/>
              </a:rPr>
              <a:t>decimate</a:t>
            </a:r>
            <a:r>
              <a:rPr lang="es-ES_tradnl" altLang="es-PE" sz="2400">
                <a:latin typeface="Arial" pitchFamily="34" charset="0"/>
                <a:sym typeface="Wingdings" pitchFamily="2" charset="2"/>
              </a:rPr>
              <a:t>) de la imagen  Aplicar </a:t>
            </a:r>
            <a:r>
              <a:rPr lang="es-ES_tradnl" altLang="es-PE" sz="2400" b="1">
                <a:latin typeface="Arial" pitchFamily="34" charset="0"/>
                <a:sym typeface="Wingdings" pitchFamily="2" charset="2"/>
              </a:rPr>
              <a:t>supermuestreo</a:t>
            </a:r>
            <a:r>
              <a:rPr lang="es-ES_tradnl" altLang="es-PE" sz="2400">
                <a:latin typeface="Arial" pitchFamily="34" charset="0"/>
                <a:sym typeface="Wingdings" pitchFamily="2" charset="2"/>
              </a:rPr>
              <a:t> o </a:t>
            </a:r>
            <a:r>
              <a:rPr lang="es-ES_tradnl" altLang="es-PE" sz="2400" b="1">
                <a:latin typeface="Arial" pitchFamily="34" charset="0"/>
                <a:sym typeface="Wingdings" pitchFamily="2" charset="2"/>
              </a:rPr>
              <a:t>suavizado</a:t>
            </a:r>
            <a:r>
              <a:rPr lang="es-ES_tradnl" altLang="es-PE" sz="2400">
                <a:latin typeface="Arial" pitchFamily="34" charset="0"/>
                <a:sym typeface="Wingdings" pitchFamily="2" charset="2"/>
              </a:rPr>
              <a:t> previo.</a:t>
            </a:r>
          </a:p>
          <a:p>
            <a:pPr>
              <a:buFontTx/>
              <a:buNone/>
            </a:pPr>
            <a:endParaRPr lang="es-ES_tradnl" altLang="es-PE" sz="900">
              <a:latin typeface="Arial" pitchFamily="34" charset="0"/>
              <a:sym typeface="Wingdings" pitchFamily="2" charset="2"/>
            </a:endParaRPr>
          </a:p>
          <a:p>
            <a:r>
              <a:rPr lang="es-ES_tradnl" altLang="es-PE" sz="2400" b="1">
                <a:latin typeface="Arial" pitchFamily="34" charset="0"/>
                <a:sym typeface="Wingdings" pitchFamily="2" charset="2"/>
              </a:rPr>
              <a:t>Ejemplos.</a:t>
            </a:r>
            <a:r>
              <a:rPr lang="es-ES_tradnl" altLang="es-PE" sz="2400">
                <a:latin typeface="Arial" pitchFamily="34" charset="0"/>
                <a:sym typeface="Wingdings" pitchFamily="2" charset="2"/>
              </a:rPr>
              <a:t> Transformaciones de escala.</a:t>
            </a:r>
          </a:p>
        </p:txBody>
      </p:sp>
      <p:sp>
        <p:nvSpPr>
          <p:cNvPr id="471043"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pic>
        <p:nvPicPr>
          <p:cNvPr id="471044" name="Picture 4" descr="sacrec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3424238"/>
            <a:ext cx="2166937" cy="1603375"/>
          </a:xfrm>
          <a:prstGeom prst="rect">
            <a:avLst/>
          </a:prstGeom>
          <a:noFill/>
          <a:extLst>
            <a:ext uri="{909E8E84-426E-40DD-AFC4-6F175D3DCCD1}">
              <a14:hiddenFill xmlns:a14="http://schemas.microsoft.com/office/drawing/2010/main">
                <a:solidFill>
                  <a:srgbClr val="FFFFFF"/>
                </a:solidFill>
              </a14:hiddenFill>
            </a:ext>
          </a:extLst>
        </p:spPr>
      </p:pic>
      <p:sp>
        <p:nvSpPr>
          <p:cNvPr id="471045" name="Text Box 5"/>
          <p:cNvSpPr txBox="1">
            <a:spLocks noChangeArrowheads="1"/>
          </p:cNvSpPr>
          <p:nvPr/>
        </p:nvSpPr>
        <p:spPr bwMode="auto">
          <a:xfrm>
            <a:off x="1084263" y="2970213"/>
            <a:ext cx="566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A</a:t>
            </a:r>
            <a:endParaRPr lang="es-ES" altLang="es-PE" b="1"/>
          </a:p>
        </p:txBody>
      </p:sp>
      <p:pic>
        <p:nvPicPr>
          <p:cNvPr id="471046" name="Picture 6" descr="sacreco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88" y="3916363"/>
            <a:ext cx="4329112" cy="803275"/>
          </a:xfrm>
          <a:prstGeom prst="rect">
            <a:avLst/>
          </a:prstGeom>
          <a:noFill/>
          <a:extLst>
            <a:ext uri="{909E8E84-426E-40DD-AFC4-6F175D3DCCD1}">
              <a14:hiddenFill xmlns:a14="http://schemas.microsoft.com/office/drawing/2010/main">
                <a:solidFill>
                  <a:srgbClr val="FFFFFF"/>
                </a:solidFill>
              </a14:hiddenFill>
            </a:ext>
          </a:extLst>
        </p:spPr>
      </p:pic>
      <p:pic>
        <p:nvPicPr>
          <p:cNvPr id="471047" name="Picture 7" descr="sacreco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8275" y="3730625"/>
            <a:ext cx="1735138" cy="1281113"/>
          </a:xfrm>
          <a:prstGeom prst="rect">
            <a:avLst/>
          </a:prstGeom>
          <a:noFill/>
          <a:extLst>
            <a:ext uri="{909E8E84-426E-40DD-AFC4-6F175D3DCCD1}">
              <a14:hiddenFill xmlns:a14="http://schemas.microsoft.com/office/drawing/2010/main">
                <a:solidFill>
                  <a:srgbClr val="FFFFFF"/>
                </a:solidFill>
              </a14:hiddenFill>
            </a:ext>
          </a:extLst>
        </p:spPr>
      </p:pic>
      <p:sp>
        <p:nvSpPr>
          <p:cNvPr id="471048" name="Text Box 8"/>
          <p:cNvSpPr txBox="1">
            <a:spLocks noChangeArrowheads="1"/>
          </p:cNvSpPr>
          <p:nvPr/>
        </p:nvSpPr>
        <p:spPr bwMode="auto">
          <a:xfrm>
            <a:off x="2528888" y="2859088"/>
            <a:ext cx="20161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R</a:t>
            </a:r>
            <a:r>
              <a:rPr lang="es-ES_tradnl" altLang="es-PE" b="1" baseline="-25000"/>
              <a:t>1</a:t>
            </a:r>
          </a:p>
          <a:p>
            <a:pPr algn="ctr"/>
            <a:r>
              <a:rPr lang="es-ES" altLang="es-PE"/>
              <a:t>a</a:t>
            </a:r>
            <a:r>
              <a:rPr lang="es-ES" altLang="es-PE" baseline="-25000"/>
              <a:t>x</a:t>
            </a:r>
            <a:r>
              <a:rPr lang="es-ES" altLang="es-PE"/>
              <a:t>= a</a:t>
            </a:r>
            <a:r>
              <a:rPr lang="es-ES" altLang="es-PE" baseline="-25000"/>
              <a:t>y</a:t>
            </a:r>
            <a:r>
              <a:rPr lang="es-ES" altLang="es-PE"/>
              <a:t>= 0,8</a:t>
            </a:r>
          </a:p>
        </p:txBody>
      </p:sp>
      <p:sp>
        <p:nvSpPr>
          <p:cNvPr id="471049" name="Text Box 9"/>
          <p:cNvSpPr txBox="1">
            <a:spLocks noChangeArrowheads="1"/>
          </p:cNvSpPr>
          <p:nvPr/>
        </p:nvSpPr>
        <p:spPr bwMode="auto">
          <a:xfrm>
            <a:off x="5068888" y="2932113"/>
            <a:ext cx="33623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R</a:t>
            </a:r>
            <a:r>
              <a:rPr lang="es-ES_tradnl" altLang="es-PE" b="1" baseline="-25000"/>
              <a:t>2</a:t>
            </a:r>
          </a:p>
          <a:p>
            <a:pPr algn="ctr"/>
            <a:r>
              <a:rPr lang="es-ES" altLang="es-PE"/>
              <a:t>a</a:t>
            </a:r>
            <a:r>
              <a:rPr lang="es-ES" altLang="es-PE" baseline="-25000"/>
              <a:t>x</a:t>
            </a:r>
            <a:r>
              <a:rPr lang="es-ES" altLang="es-PE"/>
              <a:t>= 2    a</a:t>
            </a:r>
            <a:r>
              <a:rPr lang="es-ES" altLang="es-PE" baseline="-25000"/>
              <a:t>y</a:t>
            </a:r>
            <a:r>
              <a:rPr lang="es-ES" altLang="es-PE"/>
              <a:t>= 0,5</a:t>
            </a:r>
          </a:p>
        </p:txBody>
      </p:sp>
      <p:sp>
        <p:nvSpPr>
          <p:cNvPr id="471050" name="Text Box 10"/>
          <p:cNvSpPr txBox="1">
            <a:spLocks noChangeArrowheads="1"/>
          </p:cNvSpPr>
          <p:nvPr/>
        </p:nvSpPr>
        <p:spPr bwMode="auto">
          <a:xfrm>
            <a:off x="6194425" y="5146675"/>
            <a:ext cx="2617788" cy="10969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Aumentar el doble en X y reducir a la mitad en Y</a:t>
            </a:r>
            <a:endParaRPr lang="es-ES_tradnl" altLang="es-PE" sz="2200">
              <a:sym typeface="Symbol" pitchFamily="18" charset="2"/>
            </a:endParaRPr>
          </a:p>
        </p:txBody>
      </p:sp>
      <p:sp>
        <p:nvSpPr>
          <p:cNvPr id="471051" name="Freeform 11"/>
          <p:cNvSpPr>
            <a:spLocks/>
          </p:cNvSpPr>
          <p:nvPr/>
        </p:nvSpPr>
        <p:spPr bwMode="auto">
          <a:xfrm flipV="1">
            <a:off x="7218363" y="3733800"/>
            <a:ext cx="325437" cy="1457325"/>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1052" name="Freeform 12"/>
          <p:cNvSpPr>
            <a:spLocks/>
          </p:cNvSpPr>
          <p:nvPr/>
        </p:nvSpPr>
        <p:spPr bwMode="auto">
          <a:xfrm flipH="1" flipV="1">
            <a:off x="6321425" y="3689350"/>
            <a:ext cx="547688" cy="1482725"/>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1053" name="Text Box 13"/>
          <p:cNvSpPr txBox="1">
            <a:spLocks noChangeArrowheads="1"/>
          </p:cNvSpPr>
          <p:nvPr/>
        </p:nvSpPr>
        <p:spPr bwMode="auto">
          <a:xfrm>
            <a:off x="2651125" y="5156200"/>
            <a:ext cx="2617788" cy="42703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Reducir al 80%</a:t>
            </a:r>
            <a:endParaRPr lang="es-ES_tradnl" altLang="es-PE" sz="2200">
              <a:sym typeface="Symbol" pitchFamily="18" charset="2"/>
            </a:endParaRPr>
          </a:p>
        </p:txBody>
      </p:sp>
      <p:sp>
        <p:nvSpPr>
          <p:cNvPr id="471054" name="Freeform 14"/>
          <p:cNvSpPr>
            <a:spLocks/>
          </p:cNvSpPr>
          <p:nvPr/>
        </p:nvSpPr>
        <p:spPr bwMode="auto">
          <a:xfrm flipH="1" flipV="1">
            <a:off x="4068763" y="3617913"/>
            <a:ext cx="347662" cy="1530350"/>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1055" name="Rectangle 15"/>
          <p:cNvSpPr>
            <a:spLocks noChangeArrowheads="1"/>
          </p:cNvSpPr>
          <p:nvPr/>
        </p:nvSpPr>
        <p:spPr bwMode="auto">
          <a:xfrm>
            <a:off x="233363" y="5556250"/>
            <a:ext cx="5953125"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El aumento sirve para hacer </a:t>
            </a:r>
            <a:r>
              <a:rPr lang="es-ES_tradnl" altLang="es-PE" sz="2400" b="1">
                <a:latin typeface="Arial" pitchFamily="34" charset="0"/>
                <a:sym typeface="Wingdings" pitchFamily="2" charset="2"/>
              </a:rPr>
              <a:t>zoom digital</a:t>
            </a:r>
            <a:r>
              <a:rPr lang="es-ES_tradnl" altLang="es-PE" sz="2400">
                <a:latin typeface="Arial" pitchFamily="34" charset="0"/>
                <a:sym typeface="Wingdings" pitchFamily="2" charset="2"/>
              </a:rPr>
              <a:t>, pero recordar sus limitaciones.</a:t>
            </a:r>
            <a:endParaRPr lang="es-ES_tradnl" altLang="es-PE" sz="2600">
              <a:latin typeface="Arial" pitchFamily="34" charset="0"/>
              <a:sym typeface="Wingdings" pitchFamily="2" charset="2"/>
            </a:endParaRPr>
          </a:p>
        </p:txBody>
      </p:sp>
    </p:spTree>
    <p:extLst>
      <p:ext uri="{BB962C8B-B14F-4D97-AF65-F5344CB8AC3E}">
        <p14:creationId xmlns:p14="http://schemas.microsoft.com/office/powerpoint/2010/main" val="3931606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0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0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10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1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50" grpId="0" animBg="1"/>
      <p:bldP spid="471051" grpId="0" animBg="1"/>
      <p:bldP spid="471052" grpId="0" animBg="1"/>
      <p:bldP spid="471053" grpId="0" animBg="1"/>
      <p:bldP spid="471054"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21" name="Line 37"/>
          <p:cNvSpPr>
            <a:spLocks noChangeShapeType="1"/>
          </p:cNvSpPr>
          <p:nvPr/>
        </p:nvSpPr>
        <p:spPr bwMode="auto">
          <a:xfrm>
            <a:off x="3602038" y="4129088"/>
            <a:ext cx="5826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7217" name="Arc 33"/>
          <p:cNvSpPr>
            <a:spLocks/>
          </p:cNvSpPr>
          <p:nvPr/>
        </p:nvSpPr>
        <p:spPr bwMode="auto">
          <a:xfrm rot="5400000">
            <a:off x="3291681" y="3434557"/>
            <a:ext cx="1166813" cy="546100"/>
          </a:xfrm>
          <a:custGeom>
            <a:avLst/>
            <a:gdLst>
              <a:gd name="G0" fmla="+- 0 0 0"/>
              <a:gd name="G1" fmla="+- 10049 0 0"/>
              <a:gd name="G2" fmla="+- 21600 0 0"/>
              <a:gd name="T0" fmla="*/ 19120 w 21545"/>
              <a:gd name="T1" fmla="*/ 0 h 10049"/>
              <a:gd name="T2" fmla="*/ 21545 w 21545"/>
              <a:gd name="T3" fmla="*/ 8508 h 10049"/>
              <a:gd name="T4" fmla="*/ 0 w 21545"/>
              <a:gd name="T5" fmla="*/ 10049 h 10049"/>
            </a:gdLst>
            <a:ahLst/>
            <a:cxnLst>
              <a:cxn ang="0">
                <a:pos x="T0" y="T1"/>
              </a:cxn>
              <a:cxn ang="0">
                <a:pos x="T2" y="T3"/>
              </a:cxn>
              <a:cxn ang="0">
                <a:pos x="T4" y="T5"/>
              </a:cxn>
            </a:cxnLst>
            <a:rect l="0" t="0" r="r" b="b"/>
            <a:pathLst>
              <a:path w="21545" h="10049" fill="none" extrusionOk="0">
                <a:moveTo>
                  <a:pt x="19120" y="-1"/>
                </a:moveTo>
                <a:cubicBezTo>
                  <a:pt x="20506" y="2638"/>
                  <a:pt x="21332" y="5535"/>
                  <a:pt x="21544" y="8508"/>
                </a:cubicBezTo>
              </a:path>
              <a:path w="21545" h="10049" stroke="0" extrusionOk="0">
                <a:moveTo>
                  <a:pt x="19120" y="-1"/>
                </a:moveTo>
                <a:cubicBezTo>
                  <a:pt x="20506" y="2638"/>
                  <a:pt x="21332" y="5535"/>
                  <a:pt x="21544" y="8508"/>
                </a:cubicBezTo>
                <a:lnTo>
                  <a:pt x="0" y="10049"/>
                </a:lnTo>
                <a:close/>
              </a:path>
            </a:pathLst>
          </a:custGeom>
          <a:noFill/>
          <a:ln w="28575">
            <a:solidFill>
              <a:schemeClr val="tx1"/>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77214" name="Line 30"/>
          <p:cNvSpPr>
            <a:spLocks noChangeShapeType="1"/>
          </p:cNvSpPr>
          <p:nvPr/>
        </p:nvSpPr>
        <p:spPr bwMode="auto">
          <a:xfrm flipV="1">
            <a:off x="5445125" y="2047875"/>
            <a:ext cx="0" cy="1079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7198" name="Line 14"/>
          <p:cNvSpPr>
            <a:spLocks noChangeShapeType="1"/>
          </p:cNvSpPr>
          <p:nvPr/>
        </p:nvSpPr>
        <p:spPr bwMode="auto">
          <a:xfrm flipV="1">
            <a:off x="3600450" y="2114550"/>
            <a:ext cx="1787525" cy="1000125"/>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7199" name="Line 15"/>
          <p:cNvSpPr>
            <a:spLocks noChangeShapeType="1"/>
          </p:cNvSpPr>
          <p:nvPr/>
        </p:nvSpPr>
        <p:spPr bwMode="auto">
          <a:xfrm>
            <a:off x="3605213" y="3128963"/>
            <a:ext cx="765175" cy="1377950"/>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7186" name="Rectangle 2"/>
          <p:cNvSpPr>
            <a:spLocks noGrp="1" noChangeArrowheads="1"/>
          </p:cNvSpPr>
          <p:nvPr>
            <p:ph type="body" sz="half" idx="1"/>
          </p:nvPr>
        </p:nvSpPr>
        <p:spPr>
          <a:xfrm>
            <a:off x="200025" y="554038"/>
            <a:ext cx="8694738" cy="1625600"/>
          </a:xfrm>
        </p:spPr>
        <p:txBody>
          <a:bodyPr/>
          <a:lstStyle/>
          <a:p>
            <a:pPr>
              <a:buFontTx/>
              <a:buNone/>
            </a:pPr>
            <a:r>
              <a:rPr lang="es-ES_tradnl" altLang="es-PE" sz="2600" b="1">
                <a:latin typeface="Arial" pitchFamily="34" charset="0"/>
                <a:sym typeface="Wingdings" pitchFamily="2" charset="2"/>
              </a:rPr>
              <a:t>	Transformación de rotación:</a:t>
            </a:r>
          </a:p>
          <a:p>
            <a:pPr>
              <a:spcBef>
                <a:spcPct val="10000"/>
              </a:spcBef>
            </a:pPr>
            <a:r>
              <a:rPr lang="es-ES_tradnl" altLang="es-PE" sz="2400">
                <a:latin typeface="Arial" pitchFamily="34" charset="0"/>
                <a:sym typeface="Wingdings" pitchFamily="2" charset="2"/>
              </a:rPr>
              <a:t>Hemos visto las </a:t>
            </a:r>
            <a:r>
              <a:rPr lang="es-ES_tradnl" altLang="es-PE" sz="2400" b="1">
                <a:latin typeface="Arial" pitchFamily="34" charset="0"/>
                <a:sym typeface="Wingdings" pitchFamily="2" charset="2"/>
              </a:rPr>
              <a:t>rotaciones</a:t>
            </a:r>
            <a:r>
              <a:rPr lang="es-ES_tradnl" altLang="es-PE" sz="2400">
                <a:latin typeface="Arial" pitchFamily="34" charset="0"/>
                <a:sym typeface="Wingdings" pitchFamily="2" charset="2"/>
              </a:rPr>
              <a:t> </a:t>
            </a:r>
            <a:r>
              <a:rPr lang="es-ES_tradnl" altLang="es-PE" sz="2400" b="1">
                <a:latin typeface="Arial" pitchFamily="34" charset="0"/>
                <a:sym typeface="Wingdings" pitchFamily="2" charset="2"/>
              </a:rPr>
              <a:t>exactas</a:t>
            </a:r>
            <a:r>
              <a:rPr lang="es-ES_tradnl" altLang="es-PE" sz="2400">
                <a:latin typeface="Arial" pitchFamily="34" charset="0"/>
                <a:sym typeface="Wingdings" pitchFamily="2" charset="2"/>
              </a:rPr>
              <a:t> (90º, 180º, 270º), pero ¿cómo realizar una rotación de un </a:t>
            </a:r>
            <a:r>
              <a:rPr lang="es-ES_tradnl" altLang="es-PE" sz="2400" b="1">
                <a:latin typeface="Arial" pitchFamily="34" charset="0"/>
                <a:sym typeface="Wingdings" pitchFamily="2" charset="2"/>
              </a:rPr>
              <a:t>ángulo cualquiera</a:t>
            </a:r>
            <a:r>
              <a:rPr lang="es-ES_tradnl" altLang="es-PE" sz="2400">
                <a:latin typeface="Arial" pitchFamily="34" charset="0"/>
                <a:sym typeface="Wingdings" pitchFamily="2" charset="2"/>
              </a:rPr>
              <a:t> </a:t>
            </a:r>
            <a:r>
              <a:rPr lang="el-GR" altLang="es-PE" sz="2400" b="1">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(en sentido horario)?</a:t>
            </a:r>
            <a:r>
              <a:rPr lang="es-ES_tradnl" altLang="es-PE" sz="2400">
                <a:latin typeface="Arial" pitchFamily="34" charset="0"/>
                <a:sym typeface="Wingdings" pitchFamily="2" charset="2"/>
              </a:rPr>
              <a:t> </a:t>
            </a:r>
          </a:p>
        </p:txBody>
      </p:sp>
      <p:sp>
        <p:nvSpPr>
          <p:cNvPr id="477187"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sp>
        <p:nvSpPr>
          <p:cNvPr id="477188" name="Line 4"/>
          <p:cNvSpPr>
            <a:spLocks noChangeShapeType="1"/>
          </p:cNvSpPr>
          <p:nvPr/>
        </p:nvSpPr>
        <p:spPr bwMode="auto">
          <a:xfrm flipV="1">
            <a:off x="2289175" y="3121025"/>
            <a:ext cx="4295775" cy="1588"/>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7189" name="Line 5"/>
          <p:cNvSpPr>
            <a:spLocks noChangeShapeType="1"/>
          </p:cNvSpPr>
          <p:nvPr/>
        </p:nvSpPr>
        <p:spPr bwMode="auto">
          <a:xfrm flipH="1">
            <a:off x="3606800" y="1990725"/>
            <a:ext cx="0" cy="27432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7190" name="Text Box 6"/>
          <p:cNvSpPr txBox="1">
            <a:spLocks noChangeArrowheads="1"/>
          </p:cNvSpPr>
          <p:nvPr/>
        </p:nvSpPr>
        <p:spPr bwMode="auto">
          <a:xfrm>
            <a:off x="6399213" y="2628900"/>
            <a:ext cx="38576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477191" name="Text Box 7"/>
          <p:cNvSpPr txBox="1">
            <a:spLocks noChangeArrowheads="1"/>
          </p:cNvSpPr>
          <p:nvPr/>
        </p:nvSpPr>
        <p:spPr bwMode="auto">
          <a:xfrm>
            <a:off x="3116263" y="4389438"/>
            <a:ext cx="3984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Y</a:t>
            </a:r>
            <a:endParaRPr lang="es-ES" altLang="es-PE" sz="2200"/>
          </a:p>
        </p:txBody>
      </p:sp>
      <p:sp>
        <p:nvSpPr>
          <p:cNvPr id="477194" name="Arc 10"/>
          <p:cNvSpPr>
            <a:spLocks/>
          </p:cNvSpPr>
          <p:nvPr/>
        </p:nvSpPr>
        <p:spPr bwMode="auto">
          <a:xfrm>
            <a:off x="3621088" y="2049463"/>
            <a:ext cx="2160587" cy="1055687"/>
          </a:xfrm>
          <a:custGeom>
            <a:avLst/>
            <a:gdLst>
              <a:gd name="G0" fmla="+- 0 0 0"/>
              <a:gd name="G1" fmla="+- 11184 0 0"/>
              <a:gd name="G2" fmla="+- 21600 0 0"/>
              <a:gd name="T0" fmla="*/ 18479 w 21584"/>
              <a:gd name="T1" fmla="*/ 0 h 11184"/>
              <a:gd name="T2" fmla="*/ 21584 w 21584"/>
              <a:gd name="T3" fmla="*/ 10360 h 11184"/>
              <a:gd name="T4" fmla="*/ 0 w 21584"/>
              <a:gd name="T5" fmla="*/ 11184 h 11184"/>
            </a:gdLst>
            <a:ahLst/>
            <a:cxnLst>
              <a:cxn ang="0">
                <a:pos x="T0" y="T1"/>
              </a:cxn>
              <a:cxn ang="0">
                <a:pos x="T2" y="T3"/>
              </a:cxn>
              <a:cxn ang="0">
                <a:pos x="T4" y="T5"/>
              </a:cxn>
            </a:cxnLst>
            <a:rect l="0" t="0" r="r" b="b"/>
            <a:pathLst>
              <a:path w="21584" h="11184" fill="none" extrusionOk="0">
                <a:moveTo>
                  <a:pt x="18479" y="-1"/>
                </a:moveTo>
                <a:cubicBezTo>
                  <a:pt x="20375" y="3134"/>
                  <a:pt x="21444" y="6699"/>
                  <a:pt x="21584" y="10359"/>
                </a:cubicBezTo>
              </a:path>
              <a:path w="21584" h="11184" stroke="0" extrusionOk="0">
                <a:moveTo>
                  <a:pt x="18479" y="-1"/>
                </a:moveTo>
                <a:cubicBezTo>
                  <a:pt x="20375" y="3134"/>
                  <a:pt x="21444" y="6699"/>
                  <a:pt x="21584" y="10359"/>
                </a:cubicBezTo>
                <a:lnTo>
                  <a:pt x="0" y="11184"/>
                </a:lnTo>
                <a:close/>
              </a:path>
            </a:pathLst>
          </a:custGeom>
          <a:noFill/>
          <a:ln w="28575">
            <a:solidFill>
              <a:schemeClr val="tx1"/>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77195" name="Oval 11"/>
          <p:cNvSpPr>
            <a:spLocks noChangeArrowheads="1"/>
          </p:cNvSpPr>
          <p:nvPr/>
        </p:nvSpPr>
        <p:spPr bwMode="auto">
          <a:xfrm>
            <a:off x="5716588" y="3038475"/>
            <a:ext cx="123825" cy="138113"/>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77197" name="Oval 13"/>
          <p:cNvSpPr>
            <a:spLocks noChangeArrowheads="1"/>
          </p:cNvSpPr>
          <p:nvPr/>
        </p:nvSpPr>
        <p:spPr bwMode="auto">
          <a:xfrm>
            <a:off x="3538538" y="4210050"/>
            <a:ext cx="123825" cy="138113"/>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77192" name="Oval 8"/>
          <p:cNvSpPr>
            <a:spLocks noChangeArrowheads="1"/>
          </p:cNvSpPr>
          <p:nvPr/>
        </p:nvSpPr>
        <p:spPr bwMode="auto">
          <a:xfrm>
            <a:off x="5403850" y="2006600"/>
            <a:ext cx="123825" cy="138113"/>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77193" name="Oval 9"/>
          <p:cNvSpPr>
            <a:spLocks noChangeArrowheads="1"/>
          </p:cNvSpPr>
          <p:nvPr/>
        </p:nvSpPr>
        <p:spPr bwMode="auto">
          <a:xfrm>
            <a:off x="4095750" y="4078288"/>
            <a:ext cx="123825" cy="13811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77216" name="Rectangle 32"/>
          <p:cNvSpPr>
            <a:spLocks noChangeArrowheads="1"/>
          </p:cNvSpPr>
          <p:nvPr/>
        </p:nvSpPr>
        <p:spPr bwMode="auto">
          <a:xfrm>
            <a:off x="157163" y="4773613"/>
            <a:ext cx="88138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El punto (x, 0) en R corresponde en A a (x·cos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-x·sen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a:t>
            </a:r>
          </a:p>
          <a:p>
            <a:r>
              <a:rPr lang="es-ES_tradnl" altLang="es-PE" sz="2400">
                <a:latin typeface="Arial" pitchFamily="34" charset="0"/>
                <a:cs typeface="Arial" pitchFamily="34" charset="0"/>
                <a:sym typeface="Wingdings" pitchFamily="2" charset="2"/>
              </a:rPr>
              <a:t>El punto (0, y) en R     “             en A a (y·sen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y·cos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a:t>
            </a:r>
          </a:p>
          <a:p>
            <a:r>
              <a:rPr lang="es-ES_tradnl" altLang="es-PE" sz="2400">
                <a:latin typeface="Arial" pitchFamily="34" charset="0"/>
                <a:cs typeface="Arial" pitchFamily="34" charset="0"/>
                <a:sym typeface="Wingdings" pitchFamily="2" charset="2"/>
              </a:rPr>
              <a:t>(x, y) en R  </a:t>
            </a:r>
            <a:r>
              <a:rPr lang="es-ES_tradnl" altLang="es-PE" sz="2400">
                <a:latin typeface="Arial" pitchFamily="34" charset="0"/>
                <a:sym typeface="Wingdings" pitchFamily="2" charset="2"/>
              </a:rPr>
              <a:t>(x·cos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 y·sen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-x·sen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 y·cos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en A</a:t>
            </a:r>
          </a:p>
        </p:txBody>
      </p:sp>
      <p:sp>
        <p:nvSpPr>
          <p:cNvPr id="477219" name="Rectangle 35"/>
          <p:cNvSpPr>
            <a:spLocks noChangeArrowheads="1"/>
          </p:cNvSpPr>
          <p:nvPr/>
        </p:nvSpPr>
        <p:spPr bwMode="auto">
          <a:xfrm>
            <a:off x="4122738" y="2687638"/>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l-GR" altLang="es-PE">
                <a:sym typeface="Wingdings" pitchFamily="2" charset="2"/>
              </a:rPr>
              <a:t>α</a:t>
            </a:r>
            <a:endParaRPr lang="es-ES_tradnl" altLang="es-PE">
              <a:sym typeface="Wingdings" pitchFamily="2" charset="2"/>
            </a:endParaRPr>
          </a:p>
        </p:txBody>
      </p:sp>
      <p:sp>
        <p:nvSpPr>
          <p:cNvPr id="477220" name="Rectangle 36"/>
          <p:cNvSpPr>
            <a:spLocks noChangeArrowheads="1"/>
          </p:cNvSpPr>
          <p:nvPr/>
        </p:nvSpPr>
        <p:spPr bwMode="auto">
          <a:xfrm>
            <a:off x="3582988" y="3421063"/>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l-GR" altLang="es-PE">
                <a:sym typeface="Wingdings" pitchFamily="2" charset="2"/>
              </a:rPr>
              <a:t>α</a:t>
            </a:r>
            <a:endParaRPr lang="es-ES_tradnl" altLang="es-PE">
              <a:sym typeface="Wingdings" pitchFamily="2" charset="2"/>
            </a:endParaRPr>
          </a:p>
        </p:txBody>
      </p:sp>
      <p:sp>
        <p:nvSpPr>
          <p:cNvPr id="477223" name="Arc 39"/>
          <p:cNvSpPr>
            <a:spLocks/>
          </p:cNvSpPr>
          <p:nvPr/>
        </p:nvSpPr>
        <p:spPr bwMode="auto">
          <a:xfrm>
            <a:off x="3333750" y="2844800"/>
            <a:ext cx="769938" cy="266700"/>
          </a:xfrm>
          <a:custGeom>
            <a:avLst/>
            <a:gdLst>
              <a:gd name="G0" fmla="+- 0 0 0"/>
              <a:gd name="G1" fmla="+- 7241 0 0"/>
              <a:gd name="G2" fmla="+- 21600 0 0"/>
              <a:gd name="T0" fmla="*/ 20350 w 21600"/>
              <a:gd name="T1" fmla="*/ 0 h 7241"/>
              <a:gd name="T2" fmla="*/ 21600 w 21600"/>
              <a:gd name="T3" fmla="*/ 7241 h 7241"/>
              <a:gd name="T4" fmla="*/ 0 w 21600"/>
              <a:gd name="T5" fmla="*/ 7241 h 7241"/>
            </a:gdLst>
            <a:ahLst/>
            <a:cxnLst>
              <a:cxn ang="0">
                <a:pos x="T0" y="T1"/>
              </a:cxn>
              <a:cxn ang="0">
                <a:pos x="T2" y="T3"/>
              </a:cxn>
              <a:cxn ang="0">
                <a:pos x="T4" y="T5"/>
              </a:cxn>
            </a:cxnLst>
            <a:rect l="0" t="0" r="r" b="b"/>
            <a:pathLst>
              <a:path w="21600" h="7241" fill="none" extrusionOk="0">
                <a:moveTo>
                  <a:pt x="20350" y="-1"/>
                </a:moveTo>
                <a:cubicBezTo>
                  <a:pt x="21177" y="2324"/>
                  <a:pt x="21600" y="4773"/>
                  <a:pt x="21600" y="7241"/>
                </a:cubicBezTo>
              </a:path>
              <a:path w="21600" h="7241" stroke="0" extrusionOk="0">
                <a:moveTo>
                  <a:pt x="20350" y="-1"/>
                </a:moveTo>
                <a:cubicBezTo>
                  <a:pt x="21177" y="2324"/>
                  <a:pt x="21600" y="4773"/>
                  <a:pt x="21600" y="7241"/>
                </a:cubicBezTo>
                <a:lnTo>
                  <a:pt x="0" y="7241"/>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77224" name="Arc 40"/>
          <p:cNvSpPr>
            <a:spLocks/>
          </p:cNvSpPr>
          <p:nvPr/>
        </p:nvSpPr>
        <p:spPr bwMode="auto">
          <a:xfrm rot="5400000">
            <a:off x="3313907" y="3007519"/>
            <a:ext cx="757237" cy="174625"/>
          </a:xfrm>
          <a:custGeom>
            <a:avLst/>
            <a:gdLst>
              <a:gd name="G0" fmla="+- 0 0 0"/>
              <a:gd name="G1" fmla="+- 7241 0 0"/>
              <a:gd name="G2" fmla="+- 21600 0 0"/>
              <a:gd name="T0" fmla="*/ 20350 w 21600"/>
              <a:gd name="T1" fmla="*/ 0 h 7241"/>
              <a:gd name="T2" fmla="*/ 21600 w 21600"/>
              <a:gd name="T3" fmla="*/ 7241 h 7241"/>
              <a:gd name="T4" fmla="*/ 0 w 21600"/>
              <a:gd name="T5" fmla="*/ 7241 h 7241"/>
            </a:gdLst>
            <a:ahLst/>
            <a:cxnLst>
              <a:cxn ang="0">
                <a:pos x="T0" y="T1"/>
              </a:cxn>
              <a:cxn ang="0">
                <a:pos x="T2" y="T3"/>
              </a:cxn>
              <a:cxn ang="0">
                <a:pos x="T4" y="T5"/>
              </a:cxn>
            </a:cxnLst>
            <a:rect l="0" t="0" r="r" b="b"/>
            <a:pathLst>
              <a:path w="21600" h="7241" fill="none" extrusionOk="0">
                <a:moveTo>
                  <a:pt x="20350" y="-1"/>
                </a:moveTo>
                <a:cubicBezTo>
                  <a:pt x="21177" y="2324"/>
                  <a:pt x="21600" y="4773"/>
                  <a:pt x="21600" y="7241"/>
                </a:cubicBezTo>
              </a:path>
              <a:path w="21600" h="7241" stroke="0" extrusionOk="0">
                <a:moveTo>
                  <a:pt x="20350" y="-1"/>
                </a:moveTo>
                <a:cubicBezTo>
                  <a:pt x="21177" y="2324"/>
                  <a:pt x="21600" y="4773"/>
                  <a:pt x="21600" y="7241"/>
                </a:cubicBezTo>
                <a:lnTo>
                  <a:pt x="0" y="7241"/>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77225" name="Text Box 41"/>
          <p:cNvSpPr txBox="1">
            <a:spLocks noChangeArrowheads="1"/>
          </p:cNvSpPr>
          <p:nvPr/>
        </p:nvSpPr>
        <p:spPr bwMode="auto">
          <a:xfrm>
            <a:off x="6319838" y="1865313"/>
            <a:ext cx="1663700"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Punto en A</a:t>
            </a:r>
            <a:endParaRPr lang="es-ES_tradnl" altLang="es-PE" sz="2200">
              <a:sym typeface="Symbol" pitchFamily="18" charset="2"/>
            </a:endParaRPr>
          </a:p>
        </p:txBody>
      </p:sp>
      <p:sp>
        <p:nvSpPr>
          <p:cNvPr id="477226" name="Freeform 42"/>
          <p:cNvSpPr>
            <a:spLocks/>
          </p:cNvSpPr>
          <p:nvPr/>
        </p:nvSpPr>
        <p:spPr bwMode="auto">
          <a:xfrm flipH="1" flipV="1">
            <a:off x="5583238" y="2051050"/>
            <a:ext cx="792162" cy="55563"/>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solidFill>
            <a:schemeClr val="accent1"/>
          </a:solidFill>
          <a:ln w="57150">
            <a:solidFill>
              <a:schemeClr val="accent1"/>
            </a:solidFill>
            <a:round/>
            <a:headEn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7227" name="Text Box 43"/>
          <p:cNvSpPr txBox="1">
            <a:spLocks noChangeArrowheads="1"/>
          </p:cNvSpPr>
          <p:nvPr/>
        </p:nvSpPr>
        <p:spPr bwMode="auto">
          <a:xfrm>
            <a:off x="5006975" y="3989388"/>
            <a:ext cx="1663700"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Punto en A</a:t>
            </a:r>
            <a:endParaRPr lang="es-ES_tradnl" altLang="es-PE" sz="2200">
              <a:sym typeface="Symbol" pitchFamily="18" charset="2"/>
            </a:endParaRPr>
          </a:p>
        </p:txBody>
      </p:sp>
      <p:sp>
        <p:nvSpPr>
          <p:cNvPr id="477228" name="Freeform 44"/>
          <p:cNvSpPr>
            <a:spLocks/>
          </p:cNvSpPr>
          <p:nvPr/>
        </p:nvSpPr>
        <p:spPr bwMode="auto">
          <a:xfrm flipH="1" flipV="1">
            <a:off x="4270375" y="4175125"/>
            <a:ext cx="792163" cy="55563"/>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solidFill>
            <a:schemeClr val="accent1"/>
          </a:solidFill>
          <a:ln w="57150">
            <a:solidFill>
              <a:schemeClr val="accent1"/>
            </a:solidFill>
            <a:round/>
            <a:headEn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7229" name="Text Box 45"/>
          <p:cNvSpPr txBox="1">
            <a:spLocks noChangeArrowheads="1"/>
          </p:cNvSpPr>
          <p:nvPr/>
        </p:nvSpPr>
        <p:spPr bwMode="auto">
          <a:xfrm>
            <a:off x="6653213" y="3230563"/>
            <a:ext cx="1663700"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Punto en R</a:t>
            </a:r>
            <a:endParaRPr lang="es-ES_tradnl" altLang="es-PE" sz="2200">
              <a:sym typeface="Symbol" pitchFamily="18" charset="2"/>
            </a:endParaRPr>
          </a:p>
        </p:txBody>
      </p:sp>
      <p:sp>
        <p:nvSpPr>
          <p:cNvPr id="477230" name="Freeform 46"/>
          <p:cNvSpPr>
            <a:spLocks/>
          </p:cNvSpPr>
          <p:nvPr/>
        </p:nvSpPr>
        <p:spPr bwMode="auto">
          <a:xfrm flipH="1" flipV="1">
            <a:off x="5864225" y="3208338"/>
            <a:ext cx="844550" cy="263525"/>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7231" name="Text Box 47"/>
          <p:cNvSpPr txBox="1">
            <a:spLocks noChangeArrowheads="1"/>
          </p:cNvSpPr>
          <p:nvPr/>
        </p:nvSpPr>
        <p:spPr bwMode="auto">
          <a:xfrm>
            <a:off x="1296988" y="3414713"/>
            <a:ext cx="1663700"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Punto en R</a:t>
            </a:r>
            <a:endParaRPr lang="es-ES_tradnl" altLang="es-PE" sz="2200">
              <a:sym typeface="Symbol" pitchFamily="18" charset="2"/>
            </a:endParaRPr>
          </a:p>
        </p:txBody>
      </p:sp>
      <p:sp>
        <p:nvSpPr>
          <p:cNvPr id="477232" name="Freeform 48"/>
          <p:cNvSpPr>
            <a:spLocks/>
          </p:cNvSpPr>
          <p:nvPr/>
        </p:nvSpPr>
        <p:spPr bwMode="auto">
          <a:xfrm>
            <a:off x="2881313" y="3668713"/>
            <a:ext cx="644525" cy="465137"/>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77233" name="Text Box 49"/>
          <p:cNvSpPr txBox="1">
            <a:spLocks noChangeArrowheads="1"/>
          </p:cNvSpPr>
          <p:nvPr/>
        </p:nvSpPr>
        <p:spPr bwMode="auto">
          <a:xfrm>
            <a:off x="5114925" y="3130550"/>
            <a:ext cx="8032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(x,0)</a:t>
            </a:r>
            <a:endParaRPr lang="es-ES" altLang="es-PE" sz="2200"/>
          </a:p>
        </p:txBody>
      </p:sp>
      <p:sp>
        <p:nvSpPr>
          <p:cNvPr id="477234" name="Text Box 50"/>
          <p:cNvSpPr txBox="1">
            <a:spLocks noChangeArrowheads="1"/>
          </p:cNvSpPr>
          <p:nvPr/>
        </p:nvSpPr>
        <p:spPr bwMode="auto">
          <a:xfrm>
            <a:off x="2227263" y="4021138"/>
            <a:ext cx="13001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(0,y)</a:t>
            </a:r>
            <a:endParaRPr lang="es-ES" altLang="es-PE" sz="2200"/>
          </a:p>
        </p:txBody>
      </p:sp>
    </p:spTree>
    <p:extLst>
      <p:ext uri="{BB962C8B-B14F-4D97-AF65-F5344CB8AC3E}">
        <p14:creationId xmlns:p14="http://schemas.microsoft.com/office/powerpoint/2010/main" val="1403182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2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72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72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72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72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72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72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723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7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16" grpId="0"/>
      <p:bldP spid="477225" grpId="0" animBg="1"/>
      <p:bldP spid="477226" grpId="0" animBg="1"/>
      <p:bldP spid="477227" grpId="0" animBg="1"/>
      <p:bldP spid="477228" grpId="0" animBg="1"/>
      <p:bldP spid="477229" grpId="0" animBg="1"/>
      <p:bldP spid="477230" grpId="0" animBg="1"/>
      <p:bldP spid="477231" grpId="0" animBg="1"/>
      <p:bldP spid="47723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body" sz="half" idx="1"/>
          </p:nvPr>
        </p:nvSpPr>
        <p:spPr>
          <a:xfrm>
            <a:off x="225425" y="601663"/>
            <a:ext cx="8669338" cy="1560512"/>
          </a:xfrm>
        </p:spPr>
        <p:txBody>
          <a:bodyPr/>
          <a:lstStyle/>
          <a:p>
            <a:r>
              <a:rPr lang="es-ES_tradnl" altLang="es-PE" sz="2400" b="1">
                <a:latin typeface="Arial" pitchFamily="34" charset="0"/>
                <a:sym typeface="Wingdings" pitchFamily="2" charset="2"/>
              </a:rPr>
              <a:t>Rotación</a:t>
            </a:r>
            <a:r>
              <a:rPr lang="es-ES_tradnl" altLang="es-PE" sz="2400">
                <a:latin typeface="Arial" pitchFamily="34" charset="0"/>
                <a:sym typeface="Wingdings" pitchFamily="2" charset="2"/>
              </a:rPr>
              <a:t> de una imagen A en un </a:t>
            </a:r>
            <a:r>
              <a:rPr lang="es-ES_tradnl" altLang="es-PE" sz="2400" b="1">
                <a:latin typeface="Arial" pitchFamily="34" charset="0"/>
                <a:sym typeface="Wingdings" pitchFamily="2" charset="2"/>
              </a:rPr>
              <a:t>ángulo </a:t>
            </a:r>
            <a:r>
              <a:rPr lang="el-GR" altLang="es-PE" sz="2400" b="1">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a:t>
            </a:r>
          </a:p>
          <a:p>
            <a:pPr>
              <a:buFontTx/>
              <a:buNone/>
            </a:pPr>
            <a:r>
              <a:rPr lang="es-ES_tradnl" altLang="es-PE" sz="2400">
                <a:latin typeface="Arial" pitchFamily="34" charset="0"/>
                <a:cs typeface="Arial" pitchFamily="34" charset="0"/>
                <a:sym typeface="Wingdings" pitchFamily="2" charset="2"/>
              </a:rPr>
              <a:t>	R(x,y):= A</a:t>
            </a:r>
            <a:r>
              <a:rPr lang="es-ES_tradnl" altLang="es-PE" sz="2400">
                <a:latin typeface="Arial" pitchFamily="34" charset="0"/>
                <a:sym typeface="Wingdings" pitchFamily="2" charset="2"/>
              </a:rPr>
              <a:t>(x·cos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 y·sen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-x·sen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 y·cos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a:t>
            </a:r>
            <a:endParaRPr lang="es-ES_tradnl" altLang="es-PE" sz="500">
              <a:latin typeface="Arial" pitchFamily="34" charset="0"/>
              <a:cs typeface="Arial" pitchFamily="34" charset="0"/>
              <a:sym typeface="Wingdings" pitchFamily="2" charset="2"/>
            </a:endParaRPr>
          </a:p>
          <a:p>
            <a:r>
              <a:rPr lang="es-ES_tradnl" altLang="es-PE" sz="2400">
                <a:latin typeface="Arial" pitchFamily="34" charset="0"/>
                <a:cs typeface="Arial" pitchFamily="34" charset="0"/>
                <a:sym typeface="Wingdings" pitchFamily="2" charset="2"/>
              </a:rPr>
              <a:t>La rotación se suele expresar </a:t>
            </a:r>
            <a:r>
              <a:rPr lang="es-ES_tradnl" altLang="es-PE" sz="2400" b="1">
                <a:latin typeface="Arial" pitchFamily="34" charset="0"/>
                <a:cs typeface="Arial" pitchFamily="34" charset="0"/>
                <a:sym typeface="Wingdings" pitchFamily="2" charset="2"/>
              </a:rPr>
              <a:t>matricialmente</a:t>
            </a:r>
            <a:r>
              <a:rPr lang="es-ES_tradnl" altLang="es-PE" sz="2400">
                <a:latin typeface="Arial" pitchFamily="34" charset="0"/>
                <a:cs typeface="Arial" pitchFamily="34" charset="0"/>
                <a:sym typeface="Wingdings" pitchFamily="2" charset="2"/>
              </a:rPr>
              <a:t>:</a:t>
            </a:r>
          </a:p>
        </p:txBody>
      </p:sp>
      <p:sp>
        <p:nvSpPr>
          <p:cNvPr id="481283"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sp>
        <p:nvSpPr>
          <p:cNvPr id="481284" name="Rectangle 4"/>
          <p:cNvSpPr>
            <a:spLocks noChangeArrowheads="1"/>
          </p:cNvSpPr>
          <p:nvPr/>
        </p:nvSpPr>
        <p:spPr bwMode="auto">
          <a:xfrm>
            <a:off x="193675" y="5580063"/>
            <a:ext cx="8745538"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cs typeface="Arial" pitchFamily="34" charset="0"/>
                <a:sym typeface="Wingdings" pitchFamily="2" charset="2"/>
              </a:rPr>
              <a:t>Ojo</a:t>
            </a:r>
            <a:r>
              <a:rPr lang="es-ES_tradnl" altLang="es-PE" sz="2400">
                <a:latin typeface="Arial" pitchFamily="34" charset="0"/>
                <a:cs typeface="Arial" pitchFamily="34" charset="0"/>
                <a:sym typeface="Wingdings" pitchFamily="2" charset="2"/>
              </a:rPr>
              <a:t>: estas rotaciones son respecto al punto (0,0). ¿Cómo hacerlas respecto a un centro arbitrario (c</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cs typeface="Arial" pitchFamily="34" charset="0"/>
                <a:sym typeface="Wingdings" pitchFamily="2" charset="2"/>
              </a:rPr>
              <a:t>,c</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a:t>
            </a:r>
          </a:p>
        </p:txBody>
      </p:sp>
      <p:graphicFrame>
        <p:nvGraphicFramePr>
          <p:cNvPr id="481285" name="Group 5"/>
          <p:cNvGraphicFramePr>
            <a:graphicFrameLocks noGrp="1"/>
          </p:cNvGraphicFramePr>
          <p:nvPr/>
        </p:nvGraphicFramePr>
        <p:xfrm>
          <a:off x="3108325" y="1970088"/>
          <a:ext cx="2190750" cy="1057275"/>
        </p:xfrm>
        <a:graphic>
          <a:graphicData uri="http://schemas.openxmlformats.org/drawingml/2006/table">
            <a:tbl>
              <a:tblPr/>
              <a:tblGrid>
                <a:gridCol w="1095375"/>
                <a:gridCol w="1095375"/>
              </a:tblGrid>
              <a:tr h="5143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cos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sen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-sen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cos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81296" name="Rectangle 16"/>
          <p:cNvSpPr>
            <a:spLocks noChangeArrowheads="1"/>
          </p:cNvSpPr>
          <p:nvPr/>
        </p:nvSpPr>
        <p:spPr bwMode="auto">
          <a:xfrm>
            <a:off x="1462088" y="2268538"/>
            <a:ext cx="168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R(x,y):= A(</a:t>
            </a:r>
          </a:p>
        </p:txBody>
      </p:sp>
      <p:graphicFrame>
        <p:nvGraphicFramePr>
          <p:cNvPr id="481297" name="Group 17"/>
          <p:cNvGraphicFramePr>
            <a:graphicFrameLocks noGrp="1"/>
          </p:cNvGraphicFramePr>
          <p:nvPr/>
        </p:nvGraphicFramePr>
        <p:xfrm>
          <a:off x="5595938" y="1989138"/>
          <a:ext cx="508000" cy="1057275"/>
        </p:xfrm>
        <a:graphic>
          <a:graphicData uri="http://schemas.openxmlformats.org/drawingml/2006/table">
            <a:tbl>
              <a:tblPr/>
              <a:tblGrid>
                <a:gridCol w="508000"/>
              </a:tblGrid>
              <a:tr h="5143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y</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81305" name="Rectangle 25"/>
          <p:cNvSpPr>
            <a:spLocks noChangeArrowheads="1"/>
          </p:cNvSpPr>
          <p:nvPr/>
        </p:nvSpPr>
        <p:spPr bwMode="auto">
          <a:xfrm>
            <a:off x="5297488" y="2262188"/>
            <a:ext cx="27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481306" name="Rectangle 26"/>
          <p:cNvSpPr>
            <a:spLocks noChangeArrowheads="1"/>
          </p:cNvSpPr>
          <p:nvPr/>
        </p:nvSpPr>
        <p:spPr bwMode="auto">
          <a:xfrm>
            <a:off x="6096000" y="2243138"/>
            <a:ext cx="27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481307" name="Rectangle 27"/>
          <p:cNvSpPr>
            <a:spLocks noChangeArrowheads="1"/>
          </p:cNvSpPr>
          <p:nvPr/>
        </p:nvSpPr>
        <p:spPr bwMode="auto">
          <a:xfrm>
            <a:off x="176213" y="2987675"/>
            <a:ext cx="20955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cs typeface="Arial" pitchFamily="34" charset="0"/>
                <a:sym typeface="Wingdings" pitchFamily="2" charset="2"/>
              </a:rPr>
              <a:t>Ejemplos.</a:t>
            </a:r>
            <a:endParaRPr lang="es-ES_tradnl" altLang="es-PE" sz="2400">
              <a:latin typeface="Arial" pitchFamily="34" charset="0"/>
              <a:cs typeface="Arial" pitchFamily="34" charset="0"/>
              <a:sym typeface="Wingdings" pitchFamily="2" charset="2"/>
            </a:endParaRPr>
          </a:p>
        </p:txBody>
      </p:sp>
      <p:pic>
        <p:nvPicPr>
          <p:cNvPr id="481309" name="Picture 29" descr="ro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3571875"/>
            <a:ext cx="2808288" cy="2063750"/>
          </a:xfrm>
          <a:prstGeom prst="rect">
            <a:avLst/>
          </a:prstGeom>
          <a:noFill/>
          <a:extLst>
            <a:ext uri="{909E8E84-426E-40DD-AFC4-6F175D3DCCD1}">
              <a14:hiddenFill xmlns:a14="http://schemas.microsoft.com/office/drawing/2010/main">
                <a:solidFill>
                  <a:srgbClr val="FFFFFF"/>
                </a:solidFill>
              </a14:hiddenFill>
            </a:ext>
          </a:extLst>
        </p:spPr>
      </p:pic>
      <p:pic>
        <p:nvPicPr>
          <p:cNvPr id="481310" name="Picture 30" descr="rot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3571875"/>
            <a:ext cx="2808288" cy="2063750"/>
          </a:xfrm>
          <a:prstGeom prst="rect">
            <a:avLst/>
          </a:prstGeom>
          <a:noFill/>
          <a:extLst>
            <a:ext uri="{909E8E84-426E-40DD-AFC4-6F175D3DCCD1}">
              <a14:hiddenFill xmlns:a14="http://schemas.microsoft.com/office/drawing/2010/main">
                <a:solidFill>
                  <a:srgbClr val="FFFFFF"/>
                </a:solidFill>
              </a14:hiddenFill>
            </a:ext>
          </a:extLst>
        </p:spPr>
      </p:pic>
      <p:pic>
        <p:nvPicPr>
          <p:cNvPr id="481311" name="Picture 31" descr="sacrecormin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663" y="3571875"/>
            <a:ext cx="2808287" cy="2063750"/>
          </a:xfrm>
          <a:prstGeom prst="rect">
            <a:avLst/>
          </a:prstGeom>
          <a:noFill/>
          <a:extLst>
            <a:ext uri="{909E8E84-426E-40DD-AFC4-6F175D3DCCD1}">
              <a14:hiddenFill xmlns:a14="http://schemas.microsoft.com/office/drawing/2010/main">
                <a:solidFill>
                  <a:srgbClr val="FFFFFF"/>
                </a:solidFill>
              </a14:hiddenFill>
            </a:ext>
          </a:extLst>
        </p:spPr>
      </p:pic>
      <p:sp>
        <p:nvSpPr>
          <p:cNvPr id="481312" name="Rectangle 32"/>
          <p:cNvSpPr>
            <a:spLocks noChangeArrowheads="1"/>
          </p:cNvSpPr>
          <p:nvPr/>
        </p:nvSpPr>
        <p:spPr bwMode="auto">
          <a:xfrm>
            <a:off x="3155950" y="3124200"/>
            <a:ext cx="283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Rotar 10º</a:t>
            </a:r>
          </a:p>
        </p:txBody>
      </p:sp>
      <p:sp>
        <p:nvSpPr>
          <p:cNvPr id="481313" name="Rectangle 33"/>
          <p:cNvSpPr>
            <a:spLocks noChangeArrowheads="1"/>
          </p:cNvSpPr>
          <p:nvPr/>
        </p:nvSpPr>
        <p:spPr bwMode="auto">
          <a:xfrm>
            <a:off x="6115050" y="3117850"/>
            <a:ext cx="283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Rotar -10º</a:t>
            </a:r>
          </a:p>
        </p:txBody>
      </p:sp>
      <p:sp>
        <p:nvSpPr>
          <p:cNvPr id="481314" name="Text Box 34"/>
          <p:cNvSpPr txBox="1">
            <a:spLocks noChangeArrowheads="1"/>
          </p:cNvSpPr>
          <p:nvPr/>
        </p:nvSpPr>
        <p:spPr bwMode="auto">
          <a:xfrm>
            <a:off x="6542088" y="1997075"/>
            <a:ext cx="2424112" cy="10969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Lo que cae fuera de la imagen no se modifica</a:t>
            </a:r>
            <a:endParaRPr lang="es-ES_tradnl" altLang="es-PE" sz="2200">
              <a:sym typeface="Symbol" pitchFamily="18" charset="2"/>
            </a:endParaRPr>
          </a:p>
        </p:txBody>
      </p:sp>
      <p:sp>
        <p:nvSpPr>
          <p:cNvPr id="481315" name="Freeform 35"/>
          <p:cNvSpPr>
            <a:spLocks/>
          </p:cNvSpPr>
          <p:nvPr/>
        </p:nvSpPr>
        <p:spPr bwMode="auto">
          <a:xfrm flipH="1">
            <a:off x="5822950" y="2765425"/>
            <a:ext cx="1014413" cy="963613"/>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1317" name="AutoShape 37"/>
          <p:cNvSpPr>
            <a:spLocks noChangeArrowheads="1"/>
          </p:cNvSpPr>
          <p:nvPr/>
        </p:nvSpPr>
        <p:spPr bwMode="auto">
          <a:xfrm rot="2617204">
            <a:off x="131763" y="3487738"/>
            <a:ext cx="193675" cy="198437"/>
          </a:xfrm>
          <a:prstGeom prst="plus">
            <a:avLst>
              <a:gd name="adj" fmla="val 3653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val="2401846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1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4" grpId="0" animBg="1"/>
      <p:bldP spid="481315"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8" name="Rectangle 6"/>
          <p:cNvSpPr>
            <a:spLocks noGrp="1" noChangeArrowheads="1"/>
          </p:cNvSpPr>
          <p:nvPr>
            <p:ph type="body" sz="half" idx="1"/>
          </p:nvPr>
        </p:nvSpPr>
        <p:spPr>
          <a:xfrm>
            <a:off x="169863" y="642938"/>
            <a:ext cx="8807450" cy="4068762"/>
          </a:xfrm>
        </p:spPr>
        <p:txBody>
          <a:bodyPr/>
          <a:lstStyle/>
          <a:p>
            <a:r>
              <a:rPr lang="es-ES_tradnl" altLang="es-PE" sz="2400" b="1">
                <a:latin typeface="Arial" pitchFamily="34" charset="0"/>
                <a:sym typeface="Wingdings" pitchFamily="2" charset="2"/>
              </a:rPr>
              <a:t>Rotación</a:t>
            </a:r>
            <a:r>
              <a:rPr lang="es-ES_tradnl" altLang="es-PE" sz="2400">
                <a:latin typeface="Arial" pitchFamily="34" charset="0"/>
                <a:sym typeface="Wingdings" pitchFamily="2" charset="2"/>
              </a:rPr>
              <a:t> de A en un </a:t>
            </a:r>
            <a:r>
              <a:rPr lang="es-ES_tradnl" altLang="es-PE" sz="2400" b="1">
                <a:latin typeface="Arial" pitchFamily="34" charset="0"/>
                <a:sym typeface="Wingdings" pitchFamily="2" charset="2"/>
              </a:rPr>
              <a:t>ángulo </a:t>
            </a:r>
            <a:r>
              <a:rPr lang="el-GR" altLang="es-PE" sz="2400" b="1">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respecto a</a:t>
            </a:r>
            <a:r>
              <a:rPr lang="es-ES_tradnl" altLang="es-PE" sz="2400" b="1">
                <a:latin typeface="Arial" pitchFamily="34" charset="0"/>
                <a:cs typeface="Arial" pitchFamily="34" charset="0"/>
                <a:sym typeface="Wingdings" pitchFamily="2" charset="2"/>
              </a:rPr>
              <a:t> un centro</a:t>
            </a:r>
            <a:r>
              <a:rPr lang="es-ES_tradnl" altLang="es-PE" sz="2400">
                <a:latin typeface="Arial" pitchFamily="34" charset="0"/>
                <a:cs typeface="Arial" pitchFamily="34" charset="0"/>
                <a:sym typeface="Wingdings" pitchFamily="2" charset="2"/>
              </a:rPr>
              <a:t> (c</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cs typeface="Arial" pitchFamily="34" charset="0"/>
                <a:sym typeface="Wingdings" pitchFamily="2" charset="2"/>
              </a:rPr>
              <a:t>,c</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a:t>
            </a:r>
          </a:p>
          <a:p>
            <a:r>
              <a:rPr lang="es-ES_tradnl" altLang="es-PE" sz="2400" b="1">
                <a:latin typeface="Arial" pitchFamily="34" charset="0"/>
                <a:cs typeface="Arial" pitchFamily="34" charset="0"/>
                <a:sym typeface="Wingdings" pitchFamily="2" charset="2"/>
              </a:rPr>
              <a:t>Idea</a:t>
            </a:r>
            <a:r>
              <a:rPr lang="es-ES_tradnl" altLang="es-PE" sz="2400">
                <a:latin typeface="Arial" pitchFamily="34" charset="0"/>
                <a:cs typeface="Arial" pitchFamily="34" charset="0"/>
                <a:sym typeface="Wingdings" pitchFamily="2" charset="2"/>
              </a:rPr>
              <a:t>: es equivalente a una rotación respecto a (0,0), seguida de un desplazamiento (d</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cs typeface="Arial" pitchFamily="34" charset="0"/>
                <a:sym typeface="Wingdings" pitchFamily="2" charset="2"/>
              </a:rPr>
              <a:t>, d</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 adecuado. ¿Cuánto?</a:t>
            </a:r>
          </a:p>
          <a:p>
            <a:r>
              <a:rPr lang="es-ES_tradnl" altLang="es-PE" sz="2400">
                <a:latin typeface="Arial" pitchFamily="34" charset="0"/>
                <a:cs typeface="Arial" pitchFamily="34" charset="0"/>
                <a:sym typeface="Wingdings" pitchFamily="2" charset="2"/>
              </a:rPr>
              <a:t>El centro no se debe modificar: R(c</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cs typeface="Arial" pitchFamily="34" charset="0"/>
                <a:sym typeface="Wingdings" pitchFamily="2" charset="2"/>
              </a:rPr>
              <a:t>,c</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 A(c</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cs typeface="Arial" pitchFamily="34" charset="0"/>
                <a:sym typeface="Wingdings" pitchFamily="2" charset="2"/>
              </a:rPr>
              <a:t>,c</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a:t>
            </a:r>
          </a:p>
          <a:p>
            <a:pPr>
              <a:buFontTx/>
              <a:buNone/>
            </a:pPr>
            <a:r>
              <a:rPr lang="es-ES_tradnl" altLang="es-PE" sz="2400">
                <a:latin typeface="Arial" pitchFamily="34" charset="0"/>
                <a:cs typeface="Arial" pitchFamily="34" charset="0"/>
                <a:sym typeface="Wingdings" pitchFamily="2" charset="2"/>
              </a:rPr>
              <a:t>	R(c</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cs typeface="Arial" pitchFamily="34" charset="0"/>
                <a:sym typeface="Wingdings" pitchFamily="2" charset="2"/>
              </a:rPr>
              <a:t>,c</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 A</a:t>
            </a:r>
            <a:r>
              <a:rPr lang="es-ES_tradnl" altLang="es-PE" sz="2400">
                <a:latin typeface="Arial" pitchFamily="34" charset="0"/>
                <a:sym typeface="Wingdings" pitchFamily="2" charset="2"/>
              </a:rPr>
              <a:t>(</a:t>
            </a:r>
            <a:r>
              <a:rPr lang="es-ES_tradnl" altLang="es-PE" sz="2400">
                <a:latin typeface="Arial" pitchFamily="34" charset="0"/>
                <a:cs typeface="Arial" pitchFamily="34" charset="0"/>
                <a:sym typeface="Wingdings" pitchFamily="2" charset="2"/>
              </a:rPr>
              <a:t>c</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sym typeface="Wingdings" pitchFamily="2" charset="2"/>
              </a:rPr>
              <a:t>·cos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+c</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·sen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+d</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cs typeface="Arial" pitchFamily="34" charset="0"/>
                <a:sym typeface="Wingdings" pitchFamily="2" charset="2"/>
              </a:rPr>
              <a:t>, -c</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cs typeface="Arial" pitchFamily="34" charset="0"/>
                <a:sym typeface="Wingdings" pitchFamily="2" charset="2"/>
              </a:rPr>
              <a:t>·sen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+c</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·cos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+d</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a:t>
            </a:r>
          </a:p>
          <a:p>
            <a:r>
              <a:rPr lang="es-ES_tradnl" altLang="es-PE" sz="2400" b="1">
                <a:latin typeface="Arial" pitchFamily="34" charset="0"/>
                <a:cs typeface="Arial" pitchFamily="34" charset="0"/>
                <a:sym typeface="Wingdings" pitchFamily="2" charset="2"/>
              </a:rPr>
              <a:t>Solución</a:t>
            </a:r>
            <a:r>
              <a:rPr lang="es-ES_tradnl" altLang="es-PE" sz="2400">
                <a:latin typeface="Arial" pitchFamily="34" charset="0"/>
                <a:cs typeface="Arial" pitchFamily="34" charset="0"/>
                <a:sym typeface="Wingdings" pitchFamily="2" charset="2"/>
              </a:rPr>
              <a:t>:</a:t>
            </a:r>
          </a:p>
          <a:p>
            <a:pPr>
              <a:buFontTx/>
              <a:buNone/>
            </a:pPr>
            <a:r>
              <a:rPr lang="es-ES_tradnl" altLang="es-PE" sz="2400">
                <a:latin typeface="Arial" pitchFamily="34" charset="0"/>
                <a:cs typeface="Arial" pitchFamily="34" charset="0"/>
                <a:sym typeface="Wingdings" pitchFamily="2" charset="2"/>
              </a:rPr>
              <a:t>	d</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cs typeface="Arial" pitchFamily="34" charset="0"/>
                <a:sym typeface="Wingdings" pitchFamily="2" charset="2"/>
              </a:rPr>
              <a:t>= c</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cs typeface="Arial" pitchFamily="34" charset="0"/>
                <a:sym typeface="Wingdings" pitchFamily="2" charset="2"/>
              </a:rPr>
              <a:t> - c</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sym typeface="Wingdings" pitchFamily="2" charset="2"/>
              </a:rPr>
              <a:t>·cos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 c</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·sen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   d</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 c</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 + c</a:t>
            </a:r>
            <a:r>
              <a:rPr lang="es-ES_tradnl" altLang="es-PE" sz="2400" baseline="-25000">
                <a:latin typeface="Arial" pitchFamily="34" charset="0"/>
                <a:cs typeface="Arial" pitchFamily="34" charset="0"/>
                <a:sym typeface="Wingdings" pitchFamily="2" charset="2"/>
              </a:rPr>
              <a:t>x</a:t>
            </a:r>
            <a:r>
              <a:rPr lang="es-ES_tradnl" altLang="es-PE" sz="2400">
                <a:latin typeface="Arial" pitchFamily="34" charset="0"/>
                <a:cs typeface="Arial" pitchFamily="34" charset="0"/>
                <a:sym typeface="Wingdings" pitchFamily="2" charset="2"/>
              </a:rPr>
              <a:t>·sen </a:t>
            </a:r>
            <a:r>
              <a:rPr lang="el-GR" altLang="es-PE" sz="2400">
                <a:latin typeface="Arial" pitchFamily="34" charset="0"/>
                <a:cs typeface="Arial" pitchFamily="34" charset="0"/>
                <a:sym typeface="Wingdings" pitchFamily="2" charset="2"/>
              </a:rPr>
              <a:t>α</a:t>
            </a:r>
            <a:r>
              <a:rPr lang="es-ES_tradnl" altLang="es-PE" sz="2400">
                <a:latin typeface="Arial" pitchFamily="34" charset="0"/>
                <a:cs typeface="Arial" pitchFamily="34" charset="0"/>
                <a:sym typeface="Wingdings" pitchFamily="2" charset="2"/>
              </a:rPr>
              <a:t> - c</a:t>
            </a:r>
            <a:r>
              <a:rPr lang="es-ES_tradnl" altLang="es-PE" sz="2400" baseline="-25000">
                <a:latin typeface="Arial" pitchFamily="34" charset="0"/>
                <a:cs typeface="Arial" pitchFamily="34" charset="0"/>
                <a:sym typeface="Wingdings" pitchFamily="2" charset="2"/>
              </a:rPr>
              <a:t>y</a:t>
            </a:r>
            <a:r>
              <a:rPr lang="es-ES_tradnl" altLang="es-PE" sz="2400">
                <a:latin typeface="Arial" pitchFamily="34" charset="0"/>
                <a:cs typeface="Arial" pitchFamily="34" charset="0"/>
                <a:sym typeface="Wingdings" pitchFamily="2" charset="2"/>
              </a:rPr>
              <a:t>·cos </a:t>
            </a:r>
            <a:r>
              <a:rPr lang="el-GR" altLang="es-PE" sz="2400">
                <a:latin typeface="Arial" pitchFamily="34" charset="0"/>
                <a:cs typeface="Arial" pitchFamily="34" charset="0"/>
                <a:sym typeface="Wingdings" pitchFamily="2" charset="2"/>
              </a:rPr>
              <a:t>α</a:t>
            </a:r>
            <a:endParaRPr lang="es-ES_tradnl" altLang="es-PE" sz="1000">
              <a:latin typeface="Arial" pitchFamily="34" charset="0"/>
              <a:cs typeface="Arial" pitchFamily="34" charset="0"/>
              <a:sym typeface="Wingdings" pitchFamily="2" charset="2"/>
            </a:endParaRPr>
          </a:p>
          <a:p>
            <a:r>
              <a:rPr lang="es-ES_tradnl" altLang="es-PE" sz="2400">
                <a:latin typeface="Arial" pitchFamily="34" charset="0"/>
                <a:cs typeface="Arial" pitchFamily="34" charset="0"/>
                <a:sym typeface="Wingdings" pitchFamily="2" charset="2"/>
              </a:rPr>
              <a:t>Matricialmente, la </a:t>
            </a:r>
            <a:r>
              <a:rPr lang="es-ES_tradnl" altLang="es-PE" sz="2400" b="1">
                <a:latin typeface="Arial" pitchFamily="34" charset="0"/>
                <a:cs typeface="Arial" pitchFamily="34" charset="0"/>
                <a:sym typeface="Wingdings" pitchFamily="2" charset="2"/>
              </a:rPr>
              <a:t>rotación </a:t>
            </a:r>
            <a:r>
              <a:rPr lang="el-GR" altLang="es-PE" sz="2400" b="1">
                <a:latin typeface="Arial" pitchFamily="34" charset="0"/>
                <a:cs typeface="Arial" pitchFamily="34" charset="0"/>
                <a:sym typeface="Wingdings" pitchFamily="2" charset="2"/>
              </a:rPr>
              <a:t>α</a:t>
            </a:r>
            <a:r>
              <a:rPr lang="es-ES_tradnl" altLang="es-PE" sz="2400" b="1">
                <a:latin typeface="Arial" pitchFamily="34" charset="0"/>
                <a:cs typeface="Arial" pitchFamily="34" charset="0"/>
                <a:sym typeface="Wingdings" pitchFamily="2" charset="2"/>
              </a:rPr>
              <a:t> con centro (c</a:t>
            </a:r>
            <a:r>
              <a:rPr lang="es-ES_tradnl" altLang="es-PE" sz="2400" b="1" baseline="-25000">
                <a:latin typeface="Arial" pitchFamily="34" charset="0"/>
                <a:cs typeface="Arial" pitchFamily="34" charset="0"/>
                <a:sym typeface="Wingdings" pitchFamily="2" charset="2"/>
              </a:rPr>
              <a:t>x</a:t>
            </a:r>
            <a:r>
              <a:rPr lang="es-ES_tradnl" altLang="es-PE" sz="2400" b="1">
                <a:latin typeface="Arial" pitchFamily="34" charset="0"/>
                <a:cs typeface="Arial" pitchFamily="34" charset="0"/>
                <a:sym typeface="Wingdings" pitchFamily="2" charset="2"/>
              </a:rPr>
              <a:t>,c</a:t>
            </a:r>
            <a:r>
              <a:rPr lang="es-ES_tradnl" altLang="es-PE" sz="2400" b="1" baseline="-25000">
                <a:latin typeface="Arial" pitchFamily="34" charset="0"/>
                <a:cs typeface="Arial" pitchFamily="34" charset="0"/>
                <a:sym typeface="Wingdings" pitchFamily="2" charset="2"/>
              </a:rPr>
              <a:t>y</a:t>
            </a:r>
            <a:r>
              <a:rPr lang="es-ES_tradnl" altLang="es-PE" sz="2400" b="1">
                <a:latin typeface="Arial" pitchFamily="34" charset="0"/>
                <a:cs typeface="Arial" pitchFamily="34" charset="0"/>
                <a:sym typeface="Wingdings" pitchFamily="2" charset="2"/>
              </a:rPr>
              <a:t>)</a:t>
            </a:r>
            <a:r>
              <a:rPr lang="es-ES_tradnl" altLang="es-PE" sz="2400">
                <a:latin typeface="Arial" pitchFamily="34" charset="0"/>
                <a:cs typeface="Arial" pitchFamily="34" charset="0"/>
                <a:sym typeface="Wingdings" pitchFamily="2" charset="2"/>
              </a:rPr>
              <a:t> sería:</a:t>
            </a:r>
          </a:p>
        </p:txBody>
      </p:sp>
      <p:sp>
        <p:nvSpPr>
          <p:cNvPr id="479239" name="Rectangle 7"/>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graphicFrame>
        <p:nvGraphicFramePr>
          <p:cNvPr id="479304" name="Group 72"/>
          <p:cNvGraphicFramePr>
            <a:graphicFrameLocks noGrp="1"/>
          </p:cNvGraphicFramePr>
          <p:nvPr/>
        </p:nvGraphicFramePr>
        <p:xfrm>
          <a:off x="1960563" y="4530725"/>
          <a:ext cx="5781675" cy="1057275"/>
        </p:xfrm>
        <a:graphic>
          <a:graphicData uri="http://schemas.openxmlformats.org/drawingml/2006/table">
            <a:tbl>
              <a:tblPr/>
              <a:tblGrid>
                <a:gridCol w="1309687"/>
                <a:gridCol w="1204913"/>
                <a:gridCol w="3267075"/>
              </a:tblGrid>
              <a:tr h="5143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cos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sen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x</a:t>
                      </a: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 - 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x</a:t>
                      </a:r>
                      <a:r>
                        <a:rPr kumimoji="0" lang="es-ES_tradnl" altLang="es-PE" sz="2400" b="0" i="0" u="none" strike="noStrike" cap="none" normalizeH="0" baseline="0" smtClean="0">
                          <a:ln>
                            <a:noFill/>
                          </a:ln>
                          <a:solidFill>
                            <a:schemeClr val="tx1"/>
                          </a:solidFill>
                          <a:effectLst/>
                          <a:latin typeface="Arial" pitchFamily="34" charset="0"/>
                          <a:sym typeface="Wingdings" pitchFamily="2" charset="2"/>
                        </a:rPr>
                        <a:t>·cos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 - 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y</a:t>
                      </a: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·sen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-sen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cos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y</a:t>
                      </a: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 + 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x</a:t>
                      </a: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·sen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 - 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y</a:t>
                      </a: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·cos </a:t>
                      </a:r>
                      <a:r>
                        <a:rPr kumimoji="0" lang="el-GR"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79264" name="Rectangle 32"/>
          <p:cNvSpPr>
            <a:spLocks noChangeArrowheads="1"/>
          </p:cNvSpPr>
          <p:nvPr/>
        </p:nvSpPr>
        <p:spPr bwMode="auto">
          <a:xfrm>
            <a:off x="342900" y="4816475"/>
            <a:ext cx="168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R(x,y):= A(</a:t>
            </a:r>
          </a:p>
        </p:txBody>
      </p:sp>
      <p:graphicFrame>
        <p:nvGraphicFramePr>
          <p:cNvPr id="479283" name="Group 51"/>
          <p:cNvGraphicFramePr>
            <a:graphicFrameLocks noGrp="1"/>
          </p:cNvGraphicFramePr>
          <p:nvPr/>
        </p:nvGraphicFramePr>
        <p:xfrm>
          <a:off x="8024813" y="4314825"/>
          <a:ext cx="508000" cy="1600200"/>
        </p:xfrm>
        <a:graphic>
          <a:graphicData uri="http://schemas.openxmlformats.org/drawingml/2006/table">
            <a:tbl>
              <a:tblPr/>
              <a:tblGrid>
                <a:gridCol w="508000"/>
              </a:tblGrid>
              <a:tr h="5143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79277" name="Rectangle 45"/>
          <p:cNvSpPr>
            <a:spLocks noChangeArrowheads="1"/>
          </p:cNvSpPr>
          <p:nvPr/>
        </p:nvSpPr>
        <p:spPr bwMode="auto">
          <a:xfrm>
            <a:off x="7739063" y="4848225"/>
            <a:ext cx="27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479278" name="Rectangle 46"/>
          <p:cNvSpPr>
            <a:spLocks noChangeArrowheads="1"/>
          </p:cNvSpPr>
          <p:nvPr/>
        </p:nvSpPr>
        <p:spPr bwMode="auto">
          <a:xfrm>
            <a:off x="8596313" y="4857750"/>
            <a:ext cx="27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Tree>
    <p:extLst>
      <p:ext uri="{BB962C8B-B14F-4D97-AF65-F5344CB8AC3E}">
        <p14:creationId xmlns:p14="http://schemas.microsoft.com/office/powerpoint/2010/main" val="145860631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body" sz="half" idx="1"/>
          </p:nvPr>
        </p:nvSpPr>
        <p:spPr>
          <a:xfrm>
            <a:off x="225425" y="652463"/>
            <a:ext cx="8669338" cy="631825"/>
          </a:xfrm>
        </p:spPr>
        <p:txBody>
          <a:bodyPr/>
          <a:lstStyle/>
          <a:p>
            <a:r>
              <a:rPr lang="es-ES_tradnl" altLang="es-PE" sz="2400" b="1">
                <a:latin typeface="Arial" pitchFamily="34" charset="0"/>
                <a:sym typeface="Wingdings" pitchFamily="2" charset="2"/>
              </a:rPr>
              <a:t>Ejemplos</a:t>
            </a:r>
            <a:r>
              <a:rPr lang="es-ES_tradnl" altLang="es-PE" sz="2400">
                <a:latin typeface="Arial" pitchFamily="34" charset="0"/>
                <a:sym typeface="Wingdings" pitchFamily="2" charset="2"/>
              </a:rPr>
              <a:t>. Rotaciones respecto a un centro cualquiera.</a:t>
            </a:r>
            <a:endParaRPr lang="es-ES_tradnl" altLang="es-PE" sz="2400">
              <a:latin typeface="Arial" pitchFamily="34" charset="0"/>
              <a:cs typeface="Arial" pitchFamily="34" charset="0"/>
              <a:sym typeface="Wingdings" pitchFamily="2" charset="2"/>
            </a:endParaRPr>
          </a:p>
        </p:txBody>
      </p:sp>
      <p:sp>
        <p:nvSpPr>
          <p:cNvPr id="483331" name="Rectangle 3"/>
          <p:cNvSpPr>
            <a:spLocks noGrp="1" noChangeArrowheads="1"/>
          </p:cNvSpPr>
          <p:nvPr>
            <p:ph type="title"/>
          </p:nvPr>
        </p:nvSpPr>
        <p:spPr>
          <a:xfrm>
            <a:off x="179388" y="0"/>
            <a:ext cx="8785225" cy="939800"/>
          </a:xfrm>
        </p:spPr>
        <p:txBody>
          <a:bodyPr/>
          <a:lstStyle/>
          <a:p>
            <a:r>
              <a:rPr lang="es-ES_tradnl" altLang="es-PE" sz="3000">
                <a:latin typeface="Arial Black" pitchFamily="34" charset="0"/>
              </a:rPr>
              <a:t>4.2. Transformaciones afines.</a:t>
            </a:r>
          </a:p>
        </p:txBody>
      </p:sp>
      <p:sp>
        <p:nvSpPr>
          <p:cNvPr id="483332" name="Rectangle 4"/>
          <p:cNvSpPr>
            <a:spLocks noChangeArrowheads="1"/>
          </p:cNvSpPr>
          <p:nvPr/>
        </p:nvSpPr>
        <p:spPr bwMode="auto">
          <a:xfrm>
            <a:off x="166688" y="3830638"/>
            <a:ext cx="2970212" cy="238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Se ha utilizado </a:t>
            </a:r>
            <a:r>
              <a:rPr lang="es-ES_tradnl" altLang="es-PE" sz="2400" b="1">
                <a:latin typeface="Arial" pitchFamily="34" charset="0"/>
                <a:sym typeface="Wingdings" pitchFamily="2" charset="2"/>
              </a:rPr>
              <a:t>interpolación bicúbica</a:t>
            </a:r>
            <a:r>
              <a:rPr lang="es-ES_tradnl" altLang="es-PE" sz="2400">
                <a:latin typeface="Arial" pitchFamily="34" charset="0"/>
                <a:sym typeface="Wingdings" pitchFamily="2" charset="2"/>
              </a:rPr>
              <a:t>. Recordar la importancia de la interpolación.</a:t>
            </a:r>
          </a:p>
        </p:txBody>
      </p:sp>
      <p:pic>
        <p:nvPicPr>
          <p:cNvPr id="483358" name="Picture 30" descr="sacrecormi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1582738"/>
            <a:ext cx="2808288" cy="2063750"/>
          </a:xfrm>
          <a:prstGeom prst="rect">
            <a:avLst/>
          </a:prstGeom>
          <a:noFill/>
          <a:extLst>
            <a:ext uri="{909E8E84-426E-40DD-AFC4-6F175D3DCCD1}">
              <a14:hiddenFill xmlns:a14="http://schemas.microsoft.com/office/drawing/2010/main">
                <a:solidFill>
                  <a:srgbClr val="FFFFFF"/>
                </a:solidFill>
              </a14:hiddenFill>
            </a:ext>
          </a:extLst>
        </p:spPr>
      </p:pic>
      <p:sp>
        <p:nvSpPr>
          <p:cNvPr id="483359" name="Rectangle 31"/>
          <p:cNvSpPr>
            <a:spLocks noChangeArrowheads="1"/>
          </p:cNvSpPr>
          <p:nvPr/>
        </p:nvSpPr>
        <p:spPr bwMode="auto">
          <a:xfrm>
            <a:off x="3170238" y="1100138"/>
            <a:ext cx="283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Rotar -10º</a:t>
            </a:r>
          </a:p>
        </p:txBody>
      </p:sp>
      <p:sp>
        <p:nvSpPr>
          <p:cNvPr id="483360" name="Rectangle 32"/>
          <p:cNvSpPr>
            <a:spLocks noChangeArrowheads="1"/>
          </p:cNvSpPr>
          <p:nvPr/>
        </p:nvSpPr>
        <p:spPr bwMode="auto">
          <a:xfrm>
            <a:off x="6129338" y="1100138"/>
            <a:ext cx="283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Rotar 10º</a:t>
            </a:r>
          </a:p>
        </p:txBody>
      </p:sp>
      <p:sp>
        <p:nvSpPr>
          <p:cNvPr id="483363" name="Rectangle 35"/>
          <p:cNvSpPr>
            <a:spLocks noChangeArrowheads="1"/>
          </p:cNvSpPr>
          <p:nvPr/>
        </p:nvSpPr>
        <p:spPr bwMode="auto">
          <a:xfrm>
            <a:off x="214313" y="1100138"/>
            <a:ext cx="283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Imagen de entrada</a:t>
            </a:r>
          </a:p>
        </p:txBody>
      </p:sp>
      <p:sp>
        <p:nvSpPr>
          <p:cNvPr id="483364" name="AutoShape 36"/>
          <p:cNvSpPr>
            <a:spLocks noChangeArrowheads="1"/>
          </p:cNvSpPr>
          <p:nvPr/>
        </p:nvSpPr>
        <p:spPr bwMode="auto">
          <a:xfrm rot="2617204">
            <a:off x="1549400" y="2559050"/>
            <a:ext cx="193675" cy="198438"/>
          </a:xfrm>
          <a:prstGeom prst="plus">
            <a:avLst>
              <a:gd name="adj" fmla="val 3653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pic>
        <p:nvPicPr>
          <p:cNvPr id="483365" name="Picture 37" descr="rot-10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725" y="1582738"/>
            <a:ext cx="2806700" cy="2063750"/>
          </a:xfrm>
          <a:prstGeom prst="rect">
            <a:avLst/>
          </a:prstGeom>
          <a:noFill/>
          <a:extLst>
            <a:ext uri="{909E8E84-426E-40DD-AFC4-6F175D3DCCD1}">
              <a14:hiddenFill xmlns:a14="http://schemas.microsoft.com/office/drawing/2010/main">
                <a:solidFill>
                  <a:srgbClr val="FFFFFF"/>
                </a:solidFill>
              </a14:hiddenFill>
            </a:ext>
          </a:extLst>
        </p:spPr>
      </p:pic>
      <p:pic>
        <p:nvPicPr>
          <p:cNvPr id="483366" name="Picture 38" descr="rot10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4838" y="1582738"/>
            <a:ext cx="2806700" cy="2063750"/>
          </a:xfrm>
          <a:prstGeom prst="rect">
            <a:avLst/>
          </a:prstGeom>
          <a:noFill/>
          <a:extLst>
            <a:ext uri="{909E8E84-426E-40DD-AFC4-6F175D3DCCD1}">
              <a14:hiddenFill xmlns:a14="http://schemas.microsoft.com/office/drawing/2010/main">
                <a:solidFill>
                  <a:srgbClr val="FFFFFF"/>
                </a:solidFill>
              </a14:hiddenFill>
            </a:ext>
          </a:extLst>
        </p:spPr>
      </p:pic>
      <p:pic>
        <p:nvPicPr>
          <p:cNvPr id="483367" name="Picture 39" descr="rot10n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3800475"/>
            <a:ext cx="2806700" cy="2063750"/>
          </a:xfrm>
          <a:prstGeom prst="rect">
            <a:avLst/>
          </a:prstGeom>
          <a:noFill/>
          <a:extLst>
            <a:ext uri="{909E8E84-426E-40DD-AFC4-6F175D3DCCD1}">
              <a14:hiddenFill xmlns:a14="http://schemas.microsoft.com/office/drawing/2010/main">
                <a:solidFill>
                  <a:srgbClr val="FFFFFF"/>
                </a:solidFill>
              </a14:hiddenFill>
            </a:ext>
          </a:extLst>
        </p:spPr>
      </p:pic>
      <p:pic>
        <p:nvPicPr>
          <p:cNvPr id="483368" name="Picture 40" descr="rot10l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3138" y="3800475"/>
            <a:ext cx="2806700" cy="2063750"/>
          </a:xfrm>
          <a:prstGeom prst="rect">
            <a:avLst/>
          </a:prstGeom>
          <a:noFill/>
          <a:extLst>
            <a:ext uri="{909E8E84-426E-40DD-AFC4-6F175D3DCCD1}">
              <a14:hiddenFill xmlns:a14="http://schemas.microsoft.com/office/drawing/2010/main">
                <a:solidFill>
                  <a:srgbClr val="FFFFFF"/>
                </a:solidFill>
              </a14:hiddenFill>
            </a:ext>
          </a:extLst>
        </p:spPr>
      </p:pic>
      <p:sp>
        <p:nvSpPr>
          <p:cNvPr id="483369" name="Rectangle 41"/>
          <p:cNvSpPr>
            <a:spLocks noChangeArrowheads="1"/>
          </p:cNvSpPr>
          <p:nvPr/>
        </p:nvSpPr>
        <p:spPr bwMode="auto">
          <a:xfrm>
            <a:off x="3095625" y="5861050"/>
            <a:ext cx="28321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Vecino más próximo</a:t>
            </a:r>
          </a:p>
        </p:txBody>
      </p:sp>
      <p:sp>
        <p:nvSpPr>
          <p:cNvPr id="483370" name="Rectangle 42"/>
          <p:cNvSpPr>
            <a:spLocks noChangeArrowheads="1"/>
          </p:cNvSpPr>
          <p:nvPr/>
        </p:nvSpPr>
        <p:spPr bwMode="auto">
          <a:xfrm>
            <a:off x="6054725" y="5861050"/>
            <a:ext cx="28321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Interpolación bilineal</a:t>
            </a:r>
          </a:p>
        </p:txBody>
      </p:sp>
    </p:spTree>
    <p:extLst>
      <p:ext uri="{BB962C8B-B14F-4D97-AF65-F5344CB8AC3E}">
        <p14:creationId xmlns:p14="http://schemas.microsoft.com/office/powerpoint/2010/main" val="787753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33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33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33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33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3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2" grpId="0"/>
      <p:bldP spid="483369" grpId="0"/>
      <p:bldP spid="483370"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body" sz="half" idx="1"/>
          </p:nvPr>
        </p:nvSpPr>
        <p:spPr>
          <a:xfrm>
            <a:off x="211138" y="531813"/>
            <a:ext cx="8669337" cy="1809750"/>
          </a:xfrm>
        </p:spPr>
        <p:txBody>
          <a:bodyPr/>
          <a:lstStyle/>
          <a:p>
            <a:pPr>
              <a:buFontTx/>
              <a:buNone/>
            </a:pPr>
            <a:r>
              <a:rPr lang="es-ES_tradnl" altLang="es-PE" sz="2600" b="1">
                <a:latin typeface="Arial" pitchFamily="34" charset="0"/>
                <a:sym typeface="Wingdings" pitchFamily="2" charset="2"/>
              </a:rPr>
              <a:t>	Transformación de inclinación (</a:t>
            </a:r>
            <a:r>
              <a:rPr lang="es-ES_tradnl" altLang="es-PE" sz="2600" b="1" i="1">
                <a:latin typeface="Arial" pitchFamily="34" charset="0"/>
                <a:sym typeface="Wingdings" pitchFamily="2" charset="2"/>
              </a:rPr>
              <a:t>shear</a:t>
            </a:r>
            <a:r>
              <a:rPr lang="es-ES_tradnl" altLang="es-PE" sz="2600" b="1">
                <a:latin typeface="Arial" pitchFamily="34" charset="0"/>
                <a:sym typeface="Wingdings" pitchFamily="2" charset="2"/>
              </a:rPr>
              <a:t>):</a:t>
            </a:r>
          </a:p>
          <a:p>
            <a:r>
              <a:rPr lang="es-ES_tradnl" altLang="es-PE" sz="2400">
                <a:latin typeface="Arial" pitchFamily="34" charset="0"/>
                <a:sym typeface="Wingdings" pitchFamily="2" charset="2"/>
              </a:rPr>
              <a:t>La inclinación transforma una región rectangular en un rombo. Sirve para “simular” una perspectiva.</a:t>
            </a:r>
          </a:p>
          <a:p>
            <a:r>
              <a:rPr lang="es-ES_tradnl" altLang="es-PE" sz="2400" b="1">
                <a:latin typeface="Arial" pitchFamily="34" charset="0"/>
                <a:sym typeface="Wingdings" pitchFamily="2" charset="2"/>
              </a:rPr>
              <a:t>Posibilidades</a:t>
            </a:r>
            <a:r>
              <a:rPr lang="es-ES_tradnl" altLang="es-PE" sz="2400">
                <a:latin typeface="Arial" pitchFamily="34" charset="0"/>
                <a:sym typeface="Wingdings" pitchFamily="2" charset="2"/>
              </a:rPr>
              <a:t>: inclinación en X, en Y o en ambos ejes.</a:t>
            </a:r>
          </a:p>
        </p:txBody>
      </p:sp>
      <p:sp>
        <p:nvSpPr>
          <p:cNvPr id="485379" name="Rectangle 3"/>
          <p:cNvSpPr>
            <a:spLocks noGrp="1" noChangeArrowheads="1"/>
          </p:cNvSpPr>
          <p:nvPr>
            <p:ph type="title"/>
          </p:nvPr>
        </p:nvSpPr>
        <p:spPr>
          <a:xfrm>
            <a:off x="179388" y="0"/>
            <a:ext cx="8785225" cy="774700"/>
          </a:xfrm>
        </p:spPr>
        <p:txBody>
          <a:bodyPr/>
          <a:lstStyle/>
          <a:p>
            <a:r>
              <a:rPr lang="es-ES_tradnl" altLang="es-PE" sz="3000">
                <a:latin typeface="Arial Black" pitchFamily="34" charset="0"/>
              </a:rPr>
              <a:t>4.2. Transformaciones afines.</a:t>
            </a:r>
          </a:p>
        </p:txBody>
      </p:sp>
      <p:sp>
        <p:nvSpPr>
          <p:cNvPr id="485380" name="Rectangle 4"/>
          <p:cNvSpPr>
            <a:spLocks noChangeArrowheads="1"/>
          </p:cNvSpPr>
          <p:nvPr/>
        </p:nvSpPr>
        <p:spPr bwMode="auto">
          <a:xfrm>
            <a:off x="569913" y="2751138"/>
            <a:ext cx="1968500" cy="1092200"/>
          </a:xfrm>
          <a:prstGeom prst="rect">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85381" name="AutoShape 5"/>
          <p:cNvSpPr>
            <a:spLocks noChangeArrowheads="1"/>
          </p:cNvSpPr>
          <p:nvPr/>
        </p:nvSpPr>
        <p:spPr bwMode="auto">
          <a:xfrm>
            <a:off x="6273800" y="2751138"/>
            <a:ext cx="2230438" cy="1095375"/>
          </a:xfrm>
          <a:prstGeom prst="parallelogram">
            <a:avLst>
              <a:gd name="adj" fmla="val 24520"/>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85382" name="AutoShape 6"/>
          <p:cNvSpPr>
            <a:spLocks noChangeArrowheads="1"/>
          </p:cNvSpPr>
          <p:nvPr/>
        </p:nvSpPr>
        <p:spPr bwMode="auto">
          <a:xfrm flipH="1">
            <a:off x="3351213" y="2751138"/>
            <a:ext cx="2222500" cy="1095375"/>
          </a:xfrm>
          <a:prstGeom prst="parallelogram">
            <a:avLst>
              <a:gd name="adj" fmla="val 22375"/>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85383" name="AutoShape 7"/>
          <p:cNvSpPr>
            <a:spLocks noChangeArrowheads="1"/>
          </p:cNvSpPr>
          <p:nvPr/>
        </p:nvSpPr>
        <p:spPr bwMode="auto">
          <a:xfrm rot="16200000">
            <a:off x="920751" y="4287837"/>
            <a:ext cx="1249362" cy="1966913"/>
          </a:xfrm>
          <a:prstGeom prst="parallelogram">
            <a:avLst>
              <a:gd name="adj" fmla="val 15028"/>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85384" name="AutoShape 8"/>
          <p:cNvSpPr>
            <a:spLocks noChangeArrowheads="1"/>
          </p:cNvSpPr>
          <p:nvPr/>
        </p:nvSpPr>
        <p:spPr bwMode="auto">
          <a:xfrm rot="5400000" flipH="1">
            <a:off x="3885407" y="4299744"/>
            <a:ext cx="1249362" cy="1962150"/>
          </a:xfrm>
          <a:prstGeom prst="parallelogram">
            <a:avLst>
              <a:gd name="adj" fmla="val 15028"/>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85385" name="AutoShape 9"/>
          <p:cNvSpPr>
            <a:spLocks noChangeArrowheads="1"/>
          </p:cNvSpPr>
          <p:nvPr/>
        </p:nvSpPr>
        <p:spPr bwMode="auto">
          <a:xfrm rot="6898907" flipH="1">
            <a:off x="6577013" y="4359275"/>
            <a:ext cx="1601787" cy="1820863"/>
          </a:xfrm>
          <a:prstGeom prst="parallelogram">
            <a:avLst>
              <a:gd name="adj" fmla="val 33264"/>
            </a:avLst>
          </a:prstGeom>
          <a:solidFill>
            <a:schemeClr val="hlink"/>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85386" name="Rectangle 10"/>
          <p:cNvSpPr>
            <a:spLocks noChangeArrowheads="1"/>
          </p:cNvSpPr>
          <p:nvPr/>
        </p:nvSpPr>
        <p:spPr bwMode="auto">
          <a:xfrm>
            <a:off x="3014663" y="2249488"/>
            <a:ext cx="309403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Inclinación en X de b/a</a:t>
            </a:r>
          </a:p>
        </p:txBody>
      </p:sp>
      <p:sp>
        <p:nvSpPr>
          <p:cNvPr id="485387" name="Rectangle 11"/>
          <p:cNvSpPr>
            <a:spLocks noChangeArrowheads="1"/>
          </p:cNvSpPr>
          <p:nvPr/>
        </p:nvSpPr>
        <p:spPr bwMode="auto">
          <a:xfrm>
            <a:off x="196850" y="2249488"/>
            <a:ext cx="2832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Imagen de entrada</a:t>
            </a:r>
          </a:p>
        </p:txBody>
      </p:sp>
      <p:sp>
        <p:nvSpPr>
          <p:cNvPr id="485388" name="Rectangle 12"/>
          <p:cNvSpPr>
            <a:spLocks noChangeArrowheads="1"/>
          </p:cNvSpPr>
          <p:nvPr/>
        </p:nvSpPr>
        <p:spPr bwMode="auto">
          <a:xfrm>
            <a:off x="6032500" y="2249488"/>
            <a:ext cx="31115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Inclinación en X de -b/a</a:t>
            </a:r>
          </a:p>
        </p:txBody>
      </p:sp>
      <p:sp>
        <p:nvSpPr>
          <p:cNvPr id="485389" name="Rectangle 13"/>
          <p:cNvSpPr>
            <a:spLocks noChangeArrowheads="1"/>
          </p:cNvSpPr>
          <p:nvPr/>
        </p:nvSpPr>
        <p:spPr bwMode="auto">
          <a:xfrm>
            <a:off x="0" y="4179888"/>
            <a:ext cx="31115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Inclinación en Y de b/a</a:t>
            </a:r>
          </a:p>
        </p:txBody>
      </p:sp>
      <p:sp>
        <p:nvSpPr>
          <p:cNvPr id="485390" name="Rectangle 14"/>
          <p:cNvSpPr>
            <a:spLocks noChangeArrowheads="1"/>
          </p:cNvSpPr>
          <p:nvPr/>
        </p:nvSpPr>
        <p:spPr bwMode="auto">
          <a:xfrm>
            <a:off x="3003550" y="4179888"/>
            <a:ext cx="312261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Inclinación en Y de -b/a</a:t>
            </a:r>
          </a:p>
        </p:txBody>
      </p:sp>
      <p:sp>
        <p:nvSpPr>
          <p:cNvPr id="485391" name="Rectangle 15"/>
          <p:cNvSpPr>
            <a:spLocks noChangeArrowheads="1"/>
          </p:cNvSpPr>
          <p:nvPr/>
        </p:nvSpPr>
        <p:spPr bwMode="auto">
          <a:xfrm>
            <a:off x="6059488" y="4179888"/>
            <a:ext cx="2832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Inclinación en X e Y</a:t>
            </a:r>
          </a:p>
        </p:txBody>
      </p:sp>
      <p:sp>
        <p:nvSpPr>
          <p:cNvPr id="485392" name="Rectangle 16"/>
          <p:cNvSpPr>
            <a:spLocks noChangeArrowheads="1"/>
          </p:cNvSpPr>
          <p:nvPr/>
        </p:nvSpPr>
        <p:spPr bwMode="auto">
          <a:xfrm>
            <a:off x="303213" y="5945188"/>
            <a:ext cx="8669337"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El valor de inclinación es la tangente del ángulo.</a:t>
            </a:r>
          </a:p>
        </p:txBody>
      </p:sp>
      <p:sp>
        <p:nvSpPr>
          <p:cNvPr id="485393" name="Line 17"/>
          <p:cNvSpPr>
            <a:spLocks noChangeShapeType="1"/>
          </p:cNvSpPr>
          <p:nvPr/>
        </p:nvSpPr>
        <p:spPr bwMode="auto">
          <a:xfrm>
            <a:off x="3325813" y="2757488"/>
            <a:ext cx="12700" cy="1093787"/>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5394" name="Line 18"/>
          <p:cNvSpPr>
            <a:spLocks noChangeShapeType="1"/>
          </p:cNvSpPr>
          <p:nvPr/>
        </p:nvSpPr>
        <p:spPr bwMode="auto">
          <a:xfrm>
            <a:off x="3325813" y="3863975"/>
            <a:ext cx="3048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5395" name="Rectangle 19"/>
          <p:cNvSpPr>
            <a:spLocks noChangeArrowheads="1"/>
          </p:cNvSpPr>
          <p:nvPr/>
        </p:nvSpPr>
        <p:spPr bwMode="auto">
          <a:xfrm>
            <a:off x="2838450" y="3138488"/>
            <a:ext cx="5746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a</a:t>
            </a:r>
          </a:p>
        </p:txBody>
      </p:sp>
      <p:sp>
        <p:nvSpPr>
          <p:cNvPr id="485396" name="Rectangle 20"/>
          <p:cNvSpPr>
            <a:spLocks noChangeArrowheads="1"/>
          </p:cNvSpPr>
          <p:nvPr/>
        </p:nvSpPr>
        <p:spPr bwMode="auto">
          <a:xfrm>
            <a:off x="3206750" y="3824288"/>
            <a:ext cx="5746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b</a:t>
            </a:r>
          </a:p>
        </p:txBody>
      </p:sp>
      <p:sp>
        <p:nvSpPr>
          <p:cNvPr id="485397" name="Line 21"/>
          <p:cNvSpPr>
            <a:spLocks noChangeShapeType="1"/>
          </p:cNvSpPr>
          <p:nvPr/>
        </p:nvSpPr>
        <p:spPr bwMode="auto">
          <a:xfrm>
            <a:off x="6562725" y="2765425"/>
            <a:ext cx="12700" cy="1093788"/>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5398" name="Rectangle 22"/>
          <p:cNvSpPr>
            <a:spLocks noChangeArrowheads="1"/>
          </p:cNvSpPr>
          <p:nvPr/>
        </p:nvSpPr>
        <p:spPr bwMode="auto">
          <a:xfrm>
            <a:off x="6477000" y="3049588"/>
            <a:ext cx="5746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a</a:t>
            </a:r>
          </a:p>
        </p:txBody>
      </p:sp>
      <p:sp>
        <p:nvSpPr>
          <p:cNvPr id="485399" name="Rectangle 23"/>
          <p:cNvSpPr>
            <a:spLocks noChangeArrowheads="1"/>
          </p:cNvSpPr>
          <p:nvPr/>
        </p:nvSpPr>
        <p:spPr bwMode="auto">
          <a:xfrm>
            <a:off x="6165850" y="3805238"/>
            <a:ext cx="5746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b</a:t>
            </a:r>
          </a:p>
        </p:txBody>
      </p:sp>
      <p:sp>
        <p:nvSpPr>
          <p:cNvPr id="485400" name="Line 24"/>
          <p:cNvSpPr>
            <a:spLocks noChangeShapeType="1"/>
          </p:cNvSpPr>
          <p:nvPr/>
        </p:nvSpPr>
        <p:spPr bwMode="auto">
          <a:xfrm flipV="1">
            <a:off x="561975" y="4616450"/>
            <a:ext cx="1952625" cy="1588"/>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5401" name="Rectangle 25"/>
          <p:cNvSpPr>
            <a:spLocks noChangeArrowheads="1"/>
          </p:cNvSpPr>
          <p:nvPr/>
        </p:nvSpPr>
        <p:spPr bwMode="auto">
          <a:xfrm>
            <a:off x="877888" y="4624388"/>
            <a:ext cx="5746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a</a:t>
            </a:r>
          </a:p>
        </p:txBody>
      </p:sp>
      <p:sp>
        <p:nvSpPr>
          <p:cNvPr id="485402" name="Line 26"/>
          <p:cNvSpPr>
            <a:spLocks noChangeShapeType="1"/>
          </p:cNvSpPr>
          <p:nvPr/>
        </p:nvSpPr>
        <p:spPr bwMode="auto">
          <a:xfrm flipH="1" flipV="1">
            <a:off x="2535238" y="4610100"/>
            <a:ext cx="1587" cy="25400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5403" name="Rectangle 27"/>
          <p:cNvSpPr>
            <a:spLocks noChangeArrowheads="1"/>
          </p:cNvSpPr>
          <p:nvPr/>
        </p:nvSpPr>
        <p:spPr bwMode="auto">
          <a:xfrm>
            <a:off x="2436813" y="4521200"/>
            <a:ext cx="5746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b</a:t>
            </a:r>
          </a:p>
        </p:txBody>
      </p:sp>
      <p:sp>
        <p:nvSpPr>
          <p:cNvPr id="485404" name="Line 28"/>
          <p:cNvSpPr>
            <a:spLocks noChangeShapeType="1"/>
          </p:cNvSpPr>
          <p:nvPr/>
        </p:nvSpPr>
        <p:spPr bwMode="auto">
          <a:xfrm flipV="1">
            <a:off x="3533775" y="4873625"/>
            <a:ext cx="1952625" cy="1588"/>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5405" name="Rectangle 29"/>
          <p:cNvSpPr>
            <a:spLocks noChangeArrowheads="1"/>
          </p:cNvSpPr>
          <p:nvPr/>
        </p:nvSpPr>
        <p:spPr bwMode="auto">
          <a:xfrm>
            <a:off x="4222750" y="4826000"/>
            <a:ext cx="5746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a</a:t>
            </a:r>
          </a:p>
        </p:txBody>
      </p:sp>
      <p:sp>
        <p:nvSpPr>
          <p:cNvPr id="485406" name="Rectangle 30"/>
          <p:cNvSpPr>
            <a:spLocks noChangeArrowheads="1"/>
          </p:cNvSpPr>
          <p:nvPr/>
        </p:nvSpPr>
        <p:spPr bwMode="auto">
          <a:xfrm>
            <a:off x="5395913" y="4570413"/>
            <a:ext cx="5746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b</a:t>
            </a:r>
          </a:p>
        </p:txBody>
      </p:sp>
    </p:spTree>
    <p:extLst>
      <p:ext uri="{BB962C8B-B14F-4D97-AF65-F5344CB8AC3E}">
        <p14:creationId xmlns:p14="http://schemas.microsoft.com/office/powerpoint/2010/main" val="49673518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83" name="Line 59"/>
          <p:cNvSpPr>
            <a:spLocks noChangeShapeType="1"/>
          </p:cNvSpPr>
          <p:nvPr/>
        </p:nvSpPr>
        <p:spPr bwMode="auto">
          <a:xfrm>
            <a:off x="3387725" y="1893888"/>
            <a:ext cx="987425" cy="1090612"/>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7486" name="Line 62"/>
          <p:cNvSpPr>
            <a:spLocks noChangeShapeType="1"/>
          </p:cNvSpPr>
          <p:nvPr/>
        </p:nvSpPr>
        <p:spPr bwMode="auto">
          <a:xfrm flipV="1">
            <a:off x="2995613" y="2997200"/>
            <a:ext cx="1417637" cy="19050"/>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7426" name="Rectangle 2"/>
          <p:cNvSpPr>
            <a:spLocks noGrp="1" noChangeArrowheads="1"/>
          </p:cNvSpPr>
          <p:nvPr>
            <p:ph type="body" sz="half" idx="1"/>
          </p:nvPr>
        </p:nvSpPr>
        <p:spPr>
          <a:xfrm>
            <a:off x="211138" y="609600"/>
            <a:ext cx="8669337" cy="1731963"/>
          </a:xfrm>
        </p:spPr>
        <p:txBody>
          <a:bodyPr/>
          <a:lstStyle/>
          <a:p>
            <a:r>
              <a:rPr lang="es-ES_tradnl" altLang="es-PE" sz="2400">
                <a:latin typeface="Arial" pitchFamily="34" charset="0"/>
                <a:sym typeface="Wingdings" pitchFamily="2" charset="2"/>
              </a:rPr>
              <a:t>¿Cómo obtener la transformación de inclinación?</a:t>
            </a:r>
          </a:p>
          <a:p>
            <a:r>
              <a:rPr lang="es-ES_tradnl" altLang="es-PE" sz="2400" b="1">
                <a:latin typeface="Arial" pitchFamily="34" charset="0"/>
                <a:sym typeface="Wingdings" pitchFamily="2" charset="2"/>
              </a:rPr>
              <a:t>Ejemplo</a:t>
            </a:r>
            <a:r>
              <a:rPr lang="es-ES_tradnl" altLang="es-PE" sz="2400">
                <a:latin typeface="Arial" pitchFamily="34" charset="0"/>
                <a:sym typeface="Wingdings" pitchFamily="2" charset="2"/>
              </a:rPr>
              <a:t>. Inclinación en X de cantidad i</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a:t>
            </a:r>
          </a:p>
        </p:txBody>
      </p:sp>
      <p:sp>
        <p:nvSpPr>
          <p:cNvPr id="487427" name="Rectangle 3"/>
          <p:cNvSpPr>
            <a:spLocks noGrp="1" noChangeArrowheads="1"/>
          </p:cNvSpPr>
          <p:nvPr>
            <p:ph type="title"/>
          </p:nvPr>
        </p:nvSpPr>
        <p:spPr>
          <a:xfrm>
            <a:off x="179388" y="0"/>
            <a:ext cx="8785225" cy="774700"/>
          </a:xfrm>
        </p:spPr>
        <p:txBody>
          <a:bodyPr/>
          <a:lstStyle/>
          <a:p>
            <a:r>
              <a:rPr lang="es-ES_tradnl" altLang="es-PE" sz="3000">
                <a:latin typeface="Arial Black" pitchFamily="34" charset="0"/>
              </a:rPr>
              <a:t>4.2. Transformaciones afines.</a:t>
            </a:r>
          </a:p>
        </p:txBody>
      </p:sp>
      <p:sp>
        <p:nvSpPr>
          <p:cNvPr id="487440" name="Rectangle 16"/>
          <p:cNvSpPr>
            <a:spLocks noChangeArrowheads="1"/>
          </p:cNvSpPr>
          <p:nvPr/>
        </p:nvSpPr>
        <p:spPr bwMode="auto">
          <a:xfrm>
            <a:off x="303213" y="4179888"/>
            <a:ext cx="8669337" cy="197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a</a:t>
            </a:r>
            <a:r>
              <a:rPr lang="es-ES_tradnl" altLang="es-PE" sz="2400">
                <a:latin typeface="Arial" pitchFamily="34" charset="0"/>
                <a:sym typeface="Wingdings" pitchFamily="2" charset="2"/>
              </a:rPr>
              <a:t>, y</a:t>
            </a:r>
            <a:r>
              <a:rPr lang="es-ES_tradnl" altLang="es-PE" sz="2400" baseline="-25000">
                <a:latin typeface="Arial" pitchFamily="34" charset="0"/>
                <a:sym typeface="Wingdings" pitchFamily="2" charset="2"/>
              </a:rPr>
              <a:t>a</a:t>
            </a:r>
            <a:r>
              <a:rPr lang="es-ES_tradnl" altLang="es-PE" sz="2400">
                <a:latin typeface="Arial" pitchFamily="34" charset="0"/>
                <a:sym typeface="Wingdings" pitchFamily="2" charset="2"/>
              </a:rPr>
              <a:t>) = (x</a:t>
            </a:r>
            <a:r>
              <a:rPr lang="es-ES_tradnl" altLang="es-PE" sz="2400" baseline="-25000">
                <a:latin typeface="Arial" pitchFamily="34" charset="0"/>
                <a:sym typeface="Wingdings" pitchFamily="2" charset="2"/>
              </a:rPr>
              <a:t>r</a:t>
            </a:r>
            <a:r>
              <a:rPr lang="es-ES_tradnl" altLang="es-PE" sz="2400">
                <a:latin typeface="Arial" pitchFamily="34" charset="0"/>
                <a:sym typeface="Wingdings" pitchFamily="2" charset="2"/>
              </a:rPr>
              <a:t>-g, y</a:t>
            </a:r>
            <a:r>
              <a:rPr lang="es-ES_tradnl" altLang="es-PE" sz="2400" baseline="-25000">
                <a:latin typeface="Arial" pitchFamily="34" charset="0"/>
                <a:sym typeface="Wingdings" pitchFamily="2" charset="2"/>
              </a:rPr>
              <a:t>r</a:t>
            </a:r>
            <a:r>
              <a:rPr lang="es-ES_tradnl" altLang="es-PE" sz="2400">
                <a:latin typeface="Arial" pitchFamily="34" charset="0"/>
                <a:sym typeface="Wingdings" pitchFamily="2" charset="2"/>
              </a:rPr>
              <a:t>). Pero, ¿cuánto vale </a:t>
            </a:r>
            <a:r>
              <a:rPr lang="es-ES_tradnl" altLang="es-PE" sz="2400" b="1">
                <a:latin typeface="Arial" pitchFamily="34" charset="0"/>
                <a:sym typeface="Wingdings" pitchFamily="2" charset="2"/>
              </a:rPr>
              <a:t>g</a:t>
            </a:r>
            <a:r>
              <a:rPr lang="es-ES_tradnl" altLang="es-PE" sz="2400">
                <a:latin typeface="Arial" pitchFamily="34" charset="0"/>
                <a:sym typeface="Wingdings" pitchFamily="2" charset="2"/>
              </a:rPr>
              <a:t>?</a:t>
            </a:r>
          </a:p>
          <a:p>
            <a:r>
              <a:rPr lang="es-ES_tradnl" altLang="es-PE" sz="2400">
                <a:latin typeface="Arial" pitchFamily="34" charset="0"/>
                <a:sym typeface="Wingdings" pitchFamily="2" charset="2"/>
              </a:rPr>
              <a:t>Por </a:t>
            </a:r>
            <a:r>
              <a:rPr lang="es-ES_tradnl" altLang="es-PE" sz="2400" b="1">
                <a:latin typeface="Arial" pitchFamily="34" charset="0"/>
                <a:sym typeface="Wingdings" pitchFamily="2" charset="2"/>
              </a:rPr>
              <a:t>analogía</a:t>
            </a:r>
            <a:r>
              <a:rPr lang="es-ES_tradnl" altLang="es-PE" sz="2400">
                <a:latin typeface="Arial" pitchFamily="34" charset="0"/>
                <a:sym typeface="Wingdings" pitchFamily="2" charset="2"/>
              </a:rPr>
              <a:t> de </a:t>
            </a:r>
            <a:r>
              <a:rPr lang="es-ES_tradnl" altLang="es-PE" sz="2400" b="1">
                <a:latin typeface="Arial" pitchFamily="34" charset="0"/>
                <a:sym typeface="Wingdings" pitchFamily="2" charset="2"/>
              </a:rPr>
              <a:t>triángulos</a:t>
            </a:r>
            <a:r>
              <a:rPr lang="es-ES_tradnl" altLang="es-PE" sz="2400">
                <a:latin typeface="Arial" pitchFamily="34" charset="0"/>
                <a:sym typeface="Wingdings" pitchFamily="2" charset="2"/>
              </a:rPr>
              <a:t>: g/y</a:t>
            </a:r>
            <a:r>
              <a:rPr lang="es-ES_tradnl" altLang="es-PE" sz="2400" baseline="-25000">
                <a:latin typeface="Arial" pitchFamily="34" charset="0"/>
                <a:sym typeface="Wingdings" pitchFamily="2" charset="2"/>
              </a:rPr>
              <a:t>r</a:t>
            </a:r>
            <a:r>
              <a:rPr lang="es-ES_tradnl" altLang="es-PE" sz="2400">
                <a:latin typeface="Arial" pitchFamily="34" charset="0"/>
                <a:sym typeface="Wingdings" pitchFamily="2" charset="2"/>
              </a:rPr>
              <a:t> = i</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/1  g= i</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r</a:t>
            </a:r>
            <a:endParaRPr lang="es-ES_tradnl" altLang="es-PE" sz="2400">
              <a:latin typeface="Arial" pitchFamily="34" charset="0"/>
              <a:sym typeface="Wingdings" pitchFamily="2" charset="2"/>
            </a:endParaRPr>
          </a:p>
          <a:p>
            <a:r>
              <a:rPr lang="es-ES_tradnl" altLang="es-PE" sz="2400" b="1">
                <a:latin typeface="Arial" pitchFamily="34" charset="0"/>
                <a:sym typeface="Wingdings" pitchFamily="2" charset="2"/>
              </a:rPr>
              <a:t>Inclinación en X en cantidad i</a:t>
            </a:r>
            <a:r>
              <a:rPr lang="es-ES_tradnl" altLang="es-PE" sz="2400" b="1" baseline="-25000">
                <a:latin typeface="Arial" pitchFamily="34" charset="0"/>
                <a:sym typeface="Wingdings" pitchFamily="2" charset="2"/>
              </a:rPr>
              <a:t>x</a:t>
            </a:r>
            <a:r>
              <a:rPr lang="es-ES_tradnl" altLang="es-PE" sz="2400" b="1">
                <a:latin typeface="Arial" pitchFamily="34" charset="0"/>
                <a:sym typeface="Wingdings" pitchFamily="2" charset="2"/>
              </a:rPr>
              <a:t>:</a:t>
            </a:r>
          </a:p>
          <a:p>
            <a:pPr>
              <a:buFontTx/>
              <a:buNone/>
            </a:pPr>
            <a:r>
              <a:rPr lang="es-ES_tradnl" altLang="es-PE" sz="2400">
                <a:latin typeface="Arial" pitchFamily="34" charset="0"/>
                <a:sym typeface="Wingdings" pitchFamily="2" charset="2"/>
              </a:rPr>
              <a:t>	R(x, y):= A(x - i</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·y, y)</a:t>
            </a:r>
          </a:p>
        </p:txBody>
      </p:sp>
      <p:sp>
        <p:nvSpPr>
          <p:cNvPr id="487444" name="Rectangle 20"/>
          <p:cNvSpPr>
            <a:spLocks noChangeArrowheads="1"/>
          </p:cNvSpPr>
          <p:nvPr/>
        </p:nvSpPr>
        <p:spPr bwMode="auto">
          <a:xfrm>
            <a:off x="3481388" y="3546475"/>
            <a:ext cx="5746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sz="2200">
                <a:sym typeface="Wingdings" pitchFamily="2" charset="2"/>
              </a:rPr>
              <a:t>i</a:t>
            </a:r>
            <a:r>
              <a:rPr lang="es-ES_tradnl" altLang="es-PE" sz="2200" baseline="-25000">
                <a:sym typeface="Wingdings" pitchFamily="2" charset="2"/>
              </a:rPr>
              <a:t>x</a:t>
            </a:r>
          </a:p>
        </p:txBody>
      </p:sp>
      <p:sp>
        <p:nvSpPr>
          <p:cNvPr id="487455" name="Line 31"/>
          <p:cNvSpPr>
            <a:spLocks noChangeShapeType="1"/>
          </p:cNvSpPr>
          <p:nvPr/>
        </p:nvSpPr>
        <p:spPr bwMode="auto">
          <a:xfrm>
            <a:off x="3052763" y="3540125"/>
            <a:ext cx="14605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7459" name="Line 35"/>
          <p:cNvSpPr>
            <a:spLocks noChangeShapeType="1"/>
          </p:cNvSpPr>
          <p:nvPr/>
        </p:nvSpPr>
        <p:spPr bwMode="auto">
          <a:xfrm>
            <a:off x="3081338" y="1912938"/>
            <a:ext cx="1430337" cy="160020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7460" name="Line 36"/>
          <p:cNvSpPr>
            <a:spLocks noChangeShapeType="1"/>
          </p:cNvSpPr>
          <p:nvPr/>
        </p:nvSpPr>
        <p:spPr bwMode="auto">
          <a:xfrm flipV="1">
            <a:off x="2719388" y="1878013"/>
            <a:ext cx="4308475" cy="1587"/>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7461" name="Line 37"/>
          <p:cNvSpPr>
            <a:spLocks noChangeShapeType="1"/>
          </p:cNvSpPr>
          <p:nvPr/>
        </p:nvSpPr>
        <p:spPr bwMode="auto">
          <a:xfrm>
            <a:off x="3070225" y="1624013"/>
            <a:ext cx="0" cy="219392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7462" name="Text Box 38"/>
          <p:cNvSpPr txBox="1">
            <a:spLocks noChangeArrowheads="1"/>
          </p:cNvSpPr>
          <p:nvPr/>
        </p:nvSpPr>
        <p:spPr bwMode="auto">
          <a:xfrm>
            <a:off x="6672263" y="1427163"/>
            <a:ext cx="3857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487463" name="Text Box 39"/>
          <p:cNvSpPr txBox="1">
            <a:spLocks noChangeArrowheads="1"/>
          </p:cNvSpPr>
          <p:nvPr/>
        </p:nvSpPr>
        <p:spPr bwMode="auto">
          <a:xfrm>
            <a:off x="2613025" y="3657600"/>
            <a:ext cx="3984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Y</a:t>
            </a:r>
            <a:endParaRPr lang="es-ES" altLang="es-PE" sz="2200"/>
          </a:p>
        </p:txBody>
      </p:sp>
      <p:sp>
        <p:nvSpPr>
          <p:cNvPr id="487465" name="Oval 41"/>
          <p:cNvSpPr>
            <a:spLocks noChangeArrowheads="1"/>
          </p:cNvSpPr>
          <p:nvPr/>
        </p:nvSpPr>
        <p:spPr bwMode="auto">
          <a:xfrm>
            <a:off x="4343400" y="2957513"/>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87467" name="Oval 43"/>
          <p:cNvSpPr>
            <a:spLocks noChangeArrowheads="1"/>
          </p:cNvSpPr>
          <p:nvPr/>
        </p:nvSpPr>
        <p:spPr bwMode="auto">
          <a:xfrm>
            <a:off x="3287713" y="2946400"/>
            <a:ext cx="123825" cy="138113"/>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87469" name="Rectangle 45"/>
          <p:cNvSpPr>
            <a:spLocks noChangeArrowheads="1"/>
          </p:cNvSpPr>
          <p:nvPr/>
        </p:nvSpPr>
        <p:spPr bwMode="auto">
          <a:xfrm>
            <a:off x="3206750" y="1431925"/>
            <a:ext cx="674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sz="2200">
                <a:sym typeface="Wingdings" pitchFamily="2" charset="2"/>
              </a:rPr>
              <a:t>x</a:t>
            </a:r>
            <a:r>
              <a:rPr lang="es-ES_tradnl" altLang="es-PE" sz="2200" baseline="-25000">
                <a:sym typeface="Wingdings" pitchFamily="2" charset="2"/>
              </a:rPr>
              <a:t>a</a:t>
            </a:r>
          </a:p>
        </p:txBody>
      </p:sp>
      <p:sp>
        <p:nvSpPr>
          <p:cNvPr id="487473" name="Text Box 49"/>
          <p:cNvSpPr txBox="1">
            <a:spLocks noChangeArrowheads="1"/>
          </p:cNvSpPr>
          <p:nvPr/>
        </p:nvSpPr>
        <p:spPr bwMode="auto">
          <a:xfrm>
            <a:off x="871538" y="2163763"/>
            <a:ext cx="1663700"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Punto en A</a:t>
            </a:r>
            <a:endParaRPr lang="es-ES_tradnl" altLang="es-PE" sz="2200">
              <a:sym typeface="Symbol" pitchFamily="18" charset="2"/>
            </a:endParaRPr>
          </a:p>
        </p:txBody>
      </p:sp>
      <p:sp>
        <p:nvSpPr>
          <p:cNvPr id="487474" name="Freeform 50"/>
          <p:cNvSpPr>
            <a:spLocks/>
          </p:cNvSpPr>
          <p:nvPr/>
        </p:nvSpPr>
        <p:spPr bwMode="auto">
          <a:xfrm>
            <a:off x="2482850" y="2432050"/>
            <a:ext cx="749300" cy="519113"/>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solidFill>
            <a:schemeClr val="accent1"/>
          </a:solidFill>
          <a:ln w="57150">
            <a:solidFill>
              <a:schemeClr val="accent1"/>
            </a:solidFill>
            <a:round/>
            <a:headEn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7477" name="Text Box 53"/>
          <p:cNvSpPr txBox="1">
            <a:spLocks noChangeArrowheads="1"/>
          </p:cNvSpPr>
          <p:nvPr/>
        </p:nvSpPr>
        <p:spPr bwMode="auto">
          <a:xfrm>
            <a:off x="5359400" y="3008313"/>
            <a:ext cx="1663700"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Punto en R</a:t>
            </a:r>
            <a:endParaRPr lang="es-ES_tradnl" altLang="es-PE" sz="2200">
              <a:sym typeface="Symbol" pitchFamily="18" charset="2"/>
            </a:endParaRPr>
          </a:p>
        </p:txBody>
      </p:sp>
      <p:sp>
        <p:nvSpPr>
          <p:cNvPr id="487478" name="Freeform 54"/>
          <p:cNvSpPr>
            <a:spLocks/>
          </p:cNvSpPr>
          <p:nvPr/>
        </p:nvSpPr>
        <p:spPr bwMode="auto">
          <a:xfrm flipH="1" flipV="1">
            <a:off x="4530725" y="3076575"/>
            <a:ext cx="884238" cy="173038"/>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7481" name="Text Box 57"/>
          <p:cNvSpPr txBox="1">
            <a:spLocks noChangeArrowheads="1"/>
          </p:cNvSpPr>
          <p:nvPr/>
        </p:nvSpPr>
        <p:spPr bwMode="auto">
          <a:xfrm>
            <a:off x="3025775" y="3051175"/>
            <a:ext cx="1117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(x</a:t>
            </a:r>
            <a:r>
              <a:rPr lang="es-ES_tradnl" altLang="es-PE" sz="2200" baseline="-25000"/>
              <a:t>a</a:t>
            </a:r>
            <a:r>
              <a:rPr lang="es-ES_tradnl" altLang="es-PE" sz="2200"/>
              <a:t>, y</a:t>
            </a:r>
            <a:r>
              <a:rPr lang="es-ES_tradnl" altLang="es-PE" sz="2200" baseline="-25000"/>
              <a:t>a</a:t>
            </a:r>
            <a:r>
              <a:rPr lang="es-ES_tradnl" altLang="es-PE" sz="2200"/>
              <a:t>)</a:t>
            </a:r>
            <a:endParaRPr lang="es-ES" altLang="es-PE" sz="2200"/>
          </a:p>
        </p:txBody>
      </p:sp>
      <p:sp>
        <p:nvSpPr>
          <p:cNvPr id="487482" name="Text Box 58"/>
          <p:cNvSpPr txBox="1">
            <a:spLocks noChangeArrowheads="1"/>
          </p:cNvSpPr>
          <p:nvPr/>
        </p:nvSpPr>
        <p:spPr bwMode="auto">
          <a:xfrm>
            <a:off x="2617788" y="3302000"/>
            <a:ext cx="38576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1</a:t>
            </a:r>
            <a:endParaRPr lang="es-ES" altLang="es-PE" sz="2200"/>
          </a:p>
        </p:txBody>
      </p:sp>
      <p:sp>
        <p:nvSpPr>
          <p:cNvPr id="487484" name="Line 60"/>
          <p:cNvSpPr>
            <a:spLocks noChangeShapeType="1"/>
          </p:cNvSpPr>
          <p:nvPr/>
        </p:nvSpPr>
        <p:spPr bwMode="auto">
          <a:xfrm flipH="1">
            <a:off x="3376613" y="1887538"/>
            <a:ext cx="4762" cy="1050925"/>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7485" name="Text Box 61"/>
          <p:cNvSpPr txBox="1">
            <a:spLocks noChangeArrowheads="1"/>
          </p:cNvSpPr>
          <p:nvPr/>
        </p:nvSpPr>
        <p:spPr bwMode="auto">
          <a:xfrm>
            <a:off x="2497138" y="2800350"/>
            <a:ext cx="5429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y</a:t>
            </a:r>
            <a:r>
              <a:rPr lang="es-ES_tradnl" altLang="es-PE" sz="2200" baseline="-25000"/>
              <a:t>a</a:t>
            </a:r>
            <a:endParaRPr lang="es-ES" altLang="es-PE" sz="2200" baseline="-25000"/>
          </a:p>
        </p:txBody>
      </p:sp>
      <p:sp>
        <p:nvSpPr>
          <p:cNvPr id="487488" name="Line 64"/>
          <p:cNvSpPr>
            <a:spLocks noChangeShapeType="1"/>
          </p:cNvSpPr>
          <p:nvPr/>
        </p:nvSpPr>
        <p:spPr bwMode="auto">
          <a:xfrm flipH="1">
            <a:off x="3789363" y="2284413"/>
            <a:ext cx="611187" cy="679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87489" name="Text Box 65"/>
          <p:cNvSpPr txBox="1">
            <a:spLocks noChangeArrowheads="1"/>
          </p:cNvSpPr>
          <p:nvPr/>
        </p:nvSpPr>
        <p:spPr bwMode="auto">
          <a:xfrm>
            <a:off x="4260850" y="2573338"/>
            <a:ext cx="10255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(x</a:t>
            </a:r>
            <a:r>
              <a:rPr lang="es-ES_tradnl" altLang="es-PE" sz="2200" baseline="-25000"/>
              <a:t>r</a:t>
            </a:r>
            <a:r>
              <a:rPr lang="es-ES_tradnl" altLang="es-PE" sz="2200"/>
              <a:t>, y</a:t>
            </a:r>
            <a:r>
              <a:rPr lang="es-ES_tradnl" altLang="es-PE" sz="2200" baseline="-25000"/>
              <a:t>r</a:t>
            </a:r>
            <a:r>
              <a:rPr lang="es-ES_tradnl" altLang="es-PE" sz="2200"/>
              <a:t>)</a:t>
            </a:r>
            <a:endParaRPr lang="es-ES" altLang="es-PE" sz="2200"/>
          </a:p>
        </p:txBody>
      </p:sp>
      <p:sp>
        <p:nvSpPr>
          <p:cNvPr id="487490" name="Text Box 66"/>
          <p:cNvSpPr txBox="1">
            <a:spLocks noChangeArrowheads="1"/>
          </p:cNvSpPr>
          <p:nvPr/>
        </p:nvSpPr>
        <p:spPr bwMode="auto">
          <a:xfrm>
            <a:off x="4268788" y="1979613"/>
            <a:ext cx="5302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g</a:t>
            </a:r>
            <a:endParaRPr lang="es-ES" altLang="es-PE" sz="2200"/>
          </a:p>
        </p:txBody>
      </p:sp>
    </p:spTree>
    <p:extLst>
      <p:ext uri="{BB962C8B-B14F-4D97-AF65-F5344CB8AC3E}">
        <p14:creationId xmlns:p14="http://schemas.microsoft.com/office/powerpoint/2010/main" val="2417686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74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74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74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747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74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74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7440">
                                            <p:txEl>
                                              <p:pRg st="0" end="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87440">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7440">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74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73" grpId="0" animBg="1"/>
      <p:bldP spid="487474" grpId="0" animBg="1"/>
      <p:bldP spid="487477" grpId="0" animBg="1"/>
      <p:bldP spid="487478" grpId="0" animBg="1"/>
      <p:bldP spid="487488" grpId="0" animBg="1"/>
      <p:bldP spid="487490"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6" name="Rectangle 4"/>
          <p:cNvSpPr>
            <a:spLocks noGrp="1" noChangeArrowheads="1"/>
          </p:cNvSpPr>
          <p:nvPr>
            <p:ph type="body" sz="half" idx="1"/>
          </p:nvPr>
        </p:nvSpPr>
        <p:spPr>
          <a:xfrm>
            <a:off x="211138" y="609600"/>
            <a:ext cx="8669337" cy="2266950"/>
          </a:xfrm>
        </p:spPr>
        <p:txBody>
          <a:bodyPr/>
          <a:lstStyle/>
          <a:p>
            <a:r>
              <a:rPr lang="es-ES_tradnl" altLang="es-PE" sz="2400">
                <a:latin typeface="Arial" pitchFamily="34" charset="0"/>
                <a:sym typeface="Wingdings" pitchFamily="2" charset="2"/>
              </a:rPr>
              <a:t>De manera similar... </a:t>
            </a:r>
            <a:r>
              <a:rPr lang="es-ES_tradnl" altLang="es-PE" sz="2400" b="1">
                <a:latin typeface="Arial" pitchFamily="34" charset="0"/>
                <a:sym typeface="Wingdings" pitchFamily="2" charset="2"/>
              </a:rPr>
              <a:t>inclinación en Y en cantidad i</a:t>
            </a:r>
            <a:r>
              <a:rPr lang="es-ES_tradnl" altLang="es-PE" sz="2400" b="1" baseline="-25000">
                <a:latin typeface="Arial" pitchFamily="34" charset="0"/>
                <a:sym typeface="Wingdings" pitchFamily="2" charset="2"/>
              </a:rPr>
              <a:t>y</a:t>
            </a:r>
            <a:r>
              <a:rPr lang="es-ES_tradnl" altLang="es-PE" sz="2400" b="1">
                <a:latin typeface="Arial" pitchFamily="34" charset="0"/>
                <a:sym typeface="Wingdings" pitchFamily="2" charset="2"/>
              </a:rPr>
              <a:t>:</a:t>
            </a:r>
          </a:p>
          <a:p>
            <a:pPr>
              <a:buFontTx/>
              <a:buNone/>
            </a:pPr>
            <a:r>
              <a:rPr lang="es-ES_tradnl" altLang="es-PE" sz="2400">
                <a:latin typeface="Arial" pitchFamily="34" charset="0"/>
                <a:sym typeface="Wingdings" pitchFamily="2" charset="2"/>
              </a:rPr>
              <a:t>	R(x, y):= A(x, y - i</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·x)</a:t>
            </a:r>
          </a:p>
          <a:p>
            <a:r>
              <a:rPr lang="es-ES_tradnl" altLang="es-PE" sz="2400" b="1">
                <a:latin typeface="Arial" pitchFamily="34" charset="0"/>
                <a:sym typeface="Wingdings" pitchFamily="2" charset="2"/>
              </a:rPr>
              <a:t>Inclinación X en i</a:t>
            </a:r>
            <a:r>
              <a:rPr lang="es-ES_tradnl" altLang="es-PE" sz="2400" b="1" baseline="-25000">
                <a:latin typeface="Arial" pitchFamily="34" charset="0"/>
                <a:sym typeface="Wingdings" pitchFamily="2" charset="2"/>
              </a:rPr>
              <a:t>x</a:t>
            </a:r>
            <a:r>
              <a:rPr lang="es-ES_tradnl" altLang="es-PE" sz="2400" b="1">
                <a:latin typeface="Arial" pitchFamily="34" charset="0"/>
                <a:sym typeface="Wingdings" pitchFamily="2" charset="2"/>
              </a:rPr>
              <a:t>, Y en i</a:t>
            </a:r>
            <a:r>
              <a:rPr lang="es-ES_tradnl" altLang="es-PE" sz="2400" b="1" baseline="-25000">
                <a:latin typeface="Arial" pitchFamily="34" charset="0"/>
                <a:sym typeface="Wingdings" pitchFamily="2" charset="2"/>
              </a:rPr>
              <a:t>y</a:t>
            </a:r>
            <a:r>
              <a:rPr lang="es-ES_tradnl" altLang="es-PE" sz="2400" b="1">
                <a:latin typeface="Arial" pitchFamily="34" charset="0"/>
                <a:sym typeface="Wingdings" pitchFamily="2" charset="2"/>
              </a:rPr>
              <a:t>:</a:t>
            </a:r>
          </a:p>
          <a:p>
            <a:pPr>
              <a:buFontTx/>
              <a:buNone/>
            </a:pPr>
            <a:r>
              <a:rPr lang="es-ES_tradnl" altLang="es-PE" sz="2400">
                <a:latin typeface="Arial" pitchFamily="34" charset="0"/>
                <a:sym typeface="Wingdings" pitchFamily="2" charset="2"/>
              </a:rPr>
              <a:t>	R(x, y):= A(x - i</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·y, y - i</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·x)</a:t>
            </a:r>
          </a:p>
          <a:p>
            <a:r>
              <a:rPr lang="es-ES_tradnl" altLang="es-PE" sz="2400" b="1">
                <a:latin typeface="Arial" pitchFamily="34" charset="0"/>
                <a:sym typeface="Wingdings" pitchFamily="2" charset="2"/>
              </a:rPr>
              <a:t>Matricialmente</a:t>
            </a:r>
            <a:r>
              <a:rPr lang="es-ES_tradnl" altLang="es-PE" sz="2400">
                <a:latin typeface="Arial" pitchFamily="34" charset="0"/>
                <a:sym typeface="Wingdings" pitchFamily="2" charset="2"/>
              </a:rPr>
              <a:t>:</a:t>
            </a:r>
          </a:p>
        </p:txBody>
      </p:sp>
      <p:sp>
        <p:nvSpPr>
          <p:cNvPr id="489477" name="Rectangle 5"/>
          <p:cNvSpPr>
            <a:spLocks noGrp="1" noChangeArrowheads="1"/>
          </p:cNvSpPr>
          <p:nvPr>
            <p:ph type="title"/>
          </p:nvPr>
        </p:nvSpPr>
        <p:spPr>
          <a:xfrm>
            <a:off x="179388" y="0"/>
            <a:ext cx="8785225" cy="774700"/>
          </a:xfrm>
        </p:spPr>
        <p:txBody>
          <a:bodyPr/>
          <a:lstStyle/>
          <a:p>
            <a:r>
              <a:rPr lang="es-ES_tradnl" altLang="es-PE" sz="3000">
                <a:latin typeface="Arial Black" pitchFamily="34" charset="0"/>
              </a:rPr>
              <a:t>4.2. Transformaciones afines.</a:t>
            </a:r>
          </a:p>
        </p:txBody>
      </p:sp>
      <p:graphicFrame>
        <p:nvGraphicFramePr>
          <p:cNvPr id="489524" name="Group 52"/>
          <p:cNvGraphicFramePr>
            <a:graphicFrameLocks noGrp="1"/>
          </p:cNvGraphicFramePr>
          <p:nvPr/>
        </p:nvGraphicFramePr>
        <p:xfrm>
          <a:off x="3273425" y="2735263"/>
          <a:ext cx="1209675" cy="977900"/>
        </p:xfrm>
        <a:graphic>
          <a:graphicData uri="http://schemas.openxmlformats.org/drawingml/2006/table">
            <a:tbl>
              <a:tblPr/>
              <a:tblGrid>
                <a:gridCol w="604838"/>
                <a:gridCol w="604837"/>
              </a:tblGrid>
              <a:tr h="4889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1</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-i</a:t>
                      </a:r>
                      <a:r>
                        <a:rPr kumimoji="0" lang="es-ES_tradnl" altLang="es-PE" sz="2400" b="0" i="0" u="none" strike="noStrike" cap="none" normalizeH="0" baseline="-25000" smtClean="0">
                          <a:ln>
                            <a:noFill/>
                          </a:ln>
                          <a:solidFill>
                            <a:schemeClr val="tx1"/>
                          </a:solidFill>
                          <a:effectLst/>
                          <a:latin typeface="Arial" pitchFamily="34" charset="0"/>
                        </a:rPr>
                        <a:t>x</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-i</a:t>
                      </a:r>
                      <a:r>
                        <a:rPr kumimoji="0" lang="es-ES_tradnl" altLang="es-PE" sz="2400" b="0" i="0" u="none" strike="noStrike" cap="none" normalizeH="0" baseline="-25000" smtClean="0">
                          <a:ln>
                            <a:noFill/>
                          </a:ln>
                          <a:solidFill>
                            <a:schemeClr val="tx1"/>
                          </a:solidFill>
                          <a:effectLst/>
                          <a:latin typeface="Arial" pitchFamily="34" charset="0"/>
                        </a:rPr>
                        <a:t>y</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1</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89511" name="Rectangle 39"/>
          <p:cNvSpPr>
            <a:spLocks noChangeArrowheads="1"/>
          </p:cNvSpPr>
          <p:nvPr/>
        </p:nvSpPr>
        <p:spPr bwMode="auto">
          <a:xfrm>
            <a:off x="1627188" y="2928938"/>
            <a:ext cx="168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R(x,y):= A(</a:t>
            </a:r>
          </a:p>
        </p:txBody>
      </p:sp>
      <p:graphicFrame>
        <p:nvGraphicFramePr>
          <p:cNvPr id="489526" name="Group 54"/>
          <p:cNvGraphicFramePr>
            <a:graphicFrameLocks noGrp="1"/>
          </p:cNvGraphicFramePr>
          <p:nvPr/>
        </p:nvGraphicFramePr>
        <p:xfrm>
          <a:off x="4794250" y="2779713"/>
          <a:ext cx="508000" cy="914400"/>
        </p:xfrm>
        <a:graphic>
          <a:graphicData uri="http://schemas.openxmlformats.org/drawingml/2006/table">
            <a:tbl>
              <a:tblPr/>
              <a:tblGrid>
                <a:gridCol w="508000"/>
              </a:tblGrid>
              <a:tr h="3841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258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y</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89520" name="Rectangle 48"/>
          <p:cNvSpPr>
            <a:spLocks noChangeArrowheads="1"/>
          </p:cNvSpPr>
          <p:nvPr/>
        </p:nvSpPr>
        <p:spPr bwMode="auto">
          <a:xfrm>
            <a:off x="4483100" y="3000375"/>
            <a:ext cx="27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489521" name="Rectangle 49"/>
          <p:cNvSpPr>
            <a:spLocks noChangeArrowheads="1"/>
          </p:cNvSpPr>
          <p:nvPr/>
        </p:nvSpPr>
        <p:spPr bwMode="auto">
          <a:xfrm>
            <a:off x="5319713" y="2981325"/>
            <a:ext cx="27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489527" name="Rectangle 55"/>
          <p:cNvSpPr>
            <a:spLocks noChangeArrowheads="1"/>
          </p:cNvSpPr>
          <p:nvPr/>
        </p:nvSpPr>
        <p:spPr bwMode="auto">
          <a:xfrm>
            <a:off x="203200" y="3732213"/>
            <a:ext cx="20955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cs typeface="Arial" pitchFamily="34" charset="0"/>
                <a:sym typeface="Wingdings" pitchFamily="2" charset="2"/>
              </a:rPr>
              <a:t>Ejemplos.</a:t>
            </a:r>
            <a:endParaRPr lang="es-ES_tradnl" altLang="es-PE" sz="2400">
              <a:latin typeface="Arial" pitchFamily="34" charset="0"/>
              <a:cs typeface="Arial" pitchFamily="34" charset="0"/>
              <a:sym typeface="Wingdings" pitchFamily="2" charset="2"/>
            </a:endParaRPr>
          </a:p>
        </p:txBody>
      </p:sp>
      <p:pic>
        <p:nvPicPr>
          <p:cNvPr id="489528" name="Picture 56" descr="sacrecormi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4281488"/>
            <a:ext cx="2808288" cy="2063750"/>
          </a:xfrm>
          <a:prstGeom prst="rect">
            <a:avLst/>
          </a:prstGeom>
          <a:noFill/>
          <a:extLst>
            <a:ext uri="{909E8E84-426E-40DD-AFC4-6F175D3DCCD1}">
              <a14:hiddenFill xmlns:a14="http://schemas.microsoft.com/office/drawing/2010/main">
                <a:solidFill>
                  <a:srgbClr val="FFFFFF"/>
                </a:solidFill>
              </a14:hiddenFill>
            </a:ext>
          </a:extLst>
        </p:spPr>
      </p:pic>
      <p:pic>
        <p:nvPicPr>
          <p:cNvPr id="489529" name="Picture 57" descr="inclinax-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350" y="4281488"/>
            <a:ext cx="2806700" cy="2062162"/>
          </a:xfrm>
          <a:prstGeom prst="rect">
            <a:avLst/>
          </a:prstGeom>
          <a:noFill/>
          <a:extLst>
            <a:ext uri="{909E8E84-426E-40DD-AFC4-6F175D3DCCD1}">
              <a14:hiddenFill xmlns:a14="http://schemas.microsoft.com/office/drawing/2010/main">
                <a:solidFill>
                  <a:srgbClr val="FFFFFF"/>
                </a:solidFill>
              </a14:hiddenFill>
            </a:ext>
          </a:extLst>
        </p:spPr>
      </p:pic>
      <p:pic>
        <p:nvPicPr>
          <p:cNvPr id="489530" name="Picture 58" descr="inclinay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3463" y="4281488"/>
            <a:ext cx="2806700" cy="2062162"/>
          </a:xfrm>
          <a:prstGeom prst="rect">
            <a:avLst/>
          </a:prstGeom>
          <a:noFill/>
          <a:extLst>
            <a:ext uri="{909E8E84-426E-40DD-AFC4-6F175D3DCCD1}">
              <a14:hiddenFill xmlns:a14="http://schemas.microsoft.com/office/drawing/2010/main">
                <a:solidFill>
                  <a:srgbClr val="FFFFFF"/>
                </a:solidFill>
              </a14:hiddenFill>
            </a:ext>
          </a:extLst>
        </p:spPr>
      </p:pic>
      <p:sp>
        <p:nvSpPr>
          <p:cNvPr id="489531" name="Rectangle 59"/>
          <p:cNvSpPr>
            <a:spLocks noChangeArrowheads="1"/>
          </p:cNvSpPr>
          <p:nvPr/>
        </p:nvSpPr>
        <p:spPr bwMode="auto">
          <a:xfrm>
            <a:off x="2952750" y="3824288"/>
            <a:ext cx="322421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sz="2200">
                <a:sym typeface="Wingdings" pitchFamily="2" charset="2"/>
              </a:rPr>
              <a:t>Inclinación i</a:t>
            </a:r>
            <a:r>
              <a:rPr lang="es-ES_tradnl" altLang="es-PE" sz="2200" baseline="-25000">
                <a:sym typeface="Wingdings" pitchFamily="2" charset="2"/>
              </a:rPr>
              <a:t>x</a:t>
            </a:r>
            <a:r>
              <a:rPr lang="es-ES_tradnl" altLang="es-PE" sz="2200">
                <a:sym typeface="Wingdings" pitchFamily="2" charset="2"/>
              </a:rPr>
              <a:t>=-0,4; i</a:t>
            </a:r>
            <a:r>
              <a:rPr lang="es-ES_tradnl" altLang="es-PE" sz="2200" baseline="-25000">
                <a:sym typeface="Wingdings" pitchFamily="2" charset="2"/>
              </a:rPr>
              <a:t>y</a:t>
            </a:r>
            <a:r>
              <a:rPr lang="es-ES_tradnl" altLang="es-PE" sz="2200">
                <a:sym typeface="Wingdings" pitchFamily="2" charset="2"/>
              </a:rPr>
              <a:t>=0</a:t>
            </a:r>
          </a:p>
        </p:txBody>
      </p:sp>
      <p:sp>
        <p:nvSpPr>
          <p:cNvPr id="489532" name="Rectangle 60"/>
          <p:cNvSpPr>
            <a:spLocks noChangeArrowheads="1"/>
          </p:cNvSpPr>
          <p:nvPr/>
        </p:nvSpPr>
        <p:spPr bwMode="auto">
          <a:xfrm>
            <a:off x="6049963" y="3832225"/>
            <a:ext cx="30940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sz="2200">
                <a:sym typeface="Wingdings" pitchFamily="2" charset="2"/>
              </a:rPr>
              <a:t>Inclinación i</a:t>
            </a:r>
            <a:r>
              <a:rPr lang="es-ES_tradnl" altLang="es-PE" sz="2200" baseline="-25000">
                <a:sym typeface="Wingdings" pitchFamily="2" charset="2"/>
              </a:rPr>
              <a:t>x</a:t>
            </a:r>
            <a:r>
              <a:rPr lang="es-ES_tradnl" altLang="es-PE" sz="2200">
                <a:sym typeface="Wingdings" pitchFamily="2" charset="2"/>
              </a:rPr>
              <a:t>=0; i</a:t>
            </a:r>
            <a:r>
              <a:rPr lang="es-ES_tradnl" altLang="es-PE" sz="2200" baseline="-25000">
                <a:sym typeface="Wingdings" pitchFamily="2" charset="2"/>
              </a:rPr>
              <a:t>y</a:t>
            </a:r>
            <a:r>
              <a:rPr lang="es-ES_tradnl" altLang="es-PE" sz="2200">
                <a:sym typeface="Wingdings" pitchFamily="2" charset="2"/>
              </a:rPr>
              <a:t>=0,2</a:t>
            </a:r>
          </a:p>
        </p:txBody>
      </p:sp>
    </p:spTree>
    <p:extLst>
      <p:ext uri="{BB962C8B-B14F-4D97-AF65-F5344CB8AC3E}">
        <p14:creationId xmlns:p14="http://schemas.microsoft.com/office/powerpoint/2010/main" val="113699002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body" sz="half" idx="1"/>
          </p:nvPr>
        </p:nvSpPr>
        <p:spPr>
          <a:xfrm>
            <a:off x="195263" y="609600"/>
            <a:ext cx="8685212" cy="2566988"/>
          </a:xfrm>
        </p:spPr>
        <p:txBody>
          <a:bodyPr/>
          <a:lstStyle/>
          <a:p>
            <a:r>
              <a:rPr lang="es-ES_tradnl" altLang="es-PE" sz="2400">
                <a:latin typeface="Arial" pitchFamily="34" charset="0"/>
                <a:sym typeface="Wingdings" pitchFamily="2" charset="2"/>
              </a:rPr>
              <a:t>Parte de la imagen se sale.</a:t>
            </a:r>
            <a:endParaRPr lang="es-ES_tradnl" altLang="es-PE" sz="2400" b="1">
              <a:latin typeface="Arial" pitchFamily="34" charset="0"/>
              <a:sym typeface="Wingdings" pitchFamily="2" charset="2"/>
            </a:endParaRPr>
          </a:p>
          <a:p>
            <a:r>
              <a:rPr lang="es-ES_tradnl" altLang="es-PE" sz="2400" b="1">
                <a:latin typeface="Arial" pitchFamily="34" charset="0"/>
                <a:sym typeface="Wingdings" pitchFamily="2" charset="2"/>
              </a:rPr>
              <a:t>Solución</a:t>
            </a:r>
            <a:r>
              <a:rPr lang="es-ES_tradnl" altLang="es-PE" sz="2400">
                <a:latin typeface="Arial" pitchFamily="34" charset="0"/>
                <a:sym typeface="Wingdings" pitchFamily="2" charset="2"/>
              </a:rPr>
              <a:t>: igual que antes, aplicar un </a:t>
            </a:r>
            <a:r>
              <a:rPr lang="es-ES_tradnl" altLang="es-PE" sz="2400" b="1">
                <a:latin typeface="Arial" pitchFamily="34" charset="0"/>
                <a:sym typeface="Wingdings" pitchFamily="2" charset="2"/>
              </a:rPr>
              <a:t>desplazamiento</a:t>
            </a:r>
            <a:r>
              <a:rPr lang="es-ES_tradnl" altLang="es-PE" sz="2400">
                <a:latin typeface="Arial" pitchFamily="34" charset="0"/>
                <a:sym typeface="Wingdings" pitchFamily="2" charset="2"/>
              </a:rPr>
              <a:t> para </a:t>
            </a:r>
            <a:r>
              <a:rPr lang="es-ES_tradnl" altLang="es-PE" sz="2400" b="1">
                <a:latin typeface="Arial" pitchFamily="34" charset="0"/>
                <a:sym typeface="Wingdings" pitchFamily="2" charset="2"/>
              </a:rPr>
              <a:t>centrar</a:t>
            </a:r>
            <a:r>
              <a:rPr lang="es-ES_tradnl" altLang="es-PE" sz="2400">
                <a:latin typeface="Arial" pitchFamily="34" charset="0"/>
                <a:sym typeface="Wingdings" pitchFamily="2" charset="2"/>
              </a:rPr>
              <a:t> el resultado. ¿De cuánto?</a:t>
            </a:r>
          </a:p>
          <a:p>
            <a:r>
              <a:rPr lang="es-ES_tradnl" altLang="es-PE" sz="2400">
                <a:latin typeface="Arial" pitchFamily="34" charset="0"/>
                <a:sym typeface="Wingdings" pitchFamily="2" charset="2"/>
              </a:rPr>
              <a:t>O bien, </a:t>
            </a:r>
            <a:r>
              <a:rPr lang="es-ES_tradnl" altLang="es-PE" sz="2400" b="1">
                <a:latin typeface="Arial" pitchFamily="34" charset="0"/>
                <a:sym typeface="Wingdings" pitchFamily="2" charset="2"/>
              </a:rPr>
              <a:t>ampliar</a:t>
            </a:r>
            <a:r>
              <a:rPr lang="es-ES_tradnl" altLang="es-PE" sz="2400">
                <a:latin typeface="Arial" pitchFamily="34" charset="0"/>
                <a:sym typeface="Wingdings" pitchFamily="2" charset="2"/>
              </a:rPr>
              <a:t> el tamaño de la imagen resultado para que quepa toda la imagen.</a:t>
            </a:r>
          </a:p>
          <a:p>
            <a:r>
              <a:rPr lang="es-ES_tradnl" altLang="es-PE" sz="2400">
                <a:latin typeface="Arial" pitchFamily="34" charset="0"/>
                <a:sym typeface="Wingdings" pitchFamily="2" charset="2"/>
              </a:rPr>
              <a:t>¿Cuánto?  En X: abs(i</a:t>
            </a:r>
            <a:r>
              <a:rPr lang="es-ES_tradnl" altLang="es-PE" sz="2400" baseline="-25000">
                <a:latin typeface="Arial" pitchFamily="34" charset="0"/>
                <a:sym typeface="Wingdings" pitchFamily="2" charset="2"/>
              </a:rPr>
              <a:t>x</a:t>
            </a:r>
            <a:r>
              <a:rPr lang="es-ES_tradnl" altLang="es-PE" sz="2400">
                <a:latin typeface="Arial" pitchFamily="34" charset="0"/>
                <a:sym typeface="Wingdings" pitchFamily="2" charset="2"/>
              </a:rPr>
              <a:t>)·m</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 en Y: abs(i</a:t>
            </a:r>
            <a:r>
              <a:rPr lang="es-ES_tradnl" altLang="es-PE" sz="2400" baseline="-25000">
                <a:latin typeface="Arial" pitchFamily="34" charset="0"/>
                <a:sym typeface="Wingdings" pitchFamily="2" charset="2"/>
              </a:rPr>
              <a:t>y</a:t>
            </a:r>
            <a:r>
              <a:rPr lang="es-ES_tradnl" altLang="es-PE" sz="2400">
                <a:latin typeface="Arial" pitchFamily="34" charset="0"/>
                <a:sym typeface="Wingdings" pitchFamily="2" charset="2"/>
              </a:rPr>
              <a:t>)·m</a:t>
            </a:r>
            <a:r>
              <a:rPr lang="es-ES_tradnl" altLang="es-PE" sz="2400" baseline="-25000">
                <a:latin typeface="Arial" pitchFamily="34" charset="0"/>
                <a:sym typeface="Wingdings" pitchFamily="2" charset="2"/>
              </a:rPr>
              <a:t>X</a:t>
            </a:r>
          </a:p>
        </p:txBody>
      </p:sp>
      <p:sp>
        <p:nvSpPr>
          <p:cNvPr id="491523" name="Rectangle 3"/>
          <p:cNvSpPr>
            <a:spLocks noGrp="1" noChangeArrowheads="1"/>
          </p:cNvSpPr>
          <p:nvPr>
            <p:ph type="title"/>
          </p:nvPr>
        </p:nvSpPr>
        <p:spPr>
          <a:xfrm>
            <a:off x="179388" y="0"/>
            <a:ext cx="8785225" cy="774700"/>
          </a:xfrm>
        </p:spPr>
        <p:txBody>
          <a:bodyPr/>
          <a:lstStyle/>
          <a:p>
            <a:r>
              <a:rPr lang="es-ES_tradnl" altLang="es-PE" sz="3000">
                <a:latin typeface="Arial Black" pitchFamily="34" charset="0"/>
              </a:rPr>
              <a:t>4.2. Transformaciones afines.</a:t>
            </a:r>
          </a:p>
        </p:txBody>
      </p:sp>
      <p:sp>
        <p:nvSpPr>
          <p:cNvPr id="491546" name="Rectangle 26"/>
          <p:cNvSpPr>
            <a:spLocks noChangeArrowheads="1"/>
          </p:cNvSpPr>
          <p:nvPr/>
        </p:nvSpPr>
        <p:spPr bwMode="auto">
          <a:xfrm>
            <a:off x="195263" y="3327400"/>
            <a:ext cx="20955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cs typeface="Arial" pitchFamily="34" charset="0"/>
                <a:sym typeface="Wingdings" pitchFamily="2" charset="2"/>
              </a:rPr>
              <a:t>Ejemplos.</a:t>
            </a:r>
            <a:endParaRPr lang="es-ES_tradnl" altLang="es-PE" sz="2400">
              <a:latin typeface="Arial" pitchFamily="34" charset="0"/>
              <a:cs typeface="Arial" pitchFamily="34" charset="0"/>
              <a:sym typeface="Wingdings" pitchFamily="2" charset="2"/>
            </a:endParaRPr>
          </a:p>
        </p:txBody>
      </p:sp>
      <p:sp>
        <p:nvSpPr>
          <p:cNvPr id="491550" name="Rectangle 30"/>
          <p:cNvSpPr>
            <a:spLocks noChangeArrowheads="1"/>
          </p:cNvSpPr>
          <p:nvPr/>
        </p:nvSpPr>
        <p:spPr bwMode="auto">
          <a:xfrm>
            <a:off x="3700463" y="3459163"/>
            <a:ext cx="23368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sz="2200">
                <a:sym typeface="Wingdings" pitchFamily="2" charset="2"/>
              </a:rPr>
              <a:t>Inclinación i</a:t>
            </a:r>
            <a:r>
              <a:rPr lang="es-ES_tradnl" altLang="es-PE" sz="2200" baseline="-25000">
                <a:sym typeface="Wingdings" pitchFamily="2" charset="2"/>
              </a:rPr>
              <a:t>y</a:t>
            </a:r>
            <a:r>
              <a:rPr lang="es-ES_tradnl" altLang="es-PE" sz="2200">
                <a:sym typeface="Wingdings" pitchFamily="2" charset="2"/>
              </a:rPr>
              <a:t>=0,2</a:t>
            </a:r>
          </a:p>
        </p:txBody>
      </p:sp>
      <p:sp>
        <p:nvSpPr>
          <p:cNvPr id="491551" name="Rectangle 31"/>
          <p:cNvSpPr>
            <a:spLocks noChangeArrowheads="1"/>
          </p:cNvSpPr>
          <p:nvPr/>
        </p:nvSpPr>
        <p:spPr bwMode="auto">
          <a:xfrm>
            <a:off x="6049963" y="3217863"/>
            <a:ext cx="309403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sz="2200">
                <a:sym typeface="Wingdings" pitchFamily="2" charset="2"/>
              </a:rPr>
              <a:t>Inclinación i</a:t>
            </a:r>
            <a:r>
              <a:rPr lang="es-ES_tradnl" altLang="es-PE" sz="2200" baseline="-25000">
                <a:sym typeface="Wingdings" pitchFamily="2" charset="2"/>
              </a:rPr>
              <a:t>x</a:t>
            </a:r>
            <a:r>
              <a:rPr lang="es-ES_tradnl" altLang="es-PE" sz="2200">
                <a:sym typeface="Wingdings" pitchFamily="2" charset="2"/>
              </a:rPr>
              <a:t>=0,1;i</a:t>
            </a:r>
            <a:r>
              <a:rPr lang="es-ES_tradnl" altLang="es-PE" sz="2200" baseline="-25000">
                <a:sym typeface="Wingdings" pitchFamily="2" charset="2"/>
              </a:rPr>
              <a:t>y</a:t>
            </a:r>
            <a:r>
              <a:rPr lang="es-ES_tradnl" altLang="es-PE" sz="2200">
                <a:sym typeface="Wingdings" pitchFamily="2" charset="2"/>
              </a:rPr>
              <a:t>=0,3</a:t>
            </a:r>
          </a:p>
        </p:txBody>
      </p:sp>
      <p:pic>
        <p:nvPicPr>
          <p:cNvPr id="491552" name="Picture 32" descr="inclinay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3962400"/>
            <a:ext cx="254000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491553" name="Picture 33" descr="inclinax1y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4113" y="3721100"/>
            <a:ext cx="27178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491554" name="Picture 34" descr="inclinax-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63" y="4470400"/>
            <a:ext cx="3276600" cy="1866900"/>
          </a:xfrm>
          <a:prstGeom prst="rect">
            <a:avLst/>
          </a:prstGeom>
          <a:noFill/>
          <a:extLst>
            <a:ext uri="{909E8E84-426E-40DD-AFC4-6F175D3DCCD1}">
              <a14:hiddenFill xmlns:a14="http://schemas.microsoft.com/office/drawing/2010/main">
                <a:solidFill>
                  <a:srgbClr val="FFFFFF"/>
                </a:solidFill>
              </a14:hiddenFill>
            </a:ext>
          </a:extLst>
        </p:spPr>
      </p:pic>
      <p:sp>
        <p:nvSpPr>
          <p:cNvPr id="491555" name="Rectangle 35"/>
          <p:cNvSpPr>
            <a:spLocks noChangeArrowheads="1"/>
          </p:cNvSpPr>
          <p:nvPr/>
        </p:nvSpPr>
        <p:spPr bwMode="auto">
          <a:xfrm>
            <a:off x="482600" y="3962400"/>
            <a:ext cx="26622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sz="2200">
                <a:sym typeface="Wingdings" pitchFamily="2" charset="2"/>
              </a:rPr>
              <a:t>Inclinación i</a:t>
            </a:r>
            <a:r>
              <a:rPr lang="es-ES_tradnl" altLang="es-PE" sz="2200" baseline="-25000">
                <a:sym typeface="Wingdings" pitchFamily="2" charset="2"/>
              </a:rPr>
              <a:t>x</a:t>
            </a:r>
            <a:r>
              <a:rPr lang="es-ES_tradnl" altLang="es-PE" sz="2200">
                <a:sym typeface="Wingdings" pitchFamily="2" charset="2"/>
              </a:rPr>
              <a:t>=-0,4</a:t>
            </a:r>
          </a:p>
        </p:txBody>
      </p:sp>
    </p:spTree>
    <p:extLst>
      <p:ext uri="{BB962C8B-B14F-4D97-AF65-F5344CB8AC3E}">
        <p14:creationId xmlns:p14="http://schemas.microsoft.com/office/powerpoint/2010/main" val="14190281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title"/>
          </p:nvPr>
        </p:nvSpPr>
        <p:spPr>
          <a:xfrm>
            <a:off x="1683214" y="-139258"/>
            <a:ext cx="5265050" cy="1062038"/>
          </a:xfrm>
          <a:prstGeom prst="rect">
            <a:avLst/>
          </a:prstGeom>
        </p:spPr>
        <p:txBody>
          <a:bodyPr>
            <a:normAutofit/>
          </a:bodyPr>
          <a:lstStyle>
            <a:lvl1pPr>
              <a:defRPr sz="5400"/>
            </a:lvl1pPr>
          </a:lstStyle>
          <a:p>
            <a:r>
              <a:rPr sz="4400" dirty="0" err="1"/>
              <a:t>Resultados</a:t>
            </a:r>
            <a:endParaRPr sz="4400" dirty="0"/>
          </a:p>
        </p:txBody>
      </p:sp>
      <p:pic>
        <p:nvPicPr>
          <p:cNvPr id="186" name="image16.png"/>
          <p:cNvPicPr>
            <a:picLocks noChangeAspect="1"/>
          </p:cNvPicPr>
          <p:nvPr/>
        </p:nvPicPr>
        <p:blipFill>
          <a:blip r:embed="rId2">
            <a:extLst/>
          </a:blip>
          <a:stretch>
            <a:fillRect/>
          </a:stretch>
        </p:blipFill>
        <p:spPr>
          <a:xfrm>
            <a:off x="1882784" y="1453295"/>
            <a:ext cx="6584801" cy="4928033"/>
          </a:xfrm>
          <a:prstGeom prst="rect">
            <a:avLst/>
          </a:prstGeom>
          <a:ln w="12700">
            <a:miter lim="400000"/>
          </a:ln>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22</a:t>
            </a:fld>
            <a:endParaRPr lang="es-PE"/>
          </a:p>
        </p:txBody>
      </p:sp>
    </p:spTree>
    <p:extLst>
      <p:ext uri="{BB962C8B-B14F-4D97-AF65-F5344CB8AC3E}">
        <p14:creationId xmlns:p14="http://schemas.microsoft.com/office/powerpoint/2010/main" val="33473153"/>
      </p:ext>
    </p:extLst>
  </p:cSld>
  <p:clrMapOvr>
    <a:masterClrMapping/>
  </p:clrMapOvr>
  <p:transition spd="slow"/>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body" sz="half" idx="1"/>
          </p:nvPr>
        </p:nvSpPr>
        <p:spPr>
          <a:xfrm>
            <a:off x="238125" y="682625"/>
            <a:ext cx="8747125" cy="946150"/>
          </a:xfrm>
        </p:spPr>
        <p:txBody>
          <a:bodyPr/>
          <a:lstStyle/>
          <a:p>
            <a:r>
              <a:rPr lang="es-ES_tradnl" altLang="es-PE" sz="2400">
                <a:latin typeface="Arial" pitchFamily="34" charset="0"/>
                <a:sym typeface="Wingdings" pitchFamily="2" charset="2"/>
              </a:rPr>
              <a:t>¿Qué tienen en común todas las transformaciones afines?</a:t>
            </a:r>
          </a:p>
          <a:p>
            <a:r>
              <a:rPr lang="es-ES_tradnl" altLang="es-PE" sz="2400">
                <a:latin typeface="Arial" pitchFamily="34" charset="0"/>
                <a:sym typeface="Wingdings" pitchFamily="2" charset="2"/>
              </a:rPr>
              <a:t>Todas ellas se pueden expresar de </a:t>
            </a:r>
            <a:r>
              <a:rPr lang="es-ES_tradnl" altLang="es-PE" sz="2400" b="1">
                <a:latin typeface="Arial" pitchFamily="34" charset="0"/>
                <a:sym typeface="Wingdings" pitchFamily="2" charset="2"/>
              </a:rPr>
              <a:t>forma matricial</a:t>
            </a:r>
            <a:r>
              <a:rPr lang="es-ES_tradnl" altLang="es-PE" sz="2400">
                <a:latin typeface="Arial" pitchFamily="34" charset="0"/>
                <a:sym typeface="Wingdings" pitchFamily="2" charset="2"/>
              </a:rPr>
              <a:t>:</a:t>
            </a:r>
          </a:p>
        </p:txBody>
      </p:sp>
      <p:sp>
        <p:nvSpPr>
          <p:cNvPr id="462851"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graphicFrame>
        <p:nvGraphicFramePr>
          <p:cNvPr id="462882" name="Group 34"/>
          <p:cNvGraphicFramePr>
            <a:graphicFrameLocks noGrp="1"/>
          </p:cNvGraphicFramePr>
          <p:nvPr/>
        </p:nvGraphicFramePr>
        <p:xfrm>
          <a:off x="3105150" y="1898650"/>
          <a:ext cx="2109788" cy="1057275"/>
        </p:xfrm>
        <a:graphic>
          <a:graphicData uri="http://schemas.openxmlformats.org/drawingml/2006/table">
            <a:tbl>
              <a:tblPr/>
              <a:tblGrid>
                <a:gridCol w="703263"/>
                <a:gridCol w="703262"/>
                <a:gridCol w="703263"/>
              </a:tblGrid>
              <a:tr h="5143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2866" name="Rectangle 18"/>
          <p:cNvSpPr>
            <a:spLocks noChangeArrowheads="1"/>
          </p:cNvSpPr>
          <p:nvPr/>
        </p:nvSpPr>
        <p:spPr bwMode="auto">
          <a:xfrm>
            <a:off x="1487488" y="2184400"/>
            <a:ext cx="168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R(x,y):= A(</a:t>
            </a:r>
          </a:p>
        </p:txBody>
      </p:sp>
      <p:graphicFrame>
        <p:nvGraphicFramePr>
          <p:cNvPr id="462867" name="Group 19"/>
          <p:cNvGraphicFramePr>
            <a:graphicFrameLocks noGrp="1"/>
          </p:cNvGraphicFramePr>
          <p:nvPr/>
        </p:nvGraphicFramePr>
        <p:xfrm>
          <a:off x="5511800" y="1668463"/>
          <a:ext cx="508000" cy="1508126"/>
        </p:xfrm>
        <a:graphic>
          <a:graphicData uri="http://schemas.openxmlformats.org/drawingml/2006/table">
            <a:tbl>
              <a:tblPr/>
              <a:tblGrid>
                <a:gridCol w="508000"/>
              </a:tblGrid>
              <a:tr h="48418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27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2877" name="Rectangle 29"/>
          <p:cNvSpPr>
            <a:spLocks noChangeArrowheads="1"/>
          </p:cNvSpPr>
          <p:nvPr/>
        </p:nvSpPr>
        <p:spPr bwMode="auto">
          <a:xfrm>
            <a:off x="5226050" y="2189163"/>
            <a:ext cx="27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462878" name="Rectangle 30"/>
          <p:cNvSpPr>
            <a:spLocks noChangeArrowheads="1"/>
          </p:cNvSpPr>
          <p:nvPr/>
        </p:nvSpPr>
        <p:spPr bwMode="auto">
          <a:xfrm>
            <a:off x="6018213" y="2184400"/>
            <a:ext cx="27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462883" name="Rectangle 35"/>
          <p:cNvSpPr>
            <a:spLocks noChangeArrowheads="1"/>
          </p:cNvSpPr>
          <p:nvPr/>
        </p:nvSpPr>
        <p:spPr bwMode="auto">
          <a:xfrm>
            <a:off x="195263" y="3328988"/>
            <a:ext cx="20986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imes New Roman" pitchFamily="18" charset="0"/>
              </a:defRPr>
            </a:lvl1pPr>
            <a:lvl2pPr marL="817563" indent="-285750">
              <a:spcBef>
                <a:spcPct val="20000"/>
              </a:spcBef>
              <a:buChar char="–"/>
              <a:defRPr sz="2400">
                <a:solidFill>
                  <a:schemeClr val="tx1"/>
                </a:solidFill>
                <a:latin typeface="Times New Roman" pitchFamily="18" charset="0"/>
              </a:defRPr>
            </a:lvl2pPr>
            <a:lvl3pPr marL="1225550" indent="-228600">
              <a:spcBef>
                <a:spcPct val="20000"/>
              </a:spcBef>
              <a:buChar char="•"/>
              <a:defRPr sz="2000">
                <a:solidFill>
                  <a:schemeClr val="tx1"/>
                </a:solidFill>
                <a:latin typeface="Times New Roman" pitchFamily="18" charset="0"/>
              </a:defRPr>
            </a:lvl3pPr>
            <a:lvl4pPr marL="1633538"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a:buFontTx/>
              <a:buNone/>
            </a:pPr>
            <a:r>
              <a:rPr lang="es-ES_tradnl" altLang="es-PE" sz="2400" b="1">
                <a:latin typeface="Arial" pitchFamily="34" charset="0"/>
                <a:sym typeface="Wingdings" pitchFamily="2" charset="2"/>
              </a:rPr>
              <a:t>Traslación </a:t>
            </a:r>
          </a:p>
        </p:txBody>
      </p:sp>
      <p:sp>
        <p:nvSpPr>
          <p:cNvPr id="462884" name="Rectangle 36"/>
          <p:cNvSpPr>
            <a:spLocks noChangeArrowheads="1"/>
          </p:cNvSpPr>
          <p:nvPr/>
        </p:nvSpPr>
        <p:spPr bwMode="auto">
          <a:xfrm>
            <a:off x="2109788" y="3340100"/>
            <a:ext cx="20574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imes New Roman" pitchFamily="18" charset="0"/>
              </a:defRPr>
            </a:lvl1pPr>
            <a:lvl2pPr marL="817563" indent="-285750">
              <a:spcBef>
                <a:spcPct val="20000"/>
              </a:spcBef>
              <a:buChar char="–"/>
              <a:defRPr sz="2400">
                <a:solidFill>
                  <a:schemeClr val="tx1"/>
                </a:solidFill>
                <a:latin typeface="Times New Roman" pitchFamily="18" charset="0"/>
              </a:defRPr>
            </a:lvl2pPr>
            <a:lvl3pPr marL="1225550" indent="-228600">
              <a:spcBef>
                <a:spcPct val="20000"/>
              </a:spcBef>
              <a:buChar char="•"/>
              <a:defRPr sz="2000">
                <a:solidFill>
                  <a:schemeClr val="tx1"/>
                </a:solidFill>
                <a:latin typeface="Times New Roman" pitchFamily="18" charset="0"/>
              </a:defRPr>
            </a:lvl3pPr>
            <a:lvl4pPr marL="1633538"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a:buFontTx/>
              <a:buNone/>
            </a:pPr>
            <a:r>
              <a:rPr lang="es-ES_tradnl" altLang="es-PE" sz="2400" b="1">
                <a:latin typeface="Arial" pitchFamily="34" charset="0"/>
                <a:sym typeface="Wingdings" pitchFamily="2" charset="2"/>
              </a:rPr>
              <a:t>Escala</a:t>
            </a:r>
          </a:p>
        </p:txBody>
      </p:sp>
      <p:sp>
        <p:nvSpPr>
          <p:cNvPr id="462885" name="Rectangle 37"/>
          <p:cNvSpPr>
            <a:spLocks noChangeArrowheads="1"/>
          </p:cNvSpPr>
          <p:nvPr/>
        </p:nvSpPr>
        <p:spPr bwMode="auto">
          <a:xfrm>
            <a:off x="4525963" y="3311525"/>
            <a:ext cx="20859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imes New Roman" pitchFamily="18" charset="0"/>
              </a:defRPr>
            </a:lvl1pPr>
            <a:lvl2pPr marL="817563" indent="-285750">
              <a:spcBef>
                <a:spcPct val="20000"/>
              </a:spcBef>
              <a:buChar char="–"/>
              <a:defRPr sz="2400">
                <a:solidFill>
                  <a:schemeClr val="tx1"/>
                </a:solidFill>
                <a:latin typeface="Times New Roman" pitchFamily="18" charset="0"/>
              </a:defRPr>
            </a:lvl2pPr>
            <a:lvl3pPr marL="1225550" indent="-228600">
              <a:spcBef>
                <a:spcPct val="20000"/>
              </a:spcBef>
              <a:buChar char="•"/>
              <a:defRPr sz="2000">
                <a:solidFill>
                  <a:schemeClr val="tx1"/>
                </a:solidFill>
                <a:latin typeface="Times New Roman" pitchFamily="18" charset="0"/>
              </a:defRPr>
            </a:lvl3pPr>
            <a:lvl4pPr marL="1633538"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a:buFontTx/>
              <a:buNone/>
            </a:pPr>
            <a:r>
              <a:rPr lang="es-ES_tradnl" altLang="es-PE" sz="2400" b="1">
                <a:latin typeface="Arial" pitchFamily="34" charset="0"/>
                <a:sym typeface="Wingdings" pitchFamily="2" charset="2"/>
              </a:rPr>
              <a:t>Rotación </a:t>
            </a:r>
          </a:p>
        </p:txBody>
      </p:sp>
      <p:sp>
        <p:nvSpPr>
          <p:cNvPr id="462886" name="Rectangle 38"/>
          <p:cNvSpPr>
            <a:spLocks noChangeArrowheads="1"/>
          </p:cNvSpPr>
          <p:nvPr/>
        </p:nvSpPr>
        <p:spPr bwMode="auto">
          <a:xfrm>
            <a:off x="6810375" y="3284538"/>
            <a:ext cx="20081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Times New Roman" pitchFamily="18" charset="0"/>
              </a:defRPr>
            </a:lvl1pPr>
            <a:lvl2pPr marL="817563" indent="-285750">
              <a:spcBef>
                <a:spcPct val="20000"/>
              </a:spcBef>
              <a:buChar char="–"/>
              <a:defRPr sz="2400">
                <a:solidFill>
                  <a:schemeClr val="tx1"/>
                </a:solidFill>
                <a:latin typeface="Times New Roman" pitchFamily="18" charset="0"/>
              </a:defRPr>
            </a:lvl2pPr>
            <a:lvl3pPr marL="1225550" indent="-228600">
              <a:spcBef>
                <a:spcPct val="20000"/>
              </a:spcBef>
              <a:buChar char="•"/>
              <a:defRPr sz="2000">
                <a:solidFill>
                  <a:schemeClr val="tx1"/>
                </a:solidFill>
                <a:latin typeface="Times New Roman" pitchFamily="18" charset="0"/>
              </a:defRPr>
            </a:lvl3pPr>
            <a:lvl4pPr marL="1633538"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lgn="ctr">
              <a:buFontTx/>
              <a:buNone/>
            </a:pPr>
            <a:r>
              <a:rPr lang="es-ES_tradnl" altLang="es-PE" sz="2400" b="1">
                <a:latin typeface="Arial" pitchFamily="34" charset="0"/>
                <a:sym typeface="Wingdings" pitchFamily="2" charset="2"/>
              </a:rPr>
              <a:t>Inclinación </a:t>
            </a:r>
          </a:p>
        </p:txBody>
      </p:sp>
      <p:graphicFrame>
        <p:nvGraphicFramePr>
          <p:cNvPr id="462901" name="Group 53"/>
          <p:cNvGraphicFramePr>
            <a:graphicFrameLocks noGrp="1"/>
          </p:cNvGraphicFramePr>
          <p:nvPr/>
        </p:nvGraphicFramePr>
        <p:xfrm>
          <a:off x="342900" y="3787775"/>
          <a:ext cx="1717675" cy="989013"/>
        </p:xfrm>
        <a:graphic>
          <a:graphicData uri="http://schemas.openxmlformats.org/drawingml/2006/table">
            <a:tbl>
              <a:tblPr/>
              <a:tblGrid>
                <a:gridCol w="571500"/>
                <a:gridCol w="574675"/>
                <a:gridCol w="571500"/>
              </a:tblGrid>
              <a:tr h="4953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d</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d</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62917" name="Group 69"/>
          <p:cNvGraphicFramePr>
            <a:graphicFrameLocks noGrp="1"/>
          </p:cNvGraphicFramePr>
          <p:nvPr/>
        </p:nvGraphicFramePr>
        <p:xfrm>
          <a:off x="2190750" y="3781425"/>
          <a:ext cx="1833563" cy="989013"/>
        </p:xfrm>
        <a:graphic>
          <a:graphicData uri="http://schemas.openxmlformats.org/drawingml/2006/table">
            <a:tbl>
              <a:tblPr/>
              <a:tblGrid>
                <a:gridCol w="611188"/>
                <a:gridCol w="611187"/>
                <a:gridCol w="611188"/>
              </a:tblGrid>
              <a:tr h="4953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e</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e</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62936" name="Group 88"/>
          <p:cNvGraphicFramePr>
            <a:graphicFrameLocks noGrp="1"/>
          </p:cNvGraphicFramePr>
          <p:nvPr/>
        </p:nvGraphicFramePr>
        <p:xfrm>
          <a:off x="4129088" y="3787775"/>
          <a:ext cx="2695575" cy="989013"/>
        </p:xfrm>
        <a:graphic>
          <a:graphicData uri="http://schemas.openxmlformats.org/drawingml/2006/table">
            <a:tbl>
              <a:tblPr/>
              <a:tblGrid>
                <a:gridCol w="990600"/>
                <a:gridCol w="966787"/>
                <a:gridCol w="738188"/>
              </a:tblGrid>
              <a:tr h="4953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cos </a:t>
                      </a:r>
                      <a:r>
                        <a:rPr kumimoji="0" lang="el-GR"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l-GR"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sen </a:t>
                      </a:r>
                      <a:r>
                        <a:rPr kumimoji="0" lang="el-GR"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-sen </a:t>
                      </a:r>
                      <a:r>
                        <a:rPr kumimoji="0" lang="el-GR"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endPar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cos </a:t>
                      </a:r>
                      <a:r>
                        <a:rPr kumimoji="0" lang="el-GR"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62937" name="Group 89"/>
          <p:cNvGraphicFramePr>
            <a:graphicFrameLocks noGrp="1"/>
          </p:cNvGraphicFramePr>
          <p:nvPr/>
        </p:nvGraphicFramePr>
        <p:xfrm>
          <a:off x="6951663" y="3775075"/>
          <a:ext cx="1703387" cy="989013"/>
        </p:xfrm>
        <a:graphic>
          <a:graphicData uri="http://schemas.openxmlformats.org/drawingml/2006/table">
            <a:tbl>
              <a:tblPr/>
              <a:tblGrid>
                <a:gridCol w="566737"/>
                <a:gridCol w="569913"/>
                <a:gridCol w="566737"/>
              </a:tblGrid>
              <a:tr h="4953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-i</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-i</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2951" name="Rectangle 103"/>
          <p:cNvSpPr>
            <a:spLocks noChangeArrowheads="1"/>
          </p:cNvSpPr>
          <p:nvPr/>
        </p:nvSpPr>
        <p:spPr bwMode="auto">
          <a:xfrm>
            <a:off x="192088" y="5106988"/>
            <a:ext cx="8747125" cy="129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Es más, cualquier </a:t>
            </a:r>
            <a:r>
              <a:rPr lang="es-ES_tradnl" altLang="es-PE" sz="2400" b="1">
                <a:latin typeface="Arial" pitchFamily="34" charset="0"/>
                <a:sym typeface="Wingdings" pitchFamily="2" charset="2"/>
              </a:rPr>
              <a:t>combinación de transformaciones afines</a:t>
            </a:r>
            <a:r>
              <a:rPr lang="es-ES_tradnl" altLang="es-PE" sz="2400">
                <a:latin typeface="Arial" pitchFamily="34" charset="0"/>
                <a:sym typeface="Wingdings" pitchFamily="2" charset="2"/>
              </a:rPr>
              <a:t> es una transformación afín, y se puede expresar de forma matricial.</a:t>
            </a:r>
          </a:p>
        </p:txBody>
      </p:sp>
      <p:sp>
        <p:nvSpPr>
          <p:cNvPr id="462952" name="Rectangle 104"/>
          <p:cNvSpPr>
            <a:spLocks noChangeArrowheads="1"/>
          </p:cNvSpPr>
          <p:nvPr/>
        </p:nvSpPr>
        <p:spPr bwMode="auto">
          <a:xfrm>
            <a:off x="8767763" y="6369050"/>
            <a:ext cx="3762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s-PE" sz="2600">
                <a:hlinkClick r:id="rId3" action="ppaction://hlinkpres?slideindex=44&amp;slidetitle=4.2. Transformaciones afines."/>
              </a:rPr>
              <a:t>+</a:t>
            </a:r>
            <a:endParaRPr lang="es-ES_tradnl" altLang="es-PE" sz="2600"/>
          </a:p>
        </p:txBody>
      </p:sp>
    </p:spTree>
    <p:extLst>
      <p:ext uri="{BB962C8B-B14F-4D97-AF65-F5344CB8AC3E}">
        <p14:creationId xmlns:p14="http://schemas.microsoft.com/office/powerpoint/2010/main" val="122885188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body" sz="half" idx="1"/>
          </p:nvPr>
        </p:nvSpPr>
        <p:spPr>
          <a:xfrm>
            <a:off x="225425" y="630238"/>
            <a:ext cx="8747125" cy="593725"/>
          </a:xfrm>
        </p:spPr>
        <p:txBody>
          <a:bodyPr/>
          <a:lstStyle/>
          <a:p>
            <a:r>
              <a:rPr lang="es-ES_tradnl" altLang="es-PE" sz="2400">
                <a:latin typeface="Arial" pitchFamily="34" charset="0"/>
                <a:sym typeface="Wingdings" pitchFamily="2" charset="2"/>
              </a:rPr>
              <a:t>Podemos definir una </a:t>
            </a:r>
            <a:r>
              <a:rPr lang="es-ES_tradnl" altLang="es-PE" sz="2400" b="1">
                <a:latin typeface="Arial" pitchFamily="34" charset="0"/>
                <a:sym typeface="Wingdings" pitchFamily="2" charset="2"/>
              </a:rPr>
              <a:t>transformación afín genérica</a:t>
            </a:r>
            <a:r>
              <a:rPr lang="es-ES_tradnl" altLang="es-PE" sz="2400">
                <a:latin typeface="Arial" pitchFamily="34" charset="0"/>
                <a:sym typeface="Wingdings" pitchFamily="2" charset="2"/>
              </a:rPr>
              <a:t>:</a:t>
            </a:r>
          </a:p>
        </p:txBody>
      </p:sp>
      <p:sp>
        <p:nvSpPr>
          <p:cNvPr id="493571"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graphicFrame>
        <p:nvGraphicFramePr>
          <p:cNvPr id="493572" name="Group 4"/>
          <p:cNvGraphicFramePr>
            <a:graphicFrameLocks noGrp="1"/>
          </p:cNvGraphicFramePr>
          <p:nvPr/>
        </p:nvGraphicFramePr>
        <p:xfrm>
          <a:off x="3235325" y="1362075"/>
          <a:ext cx="2109788" cy="1057275"/>
        </p:xfrm>
        <a:graphic>
          <a:graphicData uri="http://schemas.openxmlformats.org/drawingml/2006/table">
            <a:tbl>
              <a:tblPr/>
              <a:tblGrid>
                <a:gridCol w="703263"/>
                <a:gridCol w="703262"/>
                <a:gridCol w="703263"/>
              </a:tblGrid>
              <a:tr h="5143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3586" name="Rectangle 18"/>
          <p:cNvSpPr>
            <a:spLocks noChangeArrowheads="1"/>
          </p:cNvSpPr>
          <p:nvPr/>
        </p:nvSpPr>
        <p:spPr bwMode="auto">
          <a:xfrm>
            <a:off x="1617663" y="1647825"/>
            <a:ext cx="168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R(x,y):= A(</a:t>
            </a:r>
          </a:p>
        </p:txBody>
      </p:sp>
      <p:graphicFrame>
        <p:nvGraphicFramePr>
          <p:cNvPr id="493587" name="Group 19"/>
          <p:cNvGraphicFramePr>
            <a:graphicFrameLocks noGrp="1"/>
          </p:cNvGraphicFramePr>
          <p:nvPr/>
        </p:nvGraphicFramePr>
        <p:xfrm>
          <a:off x="5641975" y="1131888"/>
          <a:ext cx="508000" cy="1508126"/>
        </p:xfrm>
        <a:graphic>
          <a:graphicData uri="http://schemas.openxmlformats.org/drawingml/2006/table">
            <a:tbl>
              <a:tblPr/>
              <a:tblGrid>
                <a:gridCol w="508000"/>
              </a:tblGrid>
              <a:tr h="48418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27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3597" name="Rectangle 29"/>
          <p:cNvSpPr>
            <a:spLocks noChangeArrowheads="1"/>
          </p:cNvSpPr>
          <p:nvPr/>
        </p:nvSpPr>
        <p:spPr bwMode="auto">
          <a:xfrm>
            <a:off x="5356225" y="1652588"/>
            <a:ext cx="27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493598" name="Rectangle 30"/>
          <p:cNvSpPr>
            <a:spLocks noChangeArrowheads="1"/>
          </p:cNvSpPr>
          <p:nvPr/>
        </p:nvSpPr>
        <p:spPr bwMode="auto">
          <a:xfrm>
            <a:off x="6148388" y="1647825"/>
            <a:ext cx="27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493659" name="Rectangle 91"/>
          <p:cNvSpPr>
            <a:spLocks noChangeArrowheads="1"/>
          </p:cNvSpPr>
          <p:nvPr/>
        </p:nvSpPr>
        <p:spPr bwMode="auto">
          <a:xfrm>
            <a:off x="192088" y="2716213"/>
            <a:ext cx="8747125"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La matriz ((c</a:t>
            </a:r>
            <a:r>
              <a:rPr lang="es-ES_tradnl" altLang="es-PE" sz="2400" baseline="-25000">
                <a:latin typeface="Arial" pitchFamily="34" charset="0"/>
                <a:sym typeface="Wingdings" pitchFamily="2" charset="2"/>
              </a:rPr>
              <a:t>11</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12</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13</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21</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22</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23</a:t>
            </a:r>
            <a:r>
              <a:rPr lang="es-ES_tradnl" altLang="es-PE" sz="2400">
                <a:latin typeface="Arial" pitchFamily="34" charset="0"/>
                <a:sym typeface="Wingdings" pitchFamily="2" charset="2"/>
              </a:rPr>
              <a:t>)) son los </a:t>
            </a:r>
            <a:r>
              <a:rPr lang="es-ES_tradnl" altLang="es-PE" sz="2400" b="1">
                <a:latin typeface="Arial" pitchFamily="34" charset="0"/>
                <a:sym typeface="Wingdings" pitchFamily="2" charset="2"/>
              </a:rPr>
              <a:t>parámetros de la transformación</a:t>
            </a:r>
            <a:r>
              <a:rPr lang="es-ES_tradnl" altLang="es-PE" sz="2400">
                <a:latin typeface="Arial" pitchFamily="34" charset="0"/>
                <a:sym typeface="Wingdings" pitchFamily="2" charset="2"/>
              </a:rPr>
              <a:t>. Puede implicar escalas, traslaciones, rotaciones, etc.</a:t>
            </a:r>
          </a:p>
          <a:p>
            <a:r>
              <a:rPr lang="es-ES_tradnl" altLang="es-PE" sz="2400">
                <a:latin typeface="Arial" pitchFamily="34" charset="0"/>
                <a:sym typeface="Wingdings" pitchFamily="2" charset="2"/>
              </a:rPr>
              <a:t>¿Cómo calcular la tr. afín equivalente a dos tr. afines?</a:t>
            </a:r>
          </a:p>
          <a:p>
            <a:r>
              <a:rPr lang="es-ES_tradnl" altLang="es-PE" sz="2400">
                <a:latin typeface="Arial" pitchFamily="34" charset="0"/>
                <a:sym typeface="Wingdings" pitchFamily="2" charset="2"/>
              </a:rPr>
              <a:t>Usar el </a:t>
            </a:r>
            <a:r>
              <a:rPr lang="es-ES_tradnl" altLang="es-PE" sz="2400" b="1">
                <a:latin typeface="Arial" pitchFamily="34" charset="0"/>
                <a:sym typeface="Wingdings" pitchFamily="2" charset="2"/>
              </a:rPr>
              <a:t>producto matricial</a:t>
            </a:r>
            <a:r>
              <a:rPr lang="es-ES_tradnl" altLang="es-PE" sz="2400">
                <a:latin typeface="Arial" pitchFamily="34" charset="0"/>
                <a:sym typeface="Wingdings" pitchFamily="2" charset="2"/>
              </a:rPr>
              <a:t>, añadiendo una fila con (0, 0, 1).</a:t>
            </a:r>
          </a:p>
        </p:txBody>
      </p:sp>
      <p:graphicFrame>
        <p:nvGraphicFramePr>
          <p:cNvPr id="493694" name="Group 126"/>
          <p:cNvGraphicFramePr>
            <a:graphicFrameLocks noGrp="1"/>
          </p:cNvGraphicFramePr>
          <p:nvPr/>
        </p:nvGraphicFramePr>
        <p:xfrm>
          <a:off x="982663" y="4857750"/>
          <a:ext cx="2109787" cy="1341438"/>
        </p:xfrm>
        <a:graphic>
          <a:graphicData uri="http://schemas.openxmlformats.org/drawingml/2006/table">
            <a:tbl>
              <a:tblPr/>
              <a:tblGrid>
                <a:gridCol w="703262"/>
                <a:gridCol w="703263"/>
                <a:gridCol w="703262"/>
              </a:tblGrid>
              <a:tr h="4476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c</a:t>
                      </a:r>
                      <a:r>
                        <a:rPr kumimoji="0" lang="es-ES_tradnl" altLang="es-PE" sz="2200" b="0" i="0" u="none" strike="noStrike" cap="none" normalizeH="0" baseline="-25000" smtClean="0">
                          <a:ln>
                            <a:noFill/>
                          </a:ln>
                          <a:solidFill>
                            <a:schemeClr val="tx1"/>
                          </a:solidFill>
                          <a:effectLst/>
                          <a:latin typeface="Arial" pitchFamily="34" charset="0"/>
                        </a:rPr>
                        <a:t>11</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c</a:t>
                      </a:r>
                      <a:r>
                        <a:rPr kumimoji="0" lang="es-ES_tradnl" altLang="es-PE" sz="2200" b="0" i="0" u="none" strike="noStrike" cap="none" normalizeH="0" baseline="-25000" smtClean="0">
                          <a:ln>
                            <a:noFill/>
                          </a:ln>
                          <a:solidFill>
                            <a:schemeClr val="tx1"/>
                          </a:solidFill>
                          <a:effectLst/>
                          <a:latin typeface="Arial" pitchFamily="34" charset="0"/>
                        </a:rPr>
                        <a:t>12</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08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c</a:t>
                      </a:r>
                      <a:r>
                        <a:rPr kumimoji="0" lang="es-ES_tradnl" altLang="es-PE" sz="2200" b="0" i="0" u="none" strike="noStrike" cap="none" normalizeH="0" baseline="-25000" smtClean="0">
                          <a:ln>
                            <a:noFill/>
                          </a:ln>
                          <a:solidFill>
                            <a:schemeClr val="tx1"/>
                          </a:solidFill>
                          <a:effectLst/>
                          <a:latin typeface="Arial" pitchFamily="34" charset="0"/>
                        </a:rPr>
                        <a:t>21</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c</a:t>
                      </a:r>
                      <a:r>
                        <a:rPr kumimoji="0" lang="es-ES_tradnl" altLang="es-PE" sz="2200" b="0" i="0" u="none" strike="noStrike" cap="none" normalizeH="0" baseline="-25000" smtClean="0">
                          <a:ln>
                            <a:noFill/>
                          </a:ln>
                          <a:solidFill>
                            <a:schemeClr val="tx1"/>
                          </a:solidFill>
                          <a:effectLst/>
                          <a:latin typeface="Arial" pitchFamily="34" charset="0"/>
                        </a:rPr>
                        <a:t>22</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476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93695" name="Group 127"/>
          <p:cNvGraphicFramePr>
            <a:graphicFrameLocks noGrp="1"/>
          </p:cNvGraphicFramePr>
          <p:nvPr/>
        </p:nvGraphicFramePr>
        <p:xfrm>
          <a:off x="3536950" y="4864100"/>
          <a:ext cx="2109788" cy="1341438"/>
        </p:xfrm>
        <a:graphic>
          <a:graphicData uri="http://schemas.openxmlformats.org/drawingml/2006/table">
            <a:tbl>
              <a:tblPr/>
              <a:tblGrid>
                <a:gridCol w="703263"/>
                <a:gridCol w="703262"/>
                <a:gridCol w="703263"/>
              </a:tblGrid>
              <a:tr h="4476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d</a:t>
                      </a:r>
                      <a:r>
                        <a:rPr kumimoji="0" lang="es-ES_tradnl" altLang="es-PE" sz="2200" b="0" i="0" u="none" strike="noStrike" cap="none" normalizeH="0" baseline="-25000" smtClean="0">
                          <a:ln>
                            <a:noFill/>
                          </a:ln>
                          <a:solidFill>
                            <a:schemeClr val="tx1"/>
                          </a:solidFill>
                          <a:effectLst/>
                          <a:latin typeface="Arial" pitchFamily="34" charset="0"/>
                        </a:rPr>
                        <a:t>11</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d</a:t>
                      </a:r>
                      <a:r>
                        <a:rPr kumimoji="0" lang="es-ES_tradnl" altLang="es-PE" sz="2200" b="0" i="0" u="none" strike="noStrike" cap="none" normalizeH="0" baseline="-25000" smtClean="0">
                          <a:ln>
                            <a:noFill/>
                          </a:ln>
                          <a:solidFill>
                            <a:schemeClr val="tx1"/>
                          </a:solidFill>
                          <a:effectLst/>
                          <a:latin typeface="Arial" pitchFamily="34" charset="0"/>
                        </a:rPr>
                        <a:t>12</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d</a:t>
                      </a:r>
                      <a:r>
                        <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08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d</a:t>
                      </a:r>
                      <a:r>
                        <a:rPr kumimoji="0" lang="es-ES_tradnl" altLang="es-PE" sz="2200" b="0" i="0" u="none" strike="noStrike" cap="none" normalizeH="0" baseline="-25000" smtClean="0">
                          <a:ln>
                            <a:noFill/>
                          </a:ln>
                          <a:solidFill>
                            <a:schemeClr val="tx1"/>
                          </a:solidFill>
                          <a:effectLst/>
                          <a:latin typeface="Arial" pitchFamily="34" charset="0"/>
                        </a:rPr>
                        <a:t>21</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d</a:t>
                      </a:r>
                      <a:r>
                        <a:rPr kumimoji="0" lang="es-ES_tradnl" altLang="es-PE" sz="2200" b="0" i="0" u="none" strike="noStrike" cap="none" normalizeH="0" baseline="-25000" smtClean="0">
                          <a:ln>
                            <a:noFill/>
                          </a:ln>
                          <a:solidFill>
                            <a:schemeClr val="tx1"/>
                          </a:solidFill>
                          <a:effectLst/>
                          <a:latin typeface="Arial" pitchFamily="34" charset="0"/>
                        </a:rPr>
                        <a:t>22</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d</a:t>
                      </a:r>
                      <a:r>
                        <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476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93721" name="Group 153"/>
          <p:cNvGraphicFramePr>
            <a:graphicFrameLocks noGrp="1"/>
          </p:cNvGraphicFramePr>
          <p:nvPr/>
        </p:nvGraphicFramePr>
        <p:xfrm>
          <a:off x="6188075" y="4878388"/>
          <a:ext cx="2109788" cy="1341438"/>
        </p:xfrm>
        <a:graphic>
          <a:graphicData uri="http://schemas.openxmlformats.org/drawingml/2006/table">
            <a:tbl>
              <a:tblPr/>
              <a:tblGrid>
                <a:gridCol w="703263"/>
                <a:gridCol w="703262"/>
                <a:gridCol w="703263"/>
              </a:tblGrid>
              <a:tr h="4476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r</a:t>
                      </a:r>
                      <a:r>
                        <a:rPr kumimoji="0" lang="es-ES_tradnl" altLang="es-PE" sz="2200" b="0" i="0" u="none" strike="noStrike" cap="none" normalizeH="0" baseline="-25000" smtClean="0">
                          <a:ln>
                            <a:noFill/>
                          </a:ln>
                          <a:solidFill>
                            <a:schemeClr val="tx1"/>
                          </a:solidFill>
                          <a:effectLst/>
                          <a:latin typeface="Arial" pitchFamily="34" charset="0"/>
                        </a:rPr>
                        <a:t>11</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r</a:t>
                      </a:r>
                      <a:r>
                        <a:rPr kumimoji="0" lang="es-ES_tradnl" altLang="es-PE" sz="2200" b="0" i="0" u="none" strike="noStrike" cap="none" normalizeH="0" baseline="-25000" smtClean="0">
                          <a:ln>
                            <a:noFill/>
                          </a:ln>
                          <a:solidFill>
                            <a:schemeClr val="tx1"/>
                          </a:solidFill>
                          <a:effectLst/>
                          <a:latin typeface="Arial" pitchFamily="34" charset="0"/>
                        </a:rPr>
                        <a:t>12</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r</a:t>
                      </a:r>
                      <a:r>
                        <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08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r</a:t>
                      </a:r>
                      <a:r>
                        <a:rPr kumimoji="0" lang="es-ES_tradnl" altLang="es-PE" sz="2200" b="0" i="0" u="none" strike="noStrike" cap="none" normalizeH="0" baseline="-25000" smtClean="0">
                          <a:ln>
                            <a:noFill/>
                          </a:ln>
                          <a:solidFill>
                            <a:schemeClr val="tx1"/>
                          </a:solidFill>
                          <a:effectLst/>
                          <a:latin typeface="Arial" pitchFamily="34" charset="0"/>
                        </a:rPr>
                        <a:t>21</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r</a:t>
                      </a:r>
                      <a:r>
                        <a:rPr kumimoji="0" lang="es-ES_tradnl" altLang="es-PE" sz="2200" b="0" i="0" u="none" strike="noStrike" cap="none" normalizeH="0" baseline="-25000" smtClean="0">
                          <a:ln>
                            <a:noFill/>
                          </a:ln>
                          <a:solidFill>
                            <a:schemeClr val="tx1"/>
                          </a:solidFill>
                          <a:effectLst/>
                          <a:latin typeface="Arial" pitchFamily="34" charset="0"/>
                        </a:rPr>
                        <a:t>22</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r</a:t>
                      </a:r>
                      <a:r>
                        <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476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3747" name="Rectangle 179"/>
          <p:cNvSpPr>
            <a:spLocks noChangeArrowheads="1"/>
          </p:cNvSpPr>
          <p:nvPr/>
        </p:nvSpPr>
        <p:spPr bwMode="auto">
          <a:xfrm>
            <a:off x="3113088" y="5299075"/>
            <a:ext cx="414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x</a:t>
            </a:r>
          </a:p>
        </p:txBody>
      </p:sp>
      <p:sp>
        <p:nvSpPr>
          <p:cNvPr id="493748" name="Rectangle 180"/>
          <p:cNvSpPr>
            <a:spLocks noChangeArrowheads="1"/>
          </p:cNvSpPr>
          <p:nvPr/>
        </p:nvSpPr>
        <p:spPr bwMode="auto">
          <a:xfrm>
            <a:off x="5707063" y="5305425"/>
            <a:ext cx="414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a:t>
            </a:r>
          </a:p>
        </p:txBody>
      </p:sp>
      <p:sp>
        <p:nvSpPr>
          <p:cNvPr id="493749" name="Rectangle 181"/>
          <p:cNvSpPr>
            <a:spLocks noChangeArrowheads="1"/>
          </p:cNvSpPr>
          <p:nvPr/>
        </p:nvSpPr>
        <p:spPr bwMode="auto">
          <a:xfrm>
            <a:off x="8767763" y="6369050"/>
            <a:ext cx="3762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s-PE" sz="2600">
                <a:hlinkClick r:id="rId3" action="ppaction://hlinkpres?slideindex=44&amp;slidetitle=4.2. Transformaciones afines."/>
              </a:rPr>
              <a:t>+</a:t>
            </a:r>
            <a:endParaRPr lang="es-ES_tradnl" altLang="es-PE" sz="2600"/>
          </a:p>
        </p:txBody>
      </p:sp>
    </p:spTree>
    <p:extLst>
      <p:ext uri="{BB962C8B-B14F-4D97-AF65-F5344CB8AC3E}">
        <p14:creationId xmlns:p14="http://schemas.microsoft.com/office/powerpoint/2010/main" val="366621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36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365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36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36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37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37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3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747" grpId="0"/>
      <p:bldP spid="493748"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body" sz="half" idx="1"/>
          </p:nvPr>
        </p:nvSpPr>
        <p:spPr>
          <a:xfrm>
            <a:off x="238125" y="657225"/>
            <a:ext cx="8669338" cy="1271588"/>
          </a:xfrm>
        </p:spPr>
        <p:txBody>
          <a:bodyPr/>
          <a:lstStyle/>
          <a:p>
            <a:r>
              <a:rPr lang="es-ES_tradnl" altLang="es-PE" sz="2400" b="1">
                <a:latin typeface="Arial" pitchFamily="34" charset="0"/>
                <a:sym typeface="Wingdings" pitchFamily="2" charset="2"/>
              </a:rPr>
              <a:t>Ejemplo</a:t>
            </a:r>
            <a:r>
              <a:rPr lang="es-ES_tradnl" altLang="es-PE" sz="2400">
                <a:latin typeface="Arial" pitchFamily="34" charset="0"/>
                <a:sym typeface="Wingdings" pitchFamily="2" charset="2"/>
              </a:rPr>
              <a:t>. Sobre una imagen aplicamos 1º) traslación (a, b), 2º) escala (c, d), 3º) rotación e, y 4º) traslación (f, g).</a:t>
            </a:r>
          </a:p>
          <a:p>
            <a:r>
              <a:rPr lang="es-ES_tradnl" altLang="es-PE" sz="2400">
                <a:latin typeface="Arial" pitchFamily="34" charset="0"/>
                <a:sym typeface="Wingdings" pitchFamily="2" charset="2"/>
              </a:rPr>
              <a:t>Podemos calcular la matriz de transformación </a:t>
            </a:r>
            <a:r>
              <a:rPr lang="es-ES_tradnl" altLang="es-PE" sz="2400" b="1">
                <a:latin typeface="Arial" pitchFamily="34" charset="0"/>
                <a:sym typeface="Wingdings" pitchFamily="2" charset="2"/>
              </a:rPr>
              <a:t>equivalente</a:t>
            </a:r>
            <a:r>
              <a:rPr lang="es-ES_tradnl" altLang="es-PE" sz="2400">
                <a:latin typeface="Arial" pitchFamily="34" charset="0"/>
                <a:sym typeface="Wingdings" pitchFamily="2" charset="2"/>
              </a:rPr>
              <a:t>:</a:t>
            </a:r>
          </a:p>
        </p:txBody>
      </p:sp>
      <p:sp>
        <p:nvSpPr>
          <p:cNvPr id="460803"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graphicFrame>
        <p:nvGraphicFramePr>
          <p:cNvPr id="460879" name="Group 79"/>
          <p:cNvGraphicFramePr>
            <a:graphicFrameLocks noGrp="1"/>
          </p:cNvGraphicFramePr>
          <p:nvPr/>
        </p:nvGraphicFramePr>
        <p:xfrm>
          <a:off x="395288" y="2049463"/>
          <a:ext cx="1535112" cy="1482726"/>
        </p:xfrm>
        <a:graphic>
          <a:graphicData uri="http://schemas.openxmlformats.org/drawingml/2006/table">
            <a:tbl>
              <a:tblPr/>
              <a:tblGrid>
                <a:gridCol w="511175"/>
                <a:gridCol w="512762"/>
                <a:gridCol w="511175"/>
              </a:tblGrid>
              <a:tr h="4953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f</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g</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60899" name="Group 99"/>
          <p:cNvGraphicFramePr>
            <a:graphicFrameLocks noGrp="1"/>
          </p:cNvGraphicFramePr>
          <p:nvPr/>
        </p:nvGraphicFramePr>
        <p:xfrm>
          <a:off x="5106988" y="2055813"/>
          <a:ext cx="1624012" cy="1482726"/>
        </p:xfrm>
        <a:graphic>
          <a:graphicData uri="http://schemas.openxmlformats.org/drawingml/2006/table">
            <a:tbl>
              <a:tblPr/>
              <a:tblGrid>
                <a:gridCol w="541337"/>
                <a:gridCol w="541338"/>
                <a:gridCol w="541337"/>
              </a:tblGrid>
              <a:tr h="4953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d</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60925" name="Group 125"/>
          <p:cNvGraphicFramePr>
            <a:graphicFrameLocks noGrp="1"/>
          </p:cNvGraphicFramePr>
          <p:nvPr/>
        </p:nvGraphicFramePr>
        <p:xfrm>
          <a:off x="2366963" y="2049463"/>
          <a:ext cx="2290762" cy="1482726"/>
        </p:xfrm>
        <a:graphic>
          <a:graphicData uri="http://schemas.openxmlformats.org/drawingml/2006/table">
            <a:tbl>
              <a:tblPr/>
              <a:tblGrid>
                <a:gridCol w="1057275"/>
                <a:gridCol w="900112"/>
                <a:gridCol w="333375"/>
              </a:tblGrid>
              <a:tr h="4953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cos e</a:t>
                      </a:r>
                      <a:endParaRPr kumimoji="0" lang="el-GR"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sen 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-sen 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cos e</a:t>
                      </a:r>
                      <a:endParaRPr kumimoji="0" lang="el-GR"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l-GR"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60926" name="Group 126"/>
          <p:cNvGraphicFramePr>
            <a:graphicFrameLocks noGrp="1"/>
          </p:cNvGraphicFramePr>
          <p:nvPr/>
        </p:nvGraphicFramePr>
        <p:xfrm>
          <a:off x="7129463" y="2057400"/>
          <a:ext cx="1535112" cy="1482726"/>
        </p:xfrm>
        <a:graphic>
          <a:graphicData uri="http://schemas.openxmlformats.org/drawingml/2006/table">
            <a:tbl>
              <a:tblPr/>
              <a:tblGrid>
                <a:gridCol w="511175"/>
                <a:gridCol w="512762"/>
                <a:gridCol w="511175"/>
              </a:tblGrid>
              <a:tr h="4953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a</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0</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b</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0953" name="Rectangle 153"/>
          <p:cNvSpPr>
            <a:spLocks noChangeArrowheads="1"/>
          </p:cNvSpPr>
          <p:nvPr/>
        </p:nvSpPr>
        <p:spPr bwMode="auto">
          <a:xfrm>
            <a:off x="1938338" y="2476500"/>
            <a:ext cx="414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x</a:t>
            </a:r>
          </a:p>
        </p:txBody>
      </p:sp>
      <p:sp>
        <p:nvSpPr>
          <p:cNvPr id="460954" name="Rectangle 154"/>
          <p:cNvSpPr>
            <a:spLocks noChangeArrowheads="1"/>
          </p:cNvSpPr>
          <p:nvPr/>
        </p:nvSpPr>
        <p:spPr bwMode="auto">
          <a:xfrm>
            <a:off x="4681538" y="2516188"/>
            <a:ext cx="414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x</a:t>
            </a:r>
          </a:p>
        </p:txBody>
      </p:sp>
      <p:sp>
        <p:nvSpPr>
          <p:cNvPr id="460955" name="Rectangle 155"/>
          <p:cNvSpPr>
            <a:spLocks noChangeArrowheads="1"/>
          </p:cNvSpPr>
          <p:nvPr/>
        </p:nvSpPr>
        <p:spPr bwMode="auto">
          <a:xfrm>
            <a:off x="6724650" y="2509838"/>
            <a:ext cx="414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x</a:t>
            </a:r>
          </a:p>
        </p:txBody>
      </p:sp>
      <p:graphicFrame>
        <p:nvGraphicFramePr>
          <p:cNvPr id="460991" name="Group 191"/>
          <p:cNvGraphicFramePr>
            <a:graphicFrameLocks noGrp="1"/>
          </p:cNvGraphicFramePr>
          <p:nvPr/>
        </p:nvGraphicFramePr>
        <p:xfrm>
          <a:off x="1785938" y="3924300"/>
          <a:ext cx="5961062" cy="1482726"/>
        </p:xfrm>
        <a:graphic>
          <a:graphicData uri="http://schemas.openxmlformats.org/drawingml/2006/table">
            <a:tbl>
              <a:tblPr/>
              <a:tblGrid>
                <a:gridCol w="1519237"/>
                <a:gridCol w="1476375"/>
                <a:gridCol w="2965450"/>
              </a:tblGrid>
              <a:tr h="4953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c·cos e</a:t>
                      </a:r>
                      <a:endParaRPr kumimoji="0" lang="el-GR"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d·sen 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a·c·cos e+f+b·d·sen e</a:t>
                      </a:r>
                      <a:endPar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-c·sen 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d·cos e</a:t>
                      </a:r>
                      <a:endParaRPr kumimoji="0" lang="el-GR"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b·d·cos e+g-a·c·sen e</a:t>
                      </a:r>
                      <a:endPar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937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endParaRPr kumimoji="0" lang="el-GR"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0992" name="Rectangle 192"/>
          <p:cNvSpPr>
            <a:spLocks noChangeArrowheads="1"/>
          </p:cNvSpPr>
          <p:nvPr/>
        </p:nvSpPr>
        <p:spPr bwMode="auto">
          <a:xfrm>
            <a:off x="1004888" y="4405313"/>
            <a:ext cx="636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a:t>
            </a:r>
          </a:p>
        </p:txBody>
      </p:sp>
      <p:sp>
        <p:nvSpPr>
          <p:cNvPr id="460993" name="Rectangle 193"/>
          <p:cNvSpPr>
            <a:spLocks noChangeArrowheads="1"/>
          </p:cNvSpPr>
          <p:nvPr/>
        </p:nvSpPr>
        <p:spPr bwMode="auto">
          <a:xfrm>
            <a:off x="271463" y="5472113"/>
            <a:ext cx="8669337" cy="85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En lugar de aplicar 4 transformaciones sobre toda la imagen, basta con aplicar la transformación equivalente.</a:t>
            </a:r>
          </a:p>
        </p:txBody>
      </p:sp>
    </p:spTree>
    <p:extLst>
      <p:ext uri="{BB962C8B-B14F-4D97-AF65-F5344CB8AC3E}">
        <p14:creationId xmlns:p14="http://schemas.microsoft.com/office/powerpoint/2010/main" val="1681002706"/>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body" sz="half" idx="1"/>
          </p:nvPr>
        </p:nvSpPr>
        <p:spPr>
          <a:xfrm>
            <a:off x="238125" y="617538"/>
            <a:ext cx="8669338" cy="1676400"/>
          </a:xfrm>
        </p:spPr>
        <p:txBody>
          <a:bodyPr/>
          <a:lstStyle/>
          <a:p>
            <a:r>
              <a:rPr lang="es-ES_tradnl" altLang="es-PE" sz="2400" b="1">
                <a:latin typeface="Arial" pitchFamily="34" charset="0"/>
                <a:sym typeface="Wingdings" pitchFamily="2" charset="2"/>
              </a:rPr>
              <a:t>Uso</a:t>
            </a:r>
            <a:r>
              <a:rPr lang="es-ES_tradnl" altLang="es-PE" sz="2400">
                <a:latin typeface="Arial" pitchFamily="34" charset="0"/>
                <a:sym typeface="Wingdings" pitchFamily="2" charset="2"/>
              </a:rPr>
              <a:t>. Una transformación afín permite “mapear” una región rectangular cualquiera en un rombo cualquiera. O, en general, cualquier rombo en otro rombo (se supone que un rectángulo es también un rombo).</a:t>
            </a:r>
          </a:p>
        </p:txBody>
      </p:sp>
      <p:sp>
        <p:nvSpPr>
          <p:cNvPr id="495619"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sp>
        <p:nvSpPr>
          <p:cNvPr id="495754" name="Rectangle 138"/>
          <p:cNvSpPr>
            <a:spLocks noChangeArrowheads="1"/>
          </p:cNvSpPr>
          <p:nvPr/>
        </p:nvSpPr>
        <p:spPr bwMode="auto">
          <a:xfrm>
            <a:off x="271463" y="4503738"/>
            <a:ext cx="8669337"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¿Cómo calcular los parámetros de esta transformación?</a:t>
            </a:r>
          </a:p>
          <a:p>
            <a:r>
              <a:rPr lang="es-ES_tradnl" altLang="es-PE" sz="2400" b="1">
                <a:latin typeface="Arial" pitchFamily="34" charset="0"/>
                <a:sym typeface="Wingdings" pitchFamily="2" charset="2"/>
              </a:rPr>
              <a:t>Problema</a:t>
            </a:r>
            <a:r>
              <a:rPr lang="es-ES_tradnl" altLang="es-PE" sz="2400">
                <a:latin typeface="Arial" pitchFamily="34" charset="0"/>
                <a:sym typeface="Wingdings" pitchFamily="2" charset="2"/>
              </a:rPr>
              <a:t>: dado un rombo en la imagen original y otro rombo en la imagen de destino, calcular la transformación afín que realiza ese mapeo.</a:t>
            </a:r>
          </a:p>
        </p:txBody>
      </p:sp>
      <p:pic>
        <p:nvPicPr>
          <p:cNvPr id="495755" name="Picture 139" descr="inclin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0286">
            <a:off x="5922963" y="2174875"/>
            <a:ext cx="2676525" cy="2017713"/>
          </a:xfrm>
          <a:prstGeom prst="rect">
            <a:avLst/>
          </a:prstGeom>
          <a:noFill/>
          <a:extLst>
            <a:ext uri="{909E8E84-426E-40DD-AFC4-6F175D3DCCD1}">
              <a14:hiddenFill xmlns:a14="http://schemas.microsoft.com/office/drawing/2010/main">
                <a:solidFill>
                  <a:srgbClr val="FFFFFF"/>
                </a:solidFill>
              </a14:hiddenFill>
            </a:ext>
          </a:extLst>
        </p:spPr>
      </p:pic>
      <p:pic>
        <p:nvPicPr>
          <p:cNvPr id="495757" name="Picture 141" descr="sacrec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8" y="2444750"/>
            <a:ext cx="2184400" cy="1616075"/>
          </a:xfrm>
          <a:prstGeom prst="rect">
            <a:avLst/>
          </a:prstGeom>
          <a:noFill/>
          <a:extLst>
            <a:ext uri="{909E8E84-426E-40DD-AFC4-6F175D3DCCD1}">
              <a14:hiddenFill xmlns:a14="http://schemas.microsoft.com/office/drawing/2010/main">
                <a:solidFill>
                  <a:srgbClr val="FFFFFF"/>
                </a:solidFill>
              </a14:hiddenFill>
            </a:ext>
          </a:extLst>
        </p:spPr>
      </p:pic>
      <p:sp>
        <p:nvSpPr>
          <p:cNvPr id="495758" name="AutoShape 142"/>
          <p:cNvSpPr>
            <a:spLocks noChangeArrowheads="1"/>
          </p:cNvSpPr>
          <p:nvPr/>
        </p:nvSpPr>
        <p:spPr bwMode="auto">
          <a:xfrm>
            <a:off x="3163888" y="3217863"/>
            <a:ext cx="2565400" cy="446087"/>
          </a:xfrm>
          <a:prstGeom prst="rightArrow">
            <a:avLst>
              <a:gd name="adj1" fmla="val 28824"/>
              <a:gd name="adj2" fmla="val 102984"/>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495759" name="Text Box 143"/>
          <p:cNvSpPr txBox="1">
            <a:spLocks noChangeArrowheads="1"/>
          </p:cNvSpPr>
          <p:nvPr/>
        </p:nvSpPr>
        <p:spPr bwMode="auto">
          <a:xfrm>
            <a:off x="3062288" y="2368550"/>
            <a:ext cx="25860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Transformación afín genérica</a:t>
            </a:r>
            <a:endParaRPr lang="es-ES" altLang="es-PE"/>
          </a:p>
        </p:txBody>
      </p:sp>
      <p:sp>
        <p:nvSpPr>
          <p:cNvPr id="495760" name="Rectangle 144"/>
          <p:cNvSpPr>
            <a:spLocks noChangeArrowheads="1"/>
          </p:cNvSpPr>
          <p:nvPr/>
        </p:nvSpPr>
        <p:spPr bwMode="auto">
          <a:xfrm>
            <a:off x="8767763" y="6369050"/>
            <a:ext cx="3762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s-PE" sz="2600">
                <a:hlinkClick r:id="rId5" action="ppaction://hlinkpres?slideindex=51&amp;slidetitle=4.3. Transformación bilineal y perspectiva."/>
              </a:rPr>
              <a:t>+</a:t>
            </a:r>
            <a:endParaRPr lang="es-ES_tradnl" altLang="es-PE" sz="2600"/>
          </a:p>
        </p:txBody>
      </p:sp>
    </p:spTree>
    <p:extLst>
      <p:ext uri="{BB962C8B-B14F-4D97-AF65-F5344CB8AC3E}">
        <p14:creationId xmlns:p14="http://schemas.microsoft.com/office/powerpoint/2010/main" val="288371955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body" sz="half" idx="1"/>
          </p:nvPr>
        </p:nvSpPr>
        <p:spPr>
          <a:xfrm>
            <a:off x="238125" y="604838"/>
            <a:ext cx="8685213" cy="2633662"/>
          </a:xfrm>
        </p:spPr>
        <p:txBody>
          <a:bodyPr/>
          <a:lstStyle/>
          <a:p>
            <a:r>
              <a:rPr lang="es-ES_tradnl" altLang="es-PE" sz="2400" b="1">
                <a:latin typeface="Arial" pitchFamily="34" charset="0"/>
                <a:sym typeface="Wingdings" pitchFamily="2" charset="2"/>
              </a:rPr>
              <a:t>Ejemplo 1.</a:t>
            </a:r>
            <a:r>
              <a:rPr lang="es-ES_tradnl" altLang="es-PE" sz="2400">
                <a:latin typeface="Arial" pitchFamily="34" charset="0"/>
                <a:sym typeface="Wingdings" pitchFamily="2" charset="2"/>
              </a:rPr>
              <a:t> La aplicación más inmediata y típica de las transformaciones afines es extraer y redimensionar un área de interés, dándole una forma predefinida de antemano. Esto es lo que se llama </a:t>
            </a:r>
            <a:r>
              <a:rPr lang="es-ES_tradnl" altLang="es-PE" sz="2400" b="1">
                <a:latin typeface="Arial" pitchFamily="34" charset="0"/>
                <a:sym typeface="Wingdings" pitchFamily="2" charset="2"/>
              </a:rPr>
              <a:t>normalización</a:t>
            </a:r>
            <a:r>
              <a:rPr lang="es-ES_tradnl" altLang="es-PE" sz="2400">
                <a:latin typeface="Arial" pitchFamily="34" charset="0"/>
                <a:sym typeface="Wingdings" pitchFamily="2" charset="2"/>
              </a:rPr>
              <a:t>.</a:t>
            </a:r>
          </a:p>
          <a:p>
            <a:r>
              <a:rPr lang="es-ES_tradnl" altLang="es-PE" sz="2400">
                <a:latin typeface="Arial" pitchFamily="34" charset="0"/>
                <a:sym typeface="Wingdings" pitchFamily="2" charset="2"/>
              </a:rPr>
              <a:t>Por ejemplo, </a:t>
            </a:r>
            <a:r>
              <a:rPr lang="es-ES_tradnl" altLang="es-PE" sz="2400" b="1">
                <a:latin typeface="Arial" pitchFamily="34" charset="0"/>
                <a:sym typeface="Wingdings" pitchFamily="2" charset="2"/>
              </a:rPr>
              <a:t>detectar una cara</a:t>
            </a:r>
            <a:r>
              <a:rPr lang="es-ES_tradnl" altLang="es-PE" sz="2400">
                <a:latin typeface="Arial" pitchFamily="34" charset="0"/>
                <a:sym typeface="Wingdings" pitchFamily="2" charset="2"/>
              </a:rPr>
              <a:t> humana, seleccionar los ojos y la boca y mapearlos a un rectángulo predefinido.</a:t>
            </a:r>
          </a:p>
        </p:txBody>
      </p:sp>
      <p:sp>
        <p:nvSpPr>
          <p:cNvPr id="505859"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pic>
        <p:nvPicPr>
          <p:cNvPr id="505860" name="Picture 4" descr="facede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3" y="3430588"/>
            <a:ext cx="3181350" cy="2827337"/>
          </a:xfrm>
          <a:prstGeom prst="rect">
            <a:avLst/>
          </a:prstGeom>
          <a:noFill/>
          <a:extLst>
            <a:ext uri="{909E8E84-426E-40DD-AFC4-6F175D3DCCD1}">
              <a14:hiddenFill xmlns:a14="http://schemas.microsoft.com/office/drawing/2010/main">
                <a:solidFill>
                  <a:srgbClr val="FFFFFF"/>
                </a:solidFill>
              </a14:hiddenFill>
            </a:ext>
          </a:extLst>
        </p:spPr>
      </p:pic>
      <p:pic>
        <p:nvPicPr>
          <p:cNvPr id="505861" name="Picture 5" descr="facede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3421063"/>
            <a:ext cx="2349500" cy="2809875"/>
          </a:xfrm>
          <a:prstGeom prst="rect">
            <a:avLst/>
          </a:prstGeom>
          <a:noFill/>
          <a:extLst>
            <a:ext uri="{909E8E84-426E-40DD-AFC4-6F175D3DCCD1}">
              <a14:hiddenFill xmlns:a14="http://schemas.microsoft.com/office/drawing/2010/main">
                <a:solidFill>
                  <a:srgbClr val="FFFFFF"/>
                </a:solidFill>
              </a14:hiddenFill>
            </a:ext>
          </a:extLst>
        </p:spPr>
      </p:pic>
      <p:pic>
        <p:nvPicPr>
          <p:cNvPr id="505862" name="Picture 6" descr="facedet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700" y="3573463"/>
            <a:ext cx="2057400" cy="2600325"/>
          </a:xfrm>
          <a:prstGeom prst="rect">
            <a:avLst/>
          </a:prstGeom>
          <a:noFill/>
          <a:extLst>
            <a:ext uri="{909E8E84-426E-40DD-AFC4-6F175D3DCCD1}">
              <a14:hiddenFill xmlns:a14="http://schemas.microsoft.com/office/drawing/2010/main">
                <a:solidFill>
                  <a:srgbClr val="FFFFFF"/>
                </a:solidFill>
              </a14:hiddenFill>
            </a:ext>
          </a:extLst>
        </p:spPr>
      </p:pic>
      <p:sp>
        <p:nvSpPr>
          <p:cNvPr id="505863" name="Text Box 7"/>
          <p:cNvSpPr txBox="1">
            <a:spLocks noChangeArrowheads="1"/>
          </p:cNvSpPr>
          <p:nvPr/>
        </p:nvSpPr>
        <p:spPr bwMode="auto">
          <a:xfrm>
            <a:off x="347663" y="2976563"/>
            <a:ext cx="2973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Imagen de entrada</a:t>
            </a:r>
            <a:endParaRPr lang="es-ES" altLang="es-PE"/>
          </a:p>
        </p:txBody>
      </p:sp>
      <p:sp>
        <p:nvSpPr>
          <p:cNvPr id="505864" name="Text Box 8"/>
          <p:cNvSpPr txBox="1">
            <a:spLocks noChangeArrowheads="1"/>
          </p:cNvSpPr>
          <p:nvPr/>
        </p:nvSpPr>
        <p:spPr bwMode="auto">
          <a:xfrm>
            <a:off x="3457575" y="2973388"/>
            <a:ext cx="2363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Cara detectada</a:t>
            </a:r>
            <a:endParaRPr lang="es-ES" altLang="es-PE"/>
          </a:p>
        </p:txBody>
      </p:sp>
      <p:sp>
        <p:nvSpPr>
          <p:cNvPr id="505865" name="Text Box 9"/>
          <p:cNvSpPr txBox="1">
            <a:spLocks noChangeArrowheads="1"/>
          </p:cNvSpPr>
          <p:nvPr/>
        </p:nvSpPr>
        <p:spPr bwMode="auto">
          <a:xfrm>
            <a:off x="6780213" y="2925763"/>
            <a:ext cx="2363787"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a:t>Cara normalizada</a:t>
            </a:r>
            <a:endParaRPr lang="es-ES" altLang="es-PE"/>
          </a:p>
        </p:txBody>
      </p:sp>
      <p:sp>
        <p:nvSpPr>
          <p:cNvPr id="505866" name="Text Box 10"/>
          <p:cNvSpPr txBox="1">
            <a:spLocks noChangeArrowheads="1"/>
          </p:cNvSpPr>
          <p:nvPr/>
        </p:nvSpPr>
        <p:spPr bwMode="auto">
          <a:xfrm>
            <a:off x="5738813" y="3881438"/>
            <a:ext cx="11842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Transf. afín</a:t>
            </a:r>
            <a:endParaRPr lang="es-ES" altLang="es-PE"/>
          </a:p>
        </p:txBody>
      </p:sp>
      <p:sp>
        <p:nvSpPr>
          <p:cNvPr id="505867" name="AutoShape 11"/>
          <p:cNvSpPr>
            <a:spLocks noChangeArrowheads="1"/>
          </p:cNvSpPr>
          <p:nvPr/>
        </p:nvSpPr>
        <p:spPr bwMode="auto">
          <a:xfrm>
            <a:off x="5907088" y="4645025"/>
            <a:ext cx="887412" cy="446088"/>
          </a:xfrm>
          <a:prstGeom prst="rightArrow">
            <a:avLst>
              <a:gd name="adj1" fmla="val 28824"/>
              <a:gd name="adj2" fmla="val 57294"/>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5868" name="Oval 12"/>
          <p:cNvSpPr>
            <a:spLocks noChangeArrowheads="1"/>
          </p:cNvSpPr>
          <p:nvPr/>
        </p:nvSpPr>
        <p:spPr bwMode="auto">
          <a:xfrm>
            <a:off x="3968750" y="3976688"/>
            <a:ext cx="123825" cy="13811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5869" name="Oval 13"/>
          <p:cNvSpPr>
            <a:spLocks noChangeArrowheads="1"/>
          </p:cNvSpPr>
          <p:nvPr/>
        </p:nvSpPr>
        <p:spPr bwMode="auto">
          <a:xfrm>
            <a:off x="3963988" y="4413250"/>
            <a:ext cx="123825" cy="138113"/>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5870" name="Oval 14"/>
          <p:cNvSpPr>
            <a:spLocks noChangeArrowheads="1"/>
          </p:cNvSpPr>
          <p:nvPr/>
        </p:nvSpPr>
        <p:spPr bwMode="auto">
          <a:xfrm>
            <a:off x="4411663" y="3990975"/>
            <a:ext cx="123825" cy="138113"/>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5871" name="Oval 15"/>
          <p:cNvSpPr>
            <a:spLocks noChangeArrowheads="1"/>
          </p:cNvSpPr>
          <p:nvPr/>
        </p:nvSpPr>
        <p:spPr bwMode="auto">
          <a:xfrm>
            <a:off x="4392613" y="4429125"/>
            <a:ext cx="123825" cy="138113"/>
          </a:xfrm>
          <a:prstGeom prst="ellipse">
            <a:avLst/>
          </a:prstGeom>
          <a:solidFill>
            <a:srgbClr val="43FFCE"/>
          </a:solidFill>
          <a:ln w="2857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5872" name="Oval 16"/>
          <p:cNvSpPr>
            <a:spLocks noChangeArrowheads="1"/>
          </p:cNvSpPr>
          <p:nvPr/>
        </p:nvSpPr>
        <p:spPr bwMode="auto">
          <a:xfrm>
            <a:off x="6827838" y="3546475"/>
            <a:ext cx="123825" cy="138113"/>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5873" name="Oval 17"/>
          <p:cNvSpPr>
            <a:spLocks noChangeArrowheads="1"/>
          </p:cNvSpPr>
          <p:nvPr/>
        </p:nvSpPr>
        <p:spPr bwMode="auto">
          <a:xfrm>
            <a:off x="6840538" y="4800600"/>
            <a:ext cx="123825" cy="138113"/>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5874" name="Oval 18"/>
          <p:cNvSpPr>
            <a:spLocks noChangeArrowheads="1"/>
          </p:cNvSpPr>
          <p:nvPr/>
        </p:nvSpPr>
        <p:spPr bwMode="auto">
          <a:xfrm>
            <a:off x="7815263" y="3544888"/>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5875" name="Oval 19"/>
          <p:cNvSpPr>
            <a:spLocks noChangeArrowheads="1"/>
          </p:cNvSpPr>
          <p:nvPr/>
        </p:nvSpPr>
        <p:spPr bwMode="auto">
          <a:xfrm>
            <a:off x="7832725" y="4784725"/>
            <a:ext cx="123825" cy="138113"/>
          </a:xfrm>
          <a:prstGeom prst="ellipse">
            <a:avLst/>
          </a:prstGeom>
          <a:solidFill>
            <a:srgbClr val="FF8989"/>
          </a:solidFill>
          <a:ln w="2857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val="382674357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body" sz="half" idx="1"/>
          </p:nvPr>
        </p:nvSpPr>
        <p:spPr>
          <a:xfrm>
            <a:off x="265113" y="839788"/>
            <a:ext cx="8685212" cy="1317625"/>
          </a:xfrm>
        </p:spPr>
        <p:txBody>
          <a:bodyPr/>
          <a:lstStyle/>
          <a:p>
            <a:r>
              <a:rPr lang="es-ES_tradnl" altLang="es-PE" sz="2600">
                <a:latin typeface="Arial" pitchFamily="34" charset="0"/>
                <a:sym typeface="Wingdings" pitchFamily="2" charset="2"/>
              </a:rPr>
              <a:t>Este proceso de normalización se puede aplicar sobre </a:t>
            </a:r>
            <a:r>
              <a:rPr lang="es-ES_tradnl" altLang="es-PE" sz="2600" b="1">
                <a:latin typeface="Arial" pitchFamily="34" charset="0"/>
                <a:sym typeface="Wingdings" pitchFamily="2" charset="2"/>
              </a:rPr>
              <a:t>vídeo</a:t>
            </a:r>
            <a:r>
              <a:rPr lang="es-ES_tradnl" altLang="es-PE" sz="2600">
                <a:latin typeface="Arial" pitchFamily="34" charset="0"/>
                <a:sym typeface="Wingdings" pitchFamily="2" charset="2"/>
              </a:rPr>
              <a:t>, para conseguir una </a:t>
            </a:r>
            <a:r>
              <a:rPr lang="es-ES_tradnl" altLang="es-PE" sz="2600" b="1">
                <a:latin typeface="Arial" pitchFamily="34" charset="0"/>
                <a:sym typeface="Wingdings" pitchFamily="2" charset="2"/>
              </a:rPr>
              <a:t>estabilización</a:t>
            </a:r>
            <a:r>
              <a:rPr lang="es-ES_tradnl" altLang="es-PE" sz="2600">
                <a:latin typeface="Arial" pitchFamily="34" charset="0"/>
                <a:sym typeface="Wingdings" pitchFamily="2" charset="2"/>
              </a:rPr>
              <a:t> de los objetos de interés.</a:t>
            </a:r>
          </a:p>
        </p:txBody>
      </p:sp>
      <p:sp>
        <p:nvSpPr>
          <p:cNvPr id="503811"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pic>
        <p:nvPicPr>
          <p:cNvPr id="503832" name="framea.ggm4.avi">
            <a:hlinkClick r:id="" action="ppaction://media"/>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3995738" y="2371725"/>
            <a:ext cx="4989512" cy="3421063"/>
          </a:xfrm>
          <a:prstGeom prst="rect">
            <a:avLst/>
          </a:prstGeom>
          <a:noFill/>
          <a:extLst>
            <a:ext uri="{909E8E84-426E-40DD-AFC4-6F175D3DCCD1}">
              <a14:hiddenFill xmlns:a14="http://schemas.microsoft.com/office/drawing/2010/main">
                <a:solidFill>
                  <a:srgbClr val="FFFFFF"/>
                </a:solidFill>
              </a14:hiddenFill>
            </a:ext>
          </a:extLst>
        </p:spPr>
      </p:pic>
      <p:pic>
        <p:nvPicPr>
          <p:cNvPr id="503833" name="ggm4.avi">
            <a:hlinkClick r:id="" action="ppaction://media"/>
          </p:cNvPr>
          <p:cNvPicPr>
            <a:picLocks noRot="1" noChangeAspect="1" noChangeArrowheads="1"/>
          </p:cNvPicPr>
          <p:nvPr>
            <a:videoFile r:link="rId2"/>
          </p:nvPr>
        </p:nvPicPr>
        <p:blipFill>
          <a:blip r:embed="rId6">
            <a:extLst>
              <a:ext uri="{28A0092B-C50C-407E-A947-70E740481C1C}">
                <a14:useLocalDpi xmlns:a14="http://schemas.microsoft.com/office/drawing/2010/main" val="0"/>
              </a:ext>
            </a:extLst>
          </a:blip>
          <a:srcRect/>
          <a:stretch>
            <a:fillRect/>
          </a:stretch>
        </p:blipFill>
        <p:spPr bwMode="auto">
          <a:xfrm>
            <a:off x="149225" y="2557463"/>
            <a:ext cx="38227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806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0383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503832"/>
                                        </p:tgtEl>
                                      </p:cBhvr>
                                    </p:cmd>
                                  </p:childTnLst>
                                </p:cTn>
                              </p:par>
                              <p:par>
                                <p:cTn id="7" presetID="2" presetClass="mediacall" presetSubtype="0" fill="hold" nodeType="withEffect">
                                  <p:stCondLst>
                                    <p:cond delay="0"/>
                                  </p:stCondLst>
                                  <p:childTnLst>
                                    <p:cmd type="call" cmd="togglePause">
                                      <p:cBhvr>
                                        <p:cTn id="8" dur="1" fill="hold"/>
                                        <p:tgtEl>
                                          <p:spTgt spid="503833"/>
                                        </p:tgtEl>
                                      </p:cBhvr>
                                    </p:cmd>
                                  </p:childTnLst>
                                </p:cTn>
                              </p:par>
                            </p:childTnLst>
                          </p:cTn>
                        </p:par>
                      </p:childTnLst>
                    </p:cTn>
                  </p:par>
                </p:childTnLst>
              </p:cTn>
              <p:nextCondLst>
                <p:cond evt="onClick" delay="0">
                  <p:tgtEl>
                    <p:spTgt spid="503832"/>
                  </p:tgtEl>
                </p:cond>
              </p:nextCondLst>
            </p:seq>
            <p:video>
              <p:cMediaNode>
                <p:cTn id="9" fill="hold" display="0">
                  <p:stCondLst>
                    <p:cond delay="indefinite"/>
                  </p:stCondLst>
                  <p:endCondLst>
                    <p:cond evt="onNext" delay="0">
                      <p:tgtEl>
                        <p:sldTgt/>
                      </p:tgtEl>
                    </p:cond>
                    <p:cond evt="onPrev" delay="0">
                      <p:tgtEl>
                        <p:sldTgt/>
                      </p:tgtEl>
                    </p:cond>
                  </p:endCondLst>
                </p:cTn>
                <p:tgtEl>
                  <p:spTgt spid="503832"/>
                </p:tgtEl>
              </p:cMediaNode>
            </p:video>
            <p:video>
              <p:cMediaNode>
                <p:cTn id="10" fill="hold" display="0">
                  <p:stCondLst>
                    <p:cond delay="indefinite"/>
                  </p:stCondLst>
                  <p:endCondLst>
                    <p:cond evt="onNext" delay="0">
                      <p:tgtEl>
                        <p:sldTgt/>
                      </p:tgtEl>
                    </p:cond>
                    <p:cond evt="onPrev" delay="0">
                      <p:tgtEl>
                        <p:sldTgt/>
                      </p:tgtEl>
                    </p:cond>
                  </p:endCondLst>
                </p:cTn>
                <p:tgtEl>
                  <p:spTgt spid="503833"/>
                </p:tgtEl>
              </p:cMediaNode>
            </p:video>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body" sz="half" idx="1"/>
          </p:nvPr>
        </p:nvSpPr>
        <p:spPr>
          <a:xfrm>
            <a:off x="238125" y="604838"/>
            <a:ext cx="8685213" cy="2079625"/>
          </a:xfrm>
        </p:spPr>
        <p:txBody>
          <a:bodyPr/>
          <a:lstStyle/>
          <a:p>
            <a:r>
              <a:rPr lang="es-ES_tradnl" altLang="es-PE" sz="2400" b="1">
                <a:latin typeface="Arial" pitchFamily="34" charset="0"/>
                <a:sym typeface="Wingdings" pitchFamily="2" charset="2"/>
              </a:rPr>
              <a:t>Ejemplo 2.</a:t>
            </a:r>
            <a:r>
              <a:rPr lang="es-ES_tradnl" altLang="es-PE" sz="2400">
                <a:latin typeface="Arial" pitchFamily="34" charset="0"/>
                <a:sym typeface="Wingdings" pitchFamily="2" charset="2"/>
              </a:rPr>
              <a:t> La </a:t>
            </a:r>
            <a:r>
              <a:rPr lang="es-ES_tradnl" altLang="es-PE" sz="2400" b="1">
                <a:latin typeface="Arial" pitchFamily="34" charset="0"/>
                <a:sym typeface="Wingdings" pitchFamily="2" charset="2"/>
              </a:rPr>
              <a:t>normalización</a:t>
            </a:r>
            <a:r>
              <a:rPr lang="es-ES_tradnl" altLang="es-PE" sz="2400">
                <a:latin typeface="Arial" pitchFamily="34" charset="0"/>
                <a:sym typeface="Wingdings" pitchFamily="2" charset="2"/>
              </a:rPr>
              <a:t> es fundamental en muchas aplicaciones de reconocimiento de objetos, como los OCR (</a:t>
            </a:r>
            <a:r>
              <a:rPr lang="es-ES_tradnl" altLang="es-PE" sz="2400" i="1">
                <a:latin typeface="Arial" pitchFamily="34" charset="0"/>
                <a:sym typeface="Wingdings" pitchFamily="2" charset="2"/>
              </a:rPr>
              <a:t>Optical</a:t>
            </a:r>
            <a:r>
              <a:rPr lang="es-ES_tradnl" altLang="es-PE" sz="2400">
                <a:latin typeface="Arial" pitchFamily="34" charset="0"/>
                <a:sym typeface="Wingdings" pitchFamily="2" charset="2"/>
              </a:rPr>
              <a:t> </a:t>
            </a:r>
            <a:r>
              <a:rPr lang="es-ES_tradnl" altLang="es-PE" sz="2400" i="1">
                <a:latin typeface="Arial" pitchFamily="34" charset="0"/>
                <a:sym typeface="Wingdings" pitchFamily="2" charset="2"/>
              </a:rPr>
              <a:t>Character</a:t>
            </a:r>
            <a:r>
              <a:rPr lang="es-ES_tradnl" altLang="es-PE" sz="2400">
                <a:latin typeface="Arial" pitchFamily="34" charset="0"/>
                <a:sym typeface="Wingdings" pitchFamily="2" charset="2"/>
              </a:rPr>
              <a:t> </a:t>
            </a:r>
            <a:r>
              <a:rPr lang="es-ES_tradnl" altLang="es-PE" sz="2400" i="1">
                <a:latin typeface="Arial" pitchFamily="34" charset="0"/>
                <a:sym typeface="Wingdings" pitchFamily="2" charset="2"/>
              </a:rPr>
              <a:t>Recognition</a:t>
            </a:r>
            <a:r>
              <a:rPr lang="es-ES_tradnl" altLang="es-PE" sz="2400">
                <a:latin typeface="Arial" pitchFamily="34" charset="0"/>
                <a:sym typeface="Wingdings" pitchFamily="2" charset="2"/>
              </a:rPr>
              <a:t>).</a:t>
            </a:r>
          </a:p>
          <a:p>
            <a:r>
              <a:rPr lang="es-ES_tradnl" altLang="es-PE" sz="2400">
                <a:latin typeface="Arial" pitchFamily="34" charset="0"/>
                <a:sym typeface="Wingdings" pitchFamily="2" charset="2"/>
              </a:rPr>
              <a:t>Se aplica: umbralización, segmentación, normalización y comparación.</a:t>
            </a:r>
          </a:p>
        </p:txBody>
      </p:sp>
      <p:sp>
        <p:nvSpPr>
          <p:cNvPr id="501763"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sp>
        <p:nvSpPr>
          <p:cNvPr id="501794" name="Text Box 34"/>
          <p:cNvSpPr txBox="1">
            <a:spLocks noChangeArrowheads="1"/>
          </p:cNvSpPr>
          <p:nvPr/>
        </p:nvSpPr>
        <p:spPr bwMode="auto">
          <a:xfrm>
            <a:off x="123825" y="2659063"/>
            <a:ext cx="297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Imagen de entrada</a:t>
            </a:r>
            <a:endParaRPr lang="es-ES" altLang="es-PE"/>
          </a:p>
        </p:txBody>
      </p:sp>
      <p:sp>
        <p:nvSpPr>
          <p:cNvPr id="501795" name="Text Box 35"/>
          <p:cNvSpPr txBox="1">
            <a:spLocks noChangeArrowheads="1"/>
          </p:cNvSpPr>
          <p:nvPr/>
        </p:nvSpPr>
        <p:spPr bwMode="auto">
          <a:xfrm>
            <a:off x="3109913" y="2681288"/>
            <a:ext cx="2987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Umbralizar</a:t>
            </a:r>
            <a:endParaRPr lang="es-ES" altLang="es-PE" b="1"/>
          </a:p>
        </p:txBody>
      </p:sp>
      <p:sp>
        <p:nvSpPr>
          <p:cNvPr id="501796" name="Text Box 36"/>
          <p:cNvSpPr txBox="1">
            <a:spLocks noChangeArrowheads="1"/>
          </p:cNvSpPr>
          <p:nvPr/>
        </p:nvSpPr>
        <p:spPr bwMode="auto">
          <a:xfrm>
            <a:off x="6061075" y="2551113"/>
            <a:ext cx="2919413"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b="1"/>
              <a:t>Rectificar</a:t>
            </a:r>
            <a:r>
              <a:rPr lang="es-ES_tradnl" altLang="es-PE"/>
              <a:t>: </a:t>
            </a:r>
            <a:r>
              <a:rPr lang="es-ES_tradnl" altLang="es-PE" sz="2200"/>
              <a:t>detectar orientación y rotar</a:t>
            </a:r>
            <a:endParaRPr lang="es-ES" altLang="es-PE" sz="2200"/>
          </a:p>
        </p:txBody>
      </p:sp>
      <p:pic>
        <p:nvPicPr>
          <p:cNvPr id="501807" name="Picture 47" descr="o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800" y="3189288"/>
            <a:ext cx="2947988" cy="2238375"/>
          </a:xfrm>
          <a:prstGeom prst="rect">
            <a:avLst/>
          </a:prstGeom>
          <a:noFill/>
          <a:extLst>
            <a:ext uri="{909E8E84-426E-40DD-AFC4-6F175D3DCCD1}">
              <a14:hiddenFill xmlns:a14="http://schemas.microsoft.com/office/drawing/2010/main">
                <a:solidFill>
                  <a:srgbClr val="FFFFFF"/>
                </a:solidFill>
              </a14:hiddenFill>
            </a:ext>
          </a:extLst>
        </p:spPr>
      </p:pic>
      <p:pic>
        <p:nvPicPr>
          <p:cNvPr id="501808" name="Picture 48" descr="o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8" y="3201988"/>
            <a:ext cx="2947987" cy="2238375"/>
          </a:xfrm>
          <a:prstGeom prst="rect">
            <a:avLst/>
          </a:prstGeom>
          <a:noFill/>
          <a:extLst>
            <a:ext uri="{909E8E84-426E-40DD-AFC4-6F175D3DCCD1}">
              <a14:hiddenFill xmlns:a14="http://schemas.microsoft.com/office/drawing/2010/main">
                <a:solidFill>
                  <a:srgbClr val="FFFFFF"/>
                </a:solidFill>
              </a14:hiddenFill>
            </a:ext>
          </a:extLst>
        </p:spPr>
      </p:pic>
      <p:sp>
        <p:nvSpPr>
          <p:cNvPr id="501809" name="Text Box 49"/>
          <p:cNvSpPr txBox="1">
            <a:spLocks noChangeArrowheads="1"/>
          </p:cNvSpPr>
          <p:nvPr/>
        </p:nvSpPr>
        <p:spPr bwMode="auto">
          <a:xfrm>
            <a:off x="2840038" y="5529263"/>
            <a:ext cx="3335337" cy="762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Sería conveniente una técnica </a:t>
            </a:r>
            <a:r>
              <a:rPr lang="es-ES_tradnl" altLang="es-PE" sz="2200" b="1"/>
              <a:t>adaptativa</a:t>
            </a:r>
            <a:endParaRPr lang="es-ES" altLang="es-PE" sz="2200" b="1"/>
          </a:p>
        </p:txBody>
      </p:sp>
      <p:sp>
        <p:nvSpPr>
          <p:cNvPr id="501810" name="Freeform 50"/>
          <p:cNvSpPr>
            <a:spLocks/>
          </p:cNvSpPr>
          <p:nvPr/>
        </p:nvSpPr>
        <p:spPr bwMode="auto">
          <a:xfrm flipH="1" flipV="1">
            <a:off x="4224338" y="5181600"/>
            <a:ext cx="219075" cy="395288"/>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chemeClr val="tx1"/>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01811" name="AutoShape 51"/>
          <p:cNvSpPr>
            <a:spLocks noChangeArrowheads="1"/>
          </p:cNvSpPr>
          <p:nvPr/>
        </p:nvSpPr>
        <p:spPr bwMode="auto">
          <a:xfrm>
            <a:off x="2884488" y="4159250"/>
            <a:ext cx="500062" cy="334963"/>
          </a:xfrm>
          <a:prstGeom prst="rightArrow">
            <a:avLst>
              <a:gd name="adj1" fmla="val 28907"/>
              <a:gd name="adj2" fmla="val 60192"/>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pic>
        <p:nvPicPr>
          <p:cNvPr id="501812" name="Picture 52" descr="ocr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6163" y="3198813"/>
            <a:ext cx="2894012" cy="2222500"/>
          </a:xfrm>
          <a:prstGeom prst="rect">
            <a:avLst/>
          </a:prstGeom>
          <a:noFill/>
          <a:extLst>
            <a:ext uri="{909E8E84-426E-40DD-AFC4-6F175D3DCCD1}">
              <a14:hiddenFill xmlns:a14="http://schemas.microsoft.com/office/drawing/2010/main">
                <a:solidFill>
                  <a:srgbClr val="FFFFFF"/>
                </a:solidFill>
              </a14:hiddenFill>
            </a:ext>
          </a:extLst>
        </p:spPr>
      </p:pic>
      <p:sp>
        <p:nvSpPr>
          <p:cNvPr id="501813" name="AutoShape 53"/>
          <p:cNvSpPr>
            <a:spLocks noChangeArrowheads="1"/>
          </p:cNvSpPr>
          <p:nvPr/>
        </p:nvSpPr>
        <p:spPr bwMode="auto">
          <a:xfrm>
            <a:off x="5870575" y="4125913"/>
            <a:ext cx="500063" cy="334962"/>
          </a:xfrm>
          <a:prstGeom prst="rightArrow">
            <a:avLst>
              <a:gd name="adj1" fmla="val 28907"/>
              <a:gd name="adj2" fmla="val 60193"/>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val="299012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9" grpId="0" animBg="1"/>
      <p:bldP spid="501810"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Grp="1" noChangeArrowheads="1"/>
          </p:cNvSpPr>
          <p:nvPr>
            <p:ph type="title"/>
          </p:nvPr>
        </p:nvSpPr>
        <p:spPr>
          <a:xfrm>
            <a:off x="179388" y="0"/>
            <a:ext cx="8785225" cy="815975"/>
          </a:xfrm>
        </p:spPr>
        <p:txBody>
          <a:bodyPr/>
          <a:lstStyle/>
          <a:p>
            <a:r>
              <a:rPr lang="es-ES_tradnl" altLang="es-PE" sz="3000">
                <a:latin typeface="Arial Black" pitchFamily="34" charset="0"/>
              </a:rPr>
              <a:t>4.2. Transformaciones afines.</a:t>
            </a:r>
          </a:p>
        </p:txBody>
      </p:sp>
      <p:sp>
        <p:nvSpPr>
          <p:cNvPr id="507908" name="Text Box 4"/>
          <p:cNvSpPr txBox="1">
            <a:spLocks noChangeArrowheads="1"/>
          </p:cNvSpPr>
          <p:nvPr/>
        </p:nvSpPr>
        <p:spPr bwMode="auto">
          <a:xfrm>
            <a:off x="6176963" y="484188"/>
            <a:ext cx="25447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Segmentar</a:t>
            </a:r>
            <a:r>
              <a:rPr lang="es-ES_tradnl" altLang="es-PE"/>
              <a:t> los caracteres</a:t>
            </a:r>
            <a:endParaRPr lang="es-ES" altLang="es-PE"/>
          </a:p>
        </p:txBody>
      </p:sp>
      <p:sp>
        <p:nvSpPr>
          <p:cNvPr id="507909" name="Text Box 5"/>
          <p:cNvSpPr txBox="1">
            <a:spLocks noChangeArrowheads="1"/>
          </p:cNvSpPr>
          <p:nvPr/>
        </p:nvSpPr>
        <p:spPr bwMode="auto">
          <a:xfrm>
            <a:off x="201613" y="3678238"/>
            <a:ext cx="2778125"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b="1"/>
              <a:t>Normalizar</a:t>
            </a:r>
            <a:r>
              <a:rPr lang="es-ES_tradnl" altLang="es-PE" sz="2200"/>
              <a:t> cada carácter a un tamaño estándar</a:t>
            </a:r>
            <a:endParaRPr lang="es-ES" altLang="es-PE" sz="2200"/>
          </a:p>
        </p:txBody>
      </p:sp>
      <p:sp>
        <p:nvSpPr>
          <p:cNvPr id="507910" name="Text Box 6"/>
          <p:cNvSpPr txBox="1">
            <a:spLocks noChangeArrowheads="1"/>
          </p:cNvSpPr>
          <p:nvPr/>
        </p:nvSpPr>
        <p:spPr bwMode="auto">
          <a:xfrm>
            <a:off x="284163" y="903288"/>
            <a:ext cx="2655887"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a:t>Texto rectificado</a:t>
            </a:r>
            <a:endParaRPr lang="es-ES" altLang="es-PE" sz="2200"/>
          </a:p>
        </p:txBody>
      </p:sp>
      <p:sp>
        <p:nvSpPr>
          <p:cNvPr id="507913" name="Text Box 9"/>
          <p:cNvSpPr txBox="1">
            <a:spLocks noChangeArrowheads="1"/>
          </p:cNvSpPr>
          <p:nvPr/>
        </p:nvSpPr>
        <p:spPr bwMode="auto">
          <a:xfrm>
            <a:off x="3533775" y="3521075"/>
            <a:ext cx="4968875" cy="42703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Aquí se usan </a:t>
            </a:r>
            <a:r>
              <a:rPr lang="es-ES_tradnl" altLang="es-PE" sz="2200" b="1"/>
              <a:t>integrales proyectivas</a:t>
            </a:r>
            <a:endParaRPr lang="es-ES" altLang="es-PE" sz="2200" b="1"/>
          </a:p>
        </p:txBody>
      </p:sp>
      <p:sp>
        <p:nvSpPr>
          <p:cNvPr id="507915" name="AutoShape 11"/>
          <p:cNvSpPr>
            <a:spLocks noChangeArrowheads="1"/>
          </p:cNvSpPr>
          <p:nvPr/>
        </p:nvSpPr>
        <p:spPr bwMode="auto">
          <a:xfrm>
            <a:off x="319088" y="5378450"/>
            <a:ext cx="500062" cy="334963"/>
          </a:xfrm>
          <a:prstGeom prst="rightArrow">
            <a:avLst>
              <a:gd name="adj1" fmla="val 28907"/>
              <a:gd name="adj2" fmla="val 60192"/>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pic>
        <p:nvPicPr>
          <p:cNvPr id="507916" name="Picture 12" descr="o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273175"/>
            <a:ext cx="2894012" cy="2222500"/>
          </a:xfrm>
          <a:prstGeom prst="rect">
            <a:avLst/>
          </a:prstGeom>
          <a:noFill/>
          <a:extLst>
            <a:ext uri="{909E8E84-426E-40DD-AFC4-6F175D3DCCD1}">
              <a14:hiddenFill xmlns:a14="http://schemas.microsoft.com/office/drawing/2010/main">
                <a:solidFill>
                  <a:srgbClr val="FFFFFF"/>
                </a:solidFill>
              </a14:hiddenFill>
            </a:ext>
          </a:extLst>
        </p:spPr>
      </p:pic>
      <p:pic>
        <p:nvPicPr>
          <p:cNvPr id="507919" name="Picture 15" descr="o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925" y="1239838"/>
            <a:ext cx="2894013" cy="2222500"/>
          </a:xfrm>
          <a:prstGeom prst="rect">
            <a:avLst/>
          </a:prstGeom>
          <a:noFill/>
          <a:extLst>
            <a:ext uri="{909E8E84-426E-40DD-AFC4-6F175D3DCCD1}">
              <a14:hiddenFill xmlns:a14="http://schemas.microsoft.com/office/drawing/2010/main">
                <a:solidFill>
                  <a:srgbClr val="FFFFFF"/>
                </a:solidFill>
              </a14:hiddenFill>
            </a:ext>
          </a:extLst>
        </p:spPr>
      </p:pic>
      <p:sp>
        <p:nvSpPr>
          <p:cNvPr id="507920" name="Text Box 16"/>
          <p:cNvSpPr txBox="1">
            <a:spLocks noChangeArrowheads="1"/>
          </p:cNvSpPr>
          <p:nvPr/>
        </p:nvSpPr>
        <p:spPr bwMode="auto">
          <a:xfrm>
            <a:off x="3201988" y="603250"/>
            <a:ext cx="27670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b="1"/>
              <a:t>Detectar</a:t>
            </a:r>
            <a:r>
              <a:rPr lang="es-ES_tradnl" altLang="es-PE"/>
              <a:t> y separar las líneas</a:t>
            </a:r>
            <a:endParaRPr lang="es-ES" altLang="es-PE" sz="2200"/>
          </a:p>
        </p:txBody>
      </p:sp>
      <p:sp>
        <p:nvSpPr>
          <p:cNvPr id="507918" name="AutoShape 14"/>
          <p:cNvSpPr>
            <a:spLocks noChangeArrowheads="1"/>
          </p:cNvSpPr>
          <p:nvPr/>
        </p:nvSpPr>
        <p:spPr bwMode="auto">
          <a:xfrm>
            <a:off x="2892425" y="2227263"/>
            <a:ext cx="500063" cy="334962"/>
          </a:xfrm>
          <a:prstGeom prst="rightArrow">
            <a:avLst>
              <a:gd name="adj1" fmla="val 28907"/>
              <a:gd name="adj2" fmla="val 60193"/>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7921" name="Rectangle 17"/>
          <p:cNvSpPr>
            <a:spLocks noChangeArrowheads="1"/>
          </p:cNvSpPr>
          <p:nvPr/>
        </p:nvSpPr>
        <p:spPr bwMode="auto">
          <a:xfrm>
            <a:off x="3227388" y="1398588"/>
            <a:ext cx="2841625" cy="222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7922" name="Rectangle 18"/>
          <p:cNvSpPr>
            <a:spLocks noChangeArrowheads="1"/>
          </p:cNvSpPr>
          <p:nvPr/>
        </p:nvSpPr>
        <p:spPr bwMode="auto">
          <a:xfrm>
            <a:off x="3222625" y="1698625"/>
            <a:ext cx="2841625" cy="222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7923" name="Rectangle 19"/>
          <p:cNvSpPr>
            <a:spLocks noChangeArrowheads="1"/>
          </p:cNvSpPr>
          <p:nvPr/>
        </p:nvSpPr>
        <p:spPr bwMode="auto">
          <a:xfrm>
            <a:off x="3222625" y="2003425"/>
            <a:ext cx="2841625" cy="222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7924" name="Rectangle 20"/>
          <p:cNvSpPr>
            <a:spLocks noChangeArrowheads="1"/>
          </p:cNvSpPr>
          <p:nvPr/>
        </p:nvSpPr>
        <p:spPr bwMode="auto">
          <a:xfrm>
            <a:off x="3217863" y="2303463"/>
            <a:ext cx="2841625" cy="222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7925" name="Rectangle 21"/>
          <p:cNvSpPr>
            <a:spLocks noChangeArrowheads="1"/>
          </p:cNvSpPr>
          <p:nvPr/>
        </p:nvSpPr>
        <p:spPr bwMode="auto">
          <a:xfrm>
            <a:off x="3235325" y="2611438"/>
            <a:ext cx="2841625" cy="222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7926" name="Rectangle 22"/>
          <p:cNvSpPr>
            <a:spLocks noChangeArrowheads="1"/>
          </p:cNvSpPr>
          <p:nvPr/>
        </p:nvSpPr>
        <p:spPr bwMode="auto">
          <a:xfrm>
            <a:off x="3230563" y="2911475"/>
            <a:ext cx="2841625" cy="222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7927" name="Rectangle 23"/>
          <p:cNvSpPr>
            <a:spLocks noChangeArrowheads="1"/>
          </p:cNvSpPr>
          <p:nvPr/>
        </p:nvSpPr>
        <p:spPr bwMode="auto">
          <a:xfrm>
            <a:off x="3240088" y="3211513"/>
            <a:ext cx="2841625" cy="19367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pic>
        <p:nvPicPr>
          <p:cNvPr id="507928" name="Picture 24" descr="oc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838" y="1287463"/>
            <a:ext cx="2536825" cy="2166937"/>
          </a:xfrm>
          <a:prstGeom prst="rect">
            <a:avLst/>
          </a:prstGeom>
          <a:noFill/>
          <a:extLst>
            <a:ext uri="{909E8E84-426E-40DD-AFC4-6F175D3DCCD1}">
              <a14:hiddenFill xmlns:a14="http://schemas.microsoft.com/office/drawing/2010/main">
                <a:solidFill>
                  <a:srgbClr val="FFFFFF"/>
                </a:solidFill>
              </a14:hiddenFill>
            </a:ext>
          </a:extLst>
        </p:spPr>
      </p:pic>
      <p:sp>
        <p:nvSpPr>
          <p:cNvPr id="507929" name="Rectangle 25"/>
          <p:cNvSpPr>
            <a:spLocks noChangeArrowheads="1"/>
          </p:cNvSpPr>
          <p:nvPr/>
        </p:nvSpPr>
        <p:spPr bwMode="auto">
          <a:xfrm>
            <a:off x="6234113" y="2052638"/>
            <a:ext cx="2441575" cy="5143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7930" name="Line 26"/>
          <p:cNvSpPr>
            <a:spLocks noChangeShapeType="1"/>
          </p:cNvSpPr>
          <p:nvPr/>
        </p:nvSpPr>
        <p:spPr bwMode="auto">
          <a:xfrm flipH="1">
            <a:off x="6524625" y="1939925"/>
            <a:ext cx="1588" cy="733425"/>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07931" name="Line 27"/>
          <p:cNvSpPr>
            <a:spLocks noChangeShapeType="1"/>
          </p:cNvSpPr>
          <p:nvPr/>
        </p:nvSpPr>
        <p:spPr bwMode="auto">
          <a:xfrm flipH="1">
            <a:off x="6892925" y="1939925"/>
            <a:ext cx="1588" cy="733425"/>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07932" name="Line 28"/>
          <p:cNvSpPr>
            <a:spLocks noChangeShapeType="1"/>
          </p:cNvSpPr>
          <p:nvPr/>
        </p:nvSpPr>
        <p:spPr bwMode="auto">
          <a:xfrm flipH="1">
            <a:off x="7072313" y="1939925"/>
            <a:ext cx="1587" cy="733425"/>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07933" name="Line 29"/>
          <p:cNvSpPr>
            <a:spLocks noChangeShapeType="1"/>
          </p:cNvSpPr>
          <p:nvPr/>
        </p:nvSpPr>
        <p:spPr bwMode="auto">
          <a:xfrm flipH="1">
            <a:off x="7440613" y="1939925"/>
            <a:ext cx="1587" cy="733425"/>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07934" name="Line 30"/>
          <p:cNvSpPr>
            <a:spLocks noChangeShapeType="1"/>
          </p:cNvSpPr>
          <p:nvPr/>
        </p:nvSpPr>
        <p:spPr bwMode="auto">
          <a:xfrm flipH="1">
            <a:off x="8099425" y="1939925"/>
            <a:ext cx="1588" cy="733425"/>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07935" name="Line 31"/>
          <p:cNvSpPr>
            <a:spLocks noChangeShapeType="1"/>
          </p:cNvSpPr>
          <p:nvPr/>
        </p:nvSpPr>
        <p:spPr bwMode="auto">
          <a:xfrm flipH="1">
            <a:off x="7788275" y="1939925"/>
            <a:ext cx="1588" cy="733425"/>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07936" name="Line 32"/>
          <p:cNvSpPr>
            <a:spLocks noChangeShapeType="1"/>
          </p:cNvSpPr>
          <p:nvPr/>
        </p:nvSpPr>
        <p:spPr bwMode="auto">
          <a:xfrm flipH="1">
            <a:off x="8431213" y="1939925"/>
            <a:ext cx="1587" cy="733425"/>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07937" name="Line 33"/>
          <p:cNvSpPr>
            <a:spLocks noChangeShapeType="1"/>
          </p:cNvSpPr>
          <p:nvPr/>
        </p:nvSpPr>
        <p:spPr bwMode="auto">
          <a:xfrm flipH="1">
            <a:off x="8577263" y="1939925"/>
            <a:ext cx="1587" cy="733425"/>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07938" name="Line 34"/>
          <p:cNvSpPr>
            <a:spLocks noChangeShapeType="1"/>
          </p:cNvSpPr>
          <p:nvPr/>
        </p:nvSpPr>
        <p:spPr bwMode="auto">
          <a:xfrm flipH="1">
            <a:off x="6340475" y="1939925"/>
            <a:ext cx="1588" cy="733425"/>
          </a:xfrm>
          <a:prstGeom prst="line">
            <a:avLst/>
          </a:prstGeom>
          <a:noFill/>
          <a:ln w="28575">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07917" name="AutoShape 13"/>
          <p:cNvSpPr>
            <a:spLocks noChangeArrowheads="1"/>
          </p:cNvSpPr>
          <p:nvPr/>
        </p:nvSpPr>
        <p:spPr bwMode="auto">
          <a:xfrm>
            <a:off x="5884863" y="2228850"/>
            <a:ext cx="500062" cy="334963"/>
          </a:xfrm>
          <a:prstGeom prst="rightArrow">
            <a:avLst>
              <a:gd name="adj1" fmla="val 28907"/>
              <a:gd name="adj2" fmla="val 60192"/>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7914" name="Freeform 10"/>
          <p:cNvSpPr>
            <a:spLocks/>
          </p:cNvSpPr>
          <p:nvPr/>
        </p:nvSpPr>
        <p:spPr bwMode="auto">
          <a:xfrm flipH="1" flipV="1">
            <a:off x="5165725" y="3062288"/>
            <a:ext cx="358775" cy="533400"/>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chemeClr val="tx1"/>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07940" name="Freeform 36"/>
          <p:cNvSpPr>
            <a:spLocks/>
          </p:cNvSpPr>
          <p:nvPr/>
        </p:nvSpPr>
        <p:spPr bwMode="auto">
          <a:xfrm flipV="1">
            <a:off x="6016625" y="2905125"/>
            <a:ext cx="403225" cy="685800"/>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chemeClr val="tx1"/>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pic>
        <p:nvPicPr>
          <p:cNvPr id="507941" name="Picture 37" descr="ocr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125" y="4765675"/>
            <a:ext cx="1293813" cy="1525588"/>
          </a:xfrm>
          <a:prstGeom prst="rect">
            <a:avLst/>
          </a:prstGeom>
          <a:noFill/>
          <a:extLst>
            <a:ext uri="{909E8E84-426E-40DD-AFC4-6F175D3DCCD1}">
              <a14:hiddenFill xmlns:a14="http://schemas.microsoft.com/office/drawing/2010/main">
                <a:solidFill>
                  <a:srgbClr val="FFFFFF"/>
                </a:solidFill>
              </a14:hiddenFill>
            </a:ext>
          </a:extLst>
        </p:spPr>
      </p:pic>
      <p:sp>
        <p:nvSpPr>
          <p:cNvPr id="507942" name="Text Box 38"/>
          <p:cNvSpPr txBox="1">
            <a:spLocks noChangeArrowheads="1"/>
          </p:cNvSpPr>
          <p:nvPr/>
        </p:nvSpPr>
        <p:spPr bwMode="auto">
          <a:xfrm>
            <a:off x="2868613" y="3976688"/>
            <a:ext cx="38036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b="1"/>
              <a:t>Comparar</a:t>
            </a:r>
            <a:r>
              <a:rPr lang="es-ES_tradnl" altLang="es-PE" sz="2200"/>
              <a:t> con un conjunto de patrones (p.ej. diferencia)</a:t>
            </a:r>
            <a:endParaRPr lang="es-ES" altLang="es-PE" sz="2200"/>
          </a:p>
        </p:txBody>
      </p:sp>
      <p:sp>
        <p:nvSpPr>
          <p:cNvPr id="507943" name="AutoShape 39"/>
          <p:cNvSpPr>
            <a:spLocks noChangeArrowheads="1"/>
          </p:cNvSpPr>
          <p:nvPr/>
        </p:nvSpPr>
        <p:spPr bwMode="auto">
          <a:xfrm>
            <a:off x="2239963" y="5373688"/>
            <a:ext cx="611187" cy="334962"/>
          </a:xfrm>
          <a:prstGeom prst="rightArrow">
            <a:avLst>
              <a:gd name="adj1" fmla="val 28907"/>
              <a:gd name="adj2" fmla="val 63508"/>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pic>
        <p:nvPicPr>
          <p:cNvPr id="507944" name="Picture 40" descr="ocr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9250" y="4794250"/>
            <a:ext cx="121920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507945" name="Picture 41" descr="ocr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2425" y="4794250"/>
            <a:ext cx="121920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507946" name="Picture 42" descr="ocr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7188" y="4794250"/>
            <a:ext cx="1219200" cy="1438275"/>
          </a:xfrm>
          <a:prstGeom prst="rect">
            <a:avLst/>
          </a:prstGeom>
          <a:noFill/>
          <a:extLst>
            <a:ext uri="{909E8E84-426E-40DD-AFC4-6F175D3DCCD1}">
              <a14:hiddenFill xmlns:a14="http://schemas.microsoft.com/office/drawing/2010/main">
                <a:solidFill>
                  <a:srgbClr val="FFFFFF"/>
                </a:solidFill>
              </a14:hiddenFill>
            </a:ext>
          </a:extLst>
        </p:spPr>
      </p:pic>
      <p:sp>
        <p:nvSpPr>
          <p:cNvPr id="507947" name="Text Box 43"/>
          <p:cNvSpPr txBox="1">
            <a:spLocks noChangeArrowheads="1"/>
          </p:cNvSpPr>
          <p:nvPr/>
        </p:nvSpPr>
        <p:spPr bwMode="auto">
          <a:xfrm>
            <a:off x="7131050" y="3957638"/>
            <a:ext cx="16700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Tomar el </a:t>
            </a:r>
            <a:r>
              <a:rPr lang="es-ES_tradnl" altLang="es-PE" sz="2200" b="1"/>
              <a:t>máximo</a:t>
            </a:r>
            <a:endParaRPr lang="es-ES" altLang="es-PE" sz="2200"/>
          </a:p>
        </p:txBody>
      </p:sp>
      <p:sp>
        <p:nvSpPr>
          <p:cNvPr id="507948" name="AutoShape 44"/>
          <p:cNvSpPr>
            <a:spLocks noChangeArrowheads="1"/>
          </p:cNvSpPr>
          <p:nvPr/>
        </p:nvSpPr>
        <p:spPr bwMode="auto">
          <a:xfrm>
            <a:off x="6708775" y="5340350"/>
            <a:ext cx="555625" cy="334963"/>
          </a:xfrm>
          <a:prstGeom prst="rightArrow">
            <a:avLst>
              <a:gd name="adj1" fmla="val 28907"/>
              <a:gd name="adj2" fmla="val 57734"/>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07949" name="Text Box 45"/>
          <p:cNvSpPr txBox="1">
            <a:spLocks noChangeArrowheads="1"/>
          </p:cNvSpPr>
          <p:nvPr/>
        </p:nvSpPr>
        <p:spPr bwMode="auto">
          <a:xfrm>
            <a:off x="7083425" y="4797425"/>
            <a:ext cx="1878013"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75000"/>
              </a:lnSpc>
            </a:pPr>
            <a:r>
              <a:rPr lang="es-ES_tradnl" altLang="es-PE" sz="4400"/>
              <a:t>¡¡Es una “a”!!</a:t>
            </a:r>
            <a:endParaRPr lang="es-ES" altLang="es-PE" sz="4400"/>
          </a:p>
        </p:txBody>
      </p:sp>
      <p:sp>
        <p:nvSpPr>
          <p:cNvPr id="507950" name="Text Box 46"/>
          <p:cNvSpPr txBox="1">
            <a:spLocks noChangeArrowheads="1"/>
          </p:cNvSpPr>
          <p:nvPr/>
        </p:nvSpPr>
        <p:spPr bwMode="auto">
          <a:xfrm>
            <a:off x="2887663" y="4795838"/>
            <a:ext cx="285750" cy="37623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a</a:t>
            </a:r>
            <a:endParaRPr lang="es-ES" altLang="es-PE" sz="1800"/>
          </a:p>
        </p:txBody>
      </p:sp>
      <p:sp>
        <p:nvSpPr>
          <p:cNvPr id="507951" name="Text Box 47"/>
          <p:cNvSpPr txBox="1">
            <a:spLocks noChangeArrowheads="1"/>
          </p:cNvSpPr>
          <p:nvPr/>
        </p:nvSpPr>
        <p:spPr bwMode="auto">
          <a:xfrm>
            <a:off x="4157663" y="4803775"/>
            <a:ext cx="285750" cy="376238"/>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e</a:t>
            </a:r>
            <a:endParaRPr lang="es-ES" altLang="es-PE" sz="1800"/>
          </a:p>
        </p:txBody>
      </p:sp>
      <p:sp>
        <p:nvSpPr>
          <p:cNvPr id="507952" name="Text Box 48"/>
          <p:cNvSpPr txBox="1">
            <a:spLocks noChangeArrowheads="1"/>
          </p:cNvSpPr>
          <p:nvPr/>
        </p:nvSpPr>
        <p:spPr bwMode="auto">
          <a:xfrm>
            <a:off x="5445125" y="4803775"/>
            <a:ext cx="215900" cy="376238"/>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i</a:t>
            </a:r>
            <a:endParaRPr lang="es-ES" altLang="es-PE" sz="1800"/>
          </a:p>
        </p:txBody>
      </p:sp>
    </p:spTree>
    <p:extLst>
      <p:ext uri="{BB962C8B-B14F-4D97-AF65-F5344CB8AC3E}">
        <p14:creationId xmlns:p14="http://schemas.microsoft.com/office/powerpoint/2010/main" val="1477628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79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79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79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13" grpId="0" animBg="1"/>
      <p:bldP spid="507914" grpId="0" animBg="1"/>
      <p:bldP spid="507940"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body" sz="half" idx="1"/>
          </p:nvPr>
        </p:nvSpPr>
        <p:spPr>
          <a:xfrm>
            <a:off x="238125" y="604838"/>
            <a:ext cx="8669338" cy="2233612"/>
          </a:xfrm>
        </p:spPr>
        <p:txBody>
          <a:bodyPr/>
          <a:lstStyle/>
          <a:p>
            <a:r>
              <a:rPr lang="es-ES_tradnl" altLang="es-PE" sz="2600">
                <a:latin typeface="Arial" pitchFamily="34" charset="0"/>
                <a:sym typeface="Wingdings" pitchFamily="2" charset="2"/>
              </a:rPr>
              <a:t>Las transformaciones </a:t>
            </a:r>
            <a:r>
              <a:rPr lang="es-ES_tradnl" altLang="es-PE" sz="2600" b="1">
                <a:latin typeface="Arial" pitchFamily="34" charset="0"/>
                <a:sym typeface="Wingdings" pitchFamily="2" charset="2"/>
              </a:rPr>
              <a:t>bilineal</a:t>
            </a:r>
            <a:r>
              <a:rPr lang="es-ES_tradnl" altLang="es-PE" sz="2600">
                <a:latin typeface="Arial" pitchFamily="34" charset="0"/>
                <a:sym typeface="Wingdings" pitchFamily="2" charset="2"/>
              </a:rPr>
              <a:t> y </a:t>
            </a:r>
            <a:r>
              <a:rPr lang="es-ES_tradnl" altLang="es-PE" sz="2600" b="1">
                <a:latin typeface="Arial" pitchFamily="34" charset="0"/>
                <a:sym typeface="Wingdings" pitchFamily="2" charset="2"/>
              </a:rPr>
              <a:t>perspectiva</a:t>
            </a:r>
            <a:r>
              <a:rPr lang="es-ES_tradnl" altLang="es-PE" sz="2600">
                <a:latin typeface="Arial" pitchFamily="34" charset="0"/>
                <a:sym typeface="Wingdings" pitchFamily="2" charset="2"/>
              </a:rPr>
              <a:t> se pueden ver como </a:t>
            </a:r>
            <a:r>
              <a:rPr lang="es-ES_tradnl" altLang="es-PE" sz="2600" b="1">
                <a:latin typeface="Arial" pitchFamily="34" charset="0"/>
                <a:sym typeface="Wingdings" pitchFamily="2" charset="2"/>
              </a:rPr>
              <a:t>generalizaciones</a:t>
            </a:r>
            <a:r>
              <a:rPr lang="es-ES_tradnl" altLang="es-PE" sz="2600">
                <a:latin typeface="Arial" pitchFamily="34" charset="0"/>
                <a:sym typeface="Wingdings" pitchFamily="2" charset="2"/>
              </a:rPr>
              <a:t> de las afines:</a:t>
            </a:r>
          </a:p>
          <a:p>
            <a:pPr lvl="1"/>
            <a:r>
              <a:rPr lang="es-ES_tradnl" altLang="es-PE" sz="2200">
                <a:latin typeface="Arial" pitchFamily="34" charset="0"/>
                <a:sym typeface="Wingdings" pitchFamily="2" charset="2"/>
              </a:rPr>
              <a:t>Transformación </a:t>
            </a:r>
            <a:r>
              <a:rPr lang="es-ES_tradnl" altLang="es-PE" sz="2200" b="1">
                <a:latin typeface="Arial" pitchFamily="34" charset="0"/>
                <a:sym typeface="Wingdings" pitchFamily="2" charset="2"/>
              </a:rPr>
              <a:t>afín</a:t>
            </a:r>
            <a:r>
              <a:rPr lang="es-ES_tradnl" altLang="es-PE" sz="2200">
                <a:latin typeface="Arial" pitchFamily="34" charset="0"/>
                <a:sym typeface="Wingdings" pitchFamily="2" charset="2"/>
              </a:rPr>
              <a:t>: cualquier rombo se mapea en un rombo.</a:t>
            </a:r>
          </a:p>
          <a:p>
            <a:pPr lvl="1"/>
            <a:r>
              <a:rPr lang="es-ES_tradnl" altLang="es-PE" sz="2200">
                <a:latin typeface="Arial" pitchFamily="34" charset="0"/>
                <a:sym typeface="Wingdings" pitchFamily="2" charset="2"/>
              </a:rPr>
              <a:t>Transf. </a:t>
            </a:r>
            <a:r>
              <a:rPr lang="es-ES_tradnl" altLang="es-PE" sz="2200" b="1">
                <a:latin typeface="Arial" pitchFamily="34" charset="0"/>
                <a:sym typeface="Wingdings" pitchFamily="2" charset="2"/>
              </a:rPr>
              <a:t>bilineal</a:t>
            </a:r>
            <a:r>
              <a:rPr lang="es-ES_tradnl" altLang="es-PE" sz="2200">
                <a:latin typeface="Arial" pitchFamily="34" charset="0"/>
                <a:sym typeface="Wingdings" pitchFamily="2" charset="2"/>
              </a:rPr>
              <a:t> y </a:t>
            </a:r>
            <a:r>
              <a:rPr lang="es-ES_tradnl" altLang="es-PE" sz="2200" b="1">
                <a:latin typeface="Arial" pitchFamily="34" charset="0"/>
                <a:sym typeface="Wingdings" pitchFamily="2" charset="2"/>
              </a:rPr>
              <a:t>perspectiva</a:t>
            </a:r>
            <a:r>
              <a:rPr lang="es-ES_tradnl" altLang="es-PE" sz="2200">
                <a:latin typeface="Arial" pitchFamily="34" charset="0"/>
                <a:sym typeface="Wingdings" pitchFamily="2" charset="2"/>
              </a:rPr>
              <a:t>: cualquier cuadrilátero se transforma en otro cuadrilátero (ambos convexos).</a:t>
            </a:r>
          </a:p>
        </p:txBody>
      </p:sp>
      <p:sp>
        <p:nvSpPr>
          <p:cNvPr id="512003" name="Rectangle 3"/>
          <p:cNvSpPr>
            <a:spLocks noGrp="1" noChangeArrowheads="1"/>
          </p:cNvSpPr>
          <p:nvPr>
            <p:ph type="title"/>
          </p:nvPr>
        </p:nvSpPr>
        <p:spPr>
          <a:xfrm>
            <a:off x="179388" y="0"/>
            <a:ext cx="8785225" cy="815975"/>
          </a:xfrm>
        </p:spPr>
        <p:txBody>
          <a:bodyPr/>
          <a:lstStyle/>
          <a:p>
            <a:r>
              <a:rPr lang="es-ES_tradnl" altLang="es-PE" sz="2800">
                <a:latin typeface="Arial Black" pitchFamily="34" charset="0"/>
              </a:rPr>
              <a:t>4.3. Transformación bilineal y perspectiva.</a:t>
            </a:r>
          </a:p>
        </p:txBody>
      </p:sp>
      <p:pic>
        <p:nvPicPr>
          <p:cNvPr id="512005" name="Picture 5" descr="sacrec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3925888"/>
            <a:ext cx="2184400" cy="1616075"/>
          </a:xfrm>
          <a:prstGeom prst="rect">
            <a:avLst/>
          </a:prstGeom>
          <a:noFill/>
          <a:extLst>
            <a:ext uri="{909E8E84-426E-40DD-AFC4-6F175D3DCCD1}">
              <a14:hiddenFill xmlns:a14="http://schemas.microsoft.com/office/drawing/2010/main">
                <a:solidFill>
                  <a:srgbClr val="FFFFFF"/>
                </a:solidFill>
              </a14:hiddenFill>
            </a:ext>
          </a:extLst>
        </p:spPr>
      </p:pic>
      <p:pic>
        <p:nvPicPr>
          <p:cNvPr id="512006" name="Picture 6" descr="bilinea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138" y="2635250"/>
            <a:ext cx="2500312" cy="1833563"/>
          </a:xfrm>
          <a:prstGeom prst="rect">
            <a:avLst/>
          </a:prstGeom>
          <a:noFill/>
          <a:extLst>
            <a:ext uri="{909E8E84-426E-40DD-AFC4-6F175D3DCCD1}">
              <a14:hiddenFill xmlns:a14="http://schemas.microsoft.com/office/drawing/2010/main">
                <a:solidFill>
                  <a:srgbClr val="FFFFFF"/>
                </a:solidFill>
              </a14:hiddenFill>
            </a:ext>
          </a:extLst>
        </p:spPr>
      </p:pic>
      <p:pic>
        <p:nvPicPr>
          <p:cNvPr id="512007" name="Picture 7" descr="perspec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4668838"/>
            <a:ext cx="2500313" cy="1833562"/>
          </a:xfrm>
          <a:prstGeom prst="rect">
            <a:avLst/>
          </a:prstGeom>
          <a:noFill/>
          <a:extLst>
            <a:ext uri="{909E8E84-426E-40DD-AFC4-6F175D3DCCD1}">
              <a14:hiddenFill xmlns:a14="http://schemas.microsoft.com/office/drawing/2010/main">
                <a:solidFill>
                  <a:srgbClr val="FFFFFF"/>
                </a:solidFill>
              </a14:hiddenFill>
            </a:ext>
          </a:extLst>
        </p:spPr>
      </p:pic>
      <p:pic>
        <p:nvPicPr>
          <p:cNvPr id="512004" name="Picture 4" descr="inclina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08139">
            <a:off x="3290888" y="3890963"/>
            <a:ext cx="2082800" cy="1528762"/>
          </a:xfrm>
          <a:prstGeom prst="rect">
            <a:avLst/>
          </a:prstGeom>
          <a:noFill/>
          <a:extLst>
            <a:ext uri="{909E8E84-426E-40DD-AFC4-6F175D3DCCD1}">
              <a14:hiddenFill xmlns:a14="http://schemas.microsoft.com/office/drawing/2010/main">
                <a:solidFill>
                  <a:srgbClr val="FFFFFF"/>
                </a:solidFill>
              </a14:hiddenFill>
            </a:ext>
          </a:extLst>
        </p:spPr>
      </p:pic>
      <p:sp>
        <p:nvSpPr>
          <p:cNvPr id="512008" name="AutoShape 8"/>
          <p:cNvSpPr>
            <a:spLocks noChangeArrowheads="1"/>
          </p:cNvSpPr>
          <p:nvPr/>
        </p:nvSpPr>
        <p:spPr bwMode="auto">
          <a:xfrm>
            <a:off x="2476500" y="4613275"/>
            <a:ext cx="855663" cy="334963"/>
          </a:xfrm>
          <a:prstGeom prst="rightArrow">
            <a:avLst>
              <a:gd name="adj1" fmla="val 28907"/>
              <a:gd name="adj2" fmla="val 62089"/>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12010" name="Text Box 10"/>
          <p:cNvSpPr txBox="1">
            <a:spLocks noChangeArrowheads="1"/>
          </p:cNvSpPr>
          <p:nvPr/>
        </p:nvSpPr>
        <p:spPr bwMode="auto">
          <a:xfrm>
            <a:off x="171450" y="3502025"/>
            <a:ext cx="219551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a:t>Imagen original</a:t>
            </a:r>
            <a:endParaRPr lang="es-ES" altLang="es-PE" sz="2200"/>
          </a:p>
        </p:txBody>
      </p:sp>
      <p:sp>
        <p:nvSpPr>
          <p:cNvPr id="512011" name="Text Box 11"/>
          <p:cNvSpPr txBox="1">
            <a:spLocks noChangeArrowheads="1"/>
          </p:cNvSpPr>
          <p:nvPr/>
        </p:nvSpPr>
        <p:spPr bwMode="auto">
          <a:xfrm>
            <a:off x="2868613" y="3382963"/>
            <a:ext cx="219551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b="1"/>
              <a:t>Transf. afín</a:t>
            </a:r>
            <a:endParaRPr lang="es-ES" altLang="es-PE" sz="2200" b="1"/>
          </a:p>
        </p:txBody>
      </p:sp>
      <p:sp>
        <p:nvSpPr>
          <p:cNvPr id="512012" name="Text Box 12"/>
          <p:cNvSpPr txBox="1">
            <a:spLocks noChangeArrowheads="1"/>
          </p:cNvSpPr>
          <p:nvPr/>
        </p:nvSpPr>
        <p:spPr bwMode="auto">
          <a:xfrm>
            <a:off x="7319963" y="2813050"/>
            <a:ext cx="1325562"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b="1"/>
              <a:t>Transf. bilineal</a:t>
            </a:r>
            <a:endParaRPr lang="es-ES" altLang="es-PE" sz="2200" b="1"/>
          </a:p>
        </p:txBody>
      </p:sp>
      <p:sp>
        <p:nvSpPr>
          <p:cNvPr id="512013" name="Text Box 13"/>
          <p:cNvSpPr txBox="1">
            <a:spLocks noChangeArrowheads="1"/>
          </p:cNvSpPr>
          <p:nvPr/>
        </p:nvSpPr>
        <p:spPr bwMode="auto">
          <a:xfrm>
            <a:off x="7164388" y="4740275"/>
            <a:ext cx="1814512"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b="1"/>
              <a:t>Transf. perspectiva</a:t>
            </a:r>
            <a:endParaRPr lang="es-ES" altLang="es-PE" sz="2200" b="1"/>
          </a:p>
        </p:txBody>
      </p:sp>
    </p:spTree>
    <p:extLst>
      <p:ext uri="{BB962C8B-B14F-4D97-AF65-F5344CB8AC3E}">
        <p14:creationId xmlns:p14="http://schemas.microsoft.com/office/powerpoint/2010/main" val="423762081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body" sz="half" idx="1"/>
          </p:nvPr>
        </p:nvSpPr>
        <p:spPr>
          <a:xfrm>
            <a:off x="225425" y="642938"/>
            <a:ext cx="8669338" cy="2874962"/>
          </a:xfrm>
        </p:spPr>
        <p:txBody>
          <a:bodyPr/>
          <a:lstStyle/>
          <a:p>
            <a:pPr>
              <a:lnSpc>
                <a:spcPct val="90000"/>
              </a:lnSpc>
            </a:pPr>
            <a:r>
              <a:rPr lang="es-ES_tradnl" altLang="es-PE" sz="2400">
                <a:latin typeface="Arial" pitchFamily="34" charset="0"/>
                <a:sym typeface="Wingdings" pitchFamily="2" charset="2"/>
              </a:rPr>
              <a:t>Las transformaciones afines conservan el </a:t>
            </a:r>
            <a:r>
              <a:rPr lang="es-ES_tradnl" altLang="es-PE" sz="2400" b="1">
                <a:latin typeface="Arial" pitchFamily="34" charset="0"/>
                <a:sym typeface="Wingdings" pitchFamily="2" charset="2"/>
              </a:rPr>
              <a:t>paralelismo</a:t>
            </a:r>
            <a:r>
              <a:rPr lang="es-ES_tradnl" altLang="es-PE" sz="2400">
                <a:latin typeface="Arial" pitchFamily="34" charset="0"/>
                <a:sym typeface="Wingdings" pitchFamily="2" charset="2"/>
              </a:rPr>
              <a:t> de las líneas; bilineales y perspectivas no.</a:t>
            </a:r>
          </a:p>
          <a:p>
            <a:pPr>
              <a:lnSpc>
                <a:spcPct val="90000"/>
              </a:lnSpc>
            </a:pPr>
            <a:r>
              <a:rPr lang="es-ES_tradnl" altLang="es-PE" sz="2400">
                <a:latin typeface="Arial" pitchFamily="34" charset="0"/>
                <a:sym typeface="Wingdings" pitchFamily="2" charset="2"/>
              </a:rPr>
              <a:t>La transf. perspectiva es la </a:t>
            </a:r>
            <a:r>
              <a:rPr lang="es-ES_tradnl" altLang="es-PE" sz="2400" b="1">
                <a:latin typeface="Arial" pitchFamily="34" charset="0"/>
                <a:sym typeface="Wingdings" pitchFamily="2" charset="2"/>
              </a:rPr>
              <a:t>proyección perspectiva</a:t>
            </a:r>
            <a:r>
              <a:rPr lang="es-ES_tradnl" altLang="es-PE" sz="2400">
                <a:latin typeface="Arial" pitchFamily="34" charset="0"/>
                <a:sym typeface="Wingdings" pitchFamily="2" charset="2"/>
              </a:rPr>
              <a:t> de un plano, colocado en un espacio 3D.</a:t>
            </a:r>
          </a:p>
          <a:p>
            <a:pPr>
              <a:lnSpc>
                <a:spcPct val="90000"/>
              </a:lnSpc>
            </a:pPr>
            <a:r>
              <a:rPr lang="es-ES_tradnl" altLang="es-PE" sz="2400">
                <a:latin typeface="Arial" pitchFamily="34" charset="0"/>
                <a:sym typeface="Wingdings" pitchFamily="2" charset="2"/>
              </a:rPr>
              <a:t>La transf. bilineal se suele usar como una </a:t>
            </a:r>
            <a:r>
              <a:rPr lang="es-ES_tradnl" altLang="es-PE" sz="2400" b="1">
                <a:latin typeface="Arial" pitchFamily="34" charset="0"/>
                <a:sym typeface="Wingdings" pitchFamily="2" charset="2"/>
              </a:rPr>
              <a:t>variante rápida</a:t>
            </a:r>
            <a:r>
              <a:rPr lang="es-ES_tradnl" altLang="es-PE" sz="2400">
                <a:latin typeface="Arial" pitchFamily="34" charset="0"/>
                <a:sym typeface="Wingdings" pitchFamily="2" charset="2"/>
              </a:rPr>
              <a:t> de la transf. perspectiva, aunque no es exactamente igual. Es decir, se debería aplicar perspectiva, pero se usa bilineal por eficiencia.</a:t>
            </a:r>
          </a:p>
        </p:txBody>
      </p:sp>
      <p:sp>
        <p:nvSpPr>
          <p:cNvPr id="514051" name="Rectangle 3"/>
          <p:cNvSpPr>
            <a:spLocks noGrp="1" noChangeArrowheads="1"/>
          </p:cNvSpPr>
          <p:nvPr>
            <p:ph type="title"/>
          </p:nvPr>
        </p:nvSpPr>
        <p:spPr>
          <a:xfrm>
            <a:off x="179388" y="0"/>
            <a:ext cx="8785225" cy="815975"/>
          </a:xfrm>
        </p:spPr>
        <p:txBody>
          <a:bodyPr/>
          <a:lstStyle/>
          <a:p>
            <a:r>
              <a:rPr lang="es-ES_tradnl" altLang="es-PE" sz="2800">
                <a:latin typeface="Arial Black" pitchFamily="34" charset="0"/>
              </a:rPr>
              <a:t>4.3. Transformación bilineal y perspectiva.</a:t>
            </a:r>
          </a:p>
        </p:txBody>
      </p:sp>
      <p:sp>
        <p:nvSpPr>
          <p:cNvPr id="514057" name="Text Box 9"/>
          <p:cNvSpPr txBox="1">
            <a:spLocks noChangeArrowheads="1"/>
          </p:cNvSpPr>
          <p:nvPr/>
        </p:nvSpPr>
        <p:spPr bwMode="auto">
          <a:xfrm>
            <a:off x="179388" y="3735388"/>
            <a:ext cx="219551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a:t>Imagen original</a:t>
            </a:r>
            <a:endParaRPr lang="es-ES" altLang="es-PE" sz="2200"/>
          </a:p>
        </p:txBody>
      </p:sp>
      <p:sp>
        <p:nvSpPr>
          <p:cNvPr id="514058" name="Text Box 10"/>
          <p:cNvSpPr txBox="1">
            <a:spLocks noChangeArrowheads="1"/>
          </p:cNvSpPr>
          <p:nvPr/>
        </p:nvSpPr>
        <p:spPr bwMode="auto">
          <a:xfrm>
            <a:off x="2389188" y="3467100"/>
            <a:ext cx="2195512"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b="1"/>
              <a:t>Transform. afín</a:t>
            </a:r>
            <a:endParaRPr lang="es-ES" altLang="es-PE" sz="2200" b="1"/>
          </a:p>
        </p:txBody>
      </p:sp>
      <p:sp>
        <p:nvSpPr>
          <p:cNvPr id="514059" name="Text Box 11"/>
          <p:cNvSpPr txBox="1">
            <a:spLocks noChangeArrowheads="1"/>
          </p:cNvSpPr>
          <p:nvPr/>
        </p:nvSpPr>
        <p:spPr bwMode="auto">
          <a:xfrm>
            <a:off x="4779963" y="3467100"/>
            <a:ext cx="17208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b="1"/>
              <a:t>Transform. bilineal</a:t>
            </a:r>
            <a:endParaRPr lang="es-ES" altLang="es-PE" sz="2200" b="1"/>
          </a:p>
        </p:txBody>
      </p:sp>
      <p:sp>
        <p:nvSpPr>
          <p:cNvPr id="514060" name="Text Box 12"/>
          <p:cNvSpPr txBox="1">
            <a:spLocks noChangeArrowheads="1"/>
          </p:cNvSpPr>
          <p:nvPr/>
        </p:nvSpPr>
        <p:spPr bwMode="auto">
          <a:xfrm>
            <a:off x="7072313" y="3467100"/>
            <a:ext cx="1814512"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b="1"/>
              <a:t>Transform. perspectiva</a:t>
            </a:r>
            <a:endParaRPr lang="es-ES" altLang="es-PE" sz="2200" b="1"/>
          </a:p>
        </p:txBody>
      </p:sp>
      <p:pic>
        <p:nvPicPr>
          <p:cNvPr id="514061" name="Picture 13" descr="persmall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0688" y="4071938"/>
            <a:ext cx="2187575" cy="2187575"/>
          </a:xfrm>
          <a:prstGeom prst="rect">
            <a:avLst/>
          </a:prstGeom>
          <a:noFill/>
          <a:extLst>
            <a:ext uri="{909E8E84-426E-40DD-AFC4-6F175D3DCCD1}">
              <a14:hiddenFill xmlns:a14="http://schemas.microsoft.com/office/drawing/2010/main">
                <a:solidFill>
                  <a:srgbClr val="FFFFFF"/>
                </a:solidFill>
              </a14:hiddenFill>
            </a:ext>
          </a:extLst>
        </p:spPr>
      </p:pic>
      <p:pic>
        <p:nvPicPr>
          <p:cNvPr id="514062" name="Picture 14" descr="bilinmalla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813" y="4033838"/>
            <a:ext cx="2187575" cy="2187575"/>
          </a:xfrm>
          <a:prstGeom prst="rect">
            <a:avLst/>
          </a:prstGeom>
          <a:noFill/>
          <a:extLst>
            <a:ext uri="{909E8E84-426E-40DD-AFC4-6F175D3DCCD1}">
              <a14:hiddenFill xmlns:a14="http://schemas.microsoft.com/office/drawing/2010/main">
                <a:solidFill>
                  <a:srgbClr val="FFFFFF"/>
                </a:solidFill>
              </a14:hiddenFill>
            </a:ext>
          </a:extLst>
        </p:spPr>
      </p:pic>
      <p:pic>
        <p:nvPicPr>
          <p:cNvPr id="514063" name="Picture 15" descr="malla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975" y="4370388"/>
            <a:ext cx="1749425" cy="1749425"/>
          </a:xfrm>
          <a:prstGeom prst="rect">
            <a:avLst/>
          </a:prstGeom>
          <a:noFill/>
          <a:extLst>
            <a:ext uri="{909E8E84-426E-40DD-AFC4-6F175D3DCCD1}">
              <a14:hiddenFill xmlns:a14="http://schemas.microsoft.com/office/drawing/2010/main">
                <a:solidFill>
                  <a:srgbClr val="FFFFFF"/>
                </a:solidFill>
              </a14:hiddenFill>
            </a:ext>
          </a:extLst>
        </p:spPr>
      </p:pic>
      <p:pic>
        <p:nvPicPr>
          <p:cNvPr id="514064" name="Picture 16" descr="afinmalla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3300" y="4081463"/>
            <a:ext cx="2187575" cy="218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3033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title"/>
          </p:nvPr>
        </p:nvSpPr>
        <p:spPr>
          <a:xfrm>
            <a:off x="1373087" y="145845"/>
            <a:ext cx="6932735" cy="1431499"/>
          </a:xfrm>
          <a:prstGeom prst="rect">
            <a:avLst/>
          </a:prstGeom>
        </p:spPr>
        <p:txBody>
          <a:bodyPr/>
          <a:lstStyle/>
          <a:p>
            <a:r>
              <a:t>Logros</a:t>
            </a:r>
          </a:p>
        </p:txBody>
      </p:sp>
      <p:sp>
        <p:nvSpPr>
          <p:cNvPr id="189" name="Shape 189"/>
          <p:cNvSpPr>
            <a:spLocks noGrp="1"/>
          </p:cNvSpPr>
          <p:nvPr>
            <p:ph type="body" idx="1"/>
          </p:nvPr>
        </p:nvSpPr>
        <p:spPr>
          <a:xfrm>
            <a:off x="1743074" y="1417321"/>
            <a:ext cx="6932735" cy="4617101"/>
          </a:xfrm>
          <a:prstGeom prst="rect">
            <a:avLst/>
          </a:prstGeom>
        </p:spPr>
        <p:txBody>
          <a:bodyPr lIns="0" tIns="0" rIns="0" bIns="0" anchor="t">
            <a:normAutofit fontScale="92500"/>
          </a:bodyPr>
          <a:lstStyle/>
          <a:p>
            <a:pPr marL="91439" indent="-91439" algn="l">
              <a:spcBef>
                <a:spcPts val="1200"/>
              </a:spcBef>
              <a:buClr>
                <a:srgbClr val="E48312"/>
              </a:buClr>
              <a:buSzPct val="100000"/>
              <a:buFont typeface="Trebuchet MS"/>
              <a:buChar char=" "/>
              <a:defRPr sz="2700">
                <a:solidFill>
                  <a:srgbClr val="404040"/>
                </a:solidFill>
                <a:latin typeface="Calibri"/>
                <a:ea typeface="Calibri"/>
                <a:cs typeface="Calibri"/>
                <a:sym typeface="Calibri"/>
              </a:defRPr>
            </a:pPr>
            <a:r>
              <a:t>Automatic classification of physical defects in green coffee beans using CGLCM and SVM, </a:t>
            </a:r>
            <a:r>
              <a:rPr b="0"/>
              <a:t>2014 40th Latin American Computing Conference, CLEI 2014; Facultad de Ingenieria, Universidad de la RepublicaMontevideo; Uruguay; 15 September 2014.</a:t>
            </a:r>
          </a:p>
          <a:p>
            <a:pPr marL="91439" indent="-91439" algn="l">
              <a:spcBef>
                <a:spcPts val="1200"/>
              </a:spcBef>
              <a:buClr>
                <a:srgbClr val="E48312"/>
              </a:buClr>
              <a:buSzPct val="100000"/>
              <a:buFont typeface="Trebuchet MS"/>
              <a:buChar char=" "/>
              <a:defRPr sz="2700">
                <a:solidFill>
                  <a:srgbClr val="404040"/>
                </a:solidFill>
                <a:latin typeface="Calibri"/>
                <a:ea typeface="Calibri"/>
                <a:cs typeface="Calibri"/>
                <a:sym typeface="Calibri"/>
              </a:defRPr>
            </a:pPr>
            <a:r>
              <a:t>An approach for improve the recognition of defects in coffee beans using retinex algorithms,</a:t>
            </a:r>
            <a:r>
              <a:rPr b="0"/>
              <a:t> 2014 40th Latin American Computing Conference, CLEI 2014; Facultad de Ingenieria, Universidad de la RepublicaMontevideo; Uruguay; 15 September 2014</a:t>
            </a:r>
          </a:p>
        </p:txBody>
      </p:sp>
      <p:sp>
        <p:nvSpPr>
          <p:cNvPr id="2" name="1 Marcador de número de diapositiva"/>
          <p:cNvSpPr>
            <a:spLocks noGrp="1"/>
          </p:cNvSpPr>
          <p:nvPr>
            <p:ph type="sldNum" sz="quarter" idx="2"/>
          </p:nvPr>
        </p:nvSpPr>
        <p:spPr/>
        <p:txBody>
          <a:bodyPr/>
          <a:lstStyle/>
          <a:p>
            <a:fld id="{86CB4B4D-7CA3-9044-876B-883B54F8677D}" type="slidenum">
              <a:rPr lang="es-PE" smtClean="0"/>
              <a:t>23</a:t>
            </a:fld>
            <a:endParaRPr lang="es-PE"/>
          </a:p>
        </p:txBody>
      </p:sp>
    </p:spTree>
    <p:extLst>
      <p:ext uri="{BB962C8B-B14F-4D97-AF65-F5344CB8AC3E}">
        <p14:creationId xmlns:p14="http://schemas.microsoft.com/office/powerpoint/2010/main" val="1711496359"/>
      </p:ext>
    </p:extLst>
  </p:cSld>
  <p:clrMapOvr>
    <a:masterClrMapping/>
  </p:clrMapOvr>
  <p:transition spd="slow"/>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body" sz="half" idx="1"/>
          </p:nvPr>
        </p:nvSpPr>
        <p:spPr>
          <a:xfrm>
            <a:off x="225425" y="642938"/>
            <a:ext cx="8669338" cy="476250"/>
          </a:xfrm>
        </p:spPr>
        <p:txBody>
          <a:bodyPr/>
          <a:lstStyle/>
          <a:p>
            <a:r>
              <a:rPr lang="es-ES_tradnl" altLang="es-PE" sz="2400" b="1">
                <a:latin typeface="Arial" pitchFamily="34" charset="0"/>
                <a:sym typeface="Wingdings" pitchFamily="2" charset="2"/>
              </a:rPr>
              <a:t>Transformaciones afines:</a:t>
            </a:r>
          </a:p>
        </p:txBody>
      </p:sp>
      <p:sp>
        <p:nvSpPr>
          <p:cNvPr id="518147" name="Rectangle 3"/>
          <p:cNvSpPr>
            <a:spLocks noGrp="1" noChangeArrowheads="1"/>
          </p:cNvSpPr>
          <p:nvPr>
            <p:ph type="title"/>
          </p:nvPr>
        </p:nvSpPr>
        <p:spPr>
          <a:xfrm>
            <a:off x="179388" y="0"/>
            <a:ext cx="8785225" cy="815975"/>
          </a:xfrm>
        </p:spPr>
        <p:txBody>
          <a:bodyPr/>
          <a:lstStyle/>
          <a:p>
            <a:r>
              <a:rPr lang="es-ES_tradnl" altLang="es-PE" sz="2800">
                <a:latin typeface="Arial Black" pitchFamily="34" charset="0"/>
              </a:rPr>
              <a:t>4.3. Transformación bilineal y perspectiva.</a:t>
            </a:r>
          </a:p>
        </p:txBody>
      </p:sp>
      <p:graphicFrame>
        <p:nvGraphicFramePr>
          <p:cNvPr id="518148" name="Group 4"/>
          <p:cNvGraphicFramePr>
            <a:graphicFrameLocks noGrp="1"/>
          </p:cNvGraphicFramePr>
          <p:nvPr/>
        </p:nvGraphicFramePr>
        <p:xfrm>
          <a:off x="3111500" y="1214438"/>
          <a:ext cx="2109788" cy="1057275"/>
        </p:xfrm>
        <a:graphic>
          <a:graphicData uri="http://schemas.openxmlformats.org/drawingml/2006/table">
            <a:tbl>
              <a:tblPr/>
              <a:tblGrid>
                <a:gridCol w="703263"/>
                <a:gridCol w="703262"/>
                <a:gridCol w="703263"/>
              </a:tblGrid>
              <a:tr h="5143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18162" name="Rectangle 18"/>
          <p:cNvSpPr>
            <a:spLocks noChangeArrowheads="1"/>
          </p:cNvSpPr>
          <p:nvPr/>
        </p:nvSpPr>
        <p:spPr bwMode="auto">
          <a:xfrm>
            <a:off x="1493838" y="1500188"/>
            <a:ext cx="168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R(x,y):= A(</a:t>
            </a:r>
          </a:p>
        </p:txBody>
      </p:sp>
      <p:graphicFrame>
        <p:nvGraphicFramePr>
          <p:cNvPr id="518163" name="Group 19"/>
          <p:cNvGraphicFramePr>
            <a:graphicFrameLocks noGrp="1"/>
          </p:cNvGraphicFramePr>
          <p:nvPr/>
        </p:nvGraphicFramePr>
        <p:xfrm>
          <a:off x="5518150" y="984250"/>
          <a:ext cx="508000" cy="1508126"/>
        </p:xfrm>
        <a:graphic>
          <a:graphicData uri="http://schemas.openxmlformats.org/drawingml/2006/table">
            <a:tbl>
              <a:tblPr/>
              <a:tblGrid>
                <a:gridCol w="508000"/>
              </a:tblGrid>
              <a:tr h="48418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27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18173" name="Rectangle 29"/>
          <p:cNvSpPr>
            <a:spLocks noChangeArrowheads="1"/>
          </p:cNvSpPr>
          <p:nvPr/>
        </p:nvSpPr>
        <p:spPr bwMode="auto">
          <a:xfrm>
            <a:off x="5232400" y="1504950"/>
            <a:ext cx="27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518174" name="Rectangle 30"/>
          <p:cNvSpPr>
            <a:spLocks noChangeArrowheads="1"/>
          </p:cNvSpPr>
          <p:nvPr/>
        </p:nvSpPr>
        <p:spPr bwMode="auto">
          <a:xfrm>
            <a:off x="6024563" y="1500188"/>
            <a:ext cx="27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518175" name="Rectangle 31"/>
          <p:cNvSpPr>
            <a:spLocks noChangeArrowheads="1"/>
          </p:cNvSpPr>
          <p:nvPr/>
        </p:nvSpPr>
        <p:spPr bwMode="auto">
          <a:xfrm>
            <a:off x="195263" y="2552700"/>
            <a:ext cx="86693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Transformaciones bilineales:</a:t>
            </a:r>
          </a:p>
        </p:txBody>
      </p:sp>
      <p:graphicFrame>
        <p:nvGraphicFramePr>
          <p:cNvPr id="518176" name="Group 32"/>
          <p:cNvGraphicFramePr>
            <a:graphicFrameLocks noGrp="1"/>
          </p:cNvGraphicFramePr>
          <p:nvPr/>
        </p:nvGraphicFramePr>
        <p:xfrm>
          <a:off x="2892425" y="3111500"/>
          <a:ext cx="2813050" cy="1057275"/>
        </p:xfrm>
        <a:graphic>
          <a:graphicData uri="http://schemas.openxmlformats.org/drawingml/2006/table">
            <a:tbl>
              <a:tblPr/>
              <a:tblGrid>
                <a:gridCol w="703263"/>
                <a:gridCol w="703262"/>
                <a:gridCol w="703263"/>
                <a:gridCol w="703262"/>
              </a:tblGrid>
              <a:tr h="5143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13</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14</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23</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24</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18193" name="Rectangle 49"/>
          <p:cNvSpPr>
            <a:spLocks noChangeArrowheads="1"/>
          </p:cNvSpPr>
          <p:nvPr/>
        </p:nvSpPr>
        <p:spPr bwMode="auto">
          <a:xfrm>
            <a:off x="1274763" y="3397250"/>
            <a:ext cx="168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R(x,y):= A(</a:t>
            </a:r>
          </a:p>
        </p:txBody>
      </p:sp>
      <p:graphicFrame>
        <p:nvGraphicFramePr>
          <p:cNvPr id="518194" name="Group 50"/>
          <p:cNvGraphicFramePr>
            <a:graphicFrameLocks noGrp="1"/>
          </p:cNvGraphicFramePr>
          <p:nvPr/>
        </p:nvGraphicFramePr>
        <p:xfrm>
          <a:off x="6003925" y="2719388"/>
          <a:ext cx="688975" cy="1828800"/>
        </p:xfrm>
        <a:graphic>
          <a:graphicData uri="http://schemas.openxmlformats.org/drawingml/2006/table">
            <a:tbl>
              <a:tblPr/>
              <a:tblGrid>
                <a:gridCol w="688975"/>
              </a:tblGrid>
              <a:tr h="40163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4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4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x·y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18206" name="Rectangle 62"/>
          <p:cNvSpPr>
            <a:spLocks noChangeArrowheads="1"/>
          </p:cNvSpPr>
          <p:nvPr/>
        </p:nvSpPr>
        <p:spPr bwMode="auto">
          <a:xfrm>
            <a:off x="5708650" y="3403600"/>
            <a:ext cx="27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518207" name="Rectangle 63"/>
          <p:cNvSpPr>
            <a:spLocks noChangeArrowheads="1"/>
          </p:cNvSpPr>
          <p:nvPr/>
        </p:nvSpPr>
        <p:spPr bwMode="auto">
          <a:xfrm>
            <a:off x="6708775" y="3344863"/>
            <a:ext cx="27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518208" name="Rectangle 64"/>
          <p:cNvSpPr>
            <a:spLocks noChangeArrowheads="1"/>
          </p:cNvSpPr>
          <p:nvPr/>
        </p:nvSpPr>
        <p:spPr bwMode="auto">
          <a:xfrm>
            <a:off x="147638" y="4459288"/>
            <a:ext cx="86693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Transformaciones perspectivas:</a:t>
            </a:r>
          </a:p>
        </p:txBody>
      </p:sp>
      <p:graphicFrame>
        <p:nvGraphicFramePr>
          <p:cNvPr id="518209" name="Group 65"/>
          <p:cNvGraphicFramePr>
            <a:graphicFrameLocks noGrp="1"/>
          </p:cNvGraphicFramePr>
          <p:nvPr/>
        </p:nvGraphicFramePr>
        <p:xfrm>
          <a:off x="5718175" y="4910138"/>
          <a:ext cx="2109788" cy="1419226"/>
        </p:xfrm>
        <a:graphic>
          <a:graphicData uri="http://schemas.openxmlformats.org/drawingml/2006/table">
            <a:tbl>
              <a:tblPr/>
              <a:tblGrid>
                <a:gridCol w="703263"/>
                <a:gridCol w="703262"/>
                <a:gridCol w="703263"/>
              </a:tblGrid>
              <a:tr h="468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46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31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32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33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18227" name="Rectangle 83"/>
          <p:cNvSpPr>
            <a:spLocks noChangeArrowheads="1"/>
          </p:cNvSpPr>
          <p:nvPr/>
        </p:nvSpPr>
        <p:spPr bwMode="auto">
          <a:xfrm>
            <a:off x="552450" y="5430838"/>
            <a:ext cx="299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R(x,y):= A(x’/z’, y’/z’)</a:t>
            </a:r>
          </a:p>
        </p:txBody>
      </p:sp>
      <p:graphicFrame>
        <p:nvGraphicFramePr>
          <p:cNvPr id="518228" name="Group 84"/>
          <p:cNvGraphicFramePr>
            <a:graphicFrameLocks noGrp="1"/>
          </p:cNvGraphicFramePr>
          <p:nvPr/>
        </p:nvGraphicFramePr>
        <p:xfrm>
          <a:off x="8124825" y="4897438"/>
          <a:ext cx="508000" cy="1441450"/>
        </p:xfrm>
        <a:graphic>
          <a:graphicData uri="http://schemas.openxmlformats.org/drawingml/2006/table">
            <a:tbl>
              <a:tblPr/>
              <a:tblGrid>
                <a:gridCol w="508000"/>
              </a:tblGrid>
              <a:tr h="4730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18238" name="Rectangle 94"/>
          <p:cNvSpPr>
            <a:spLocks noChangeArrowheads="1"/>
          </p:cNvSpPr>
          <p:nvPr/>
        </p:nvSpPr>
        <p:spPr bwMode="auto">
          <a:xfrm>
            <a:off x="7839075" y="5337175"/>
            <a:ext cx="27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518239" name="Rectangle 95"/>
          <p:cNvSpPr>
            <a:spLocks noChangeArrowheads="1"/>
          </p:cNvSpPr>
          <p:nvPr/>
        </p:nvSpPr>
        <p:spPr bwMode="auto">
          <a:xfrm>
            <a:off x="4044950" y="5430838"/>
            <a:ext cx="84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con:</a:t>
            </a:r>
          </a:p>
        </p:txBody>
      </p:sp>
      <p:graphicFrame>
        <p:nvGraphicFramePr>
          <p:cNvPr id="518240" name="Group 96"/>
          <p:cNvGraphicFramePr>
            <a:graphicFrameLocks noGrp="1"/>
          </p:cNvGraphicFramePr>
          <p:nvPr/>
        </p:nvGraphicFramePr>
        <p:xfrm>
          <a:off x="4818063" y="4932363"/>
          <a:ext cx="508000" cy="1441450"/>
        </p:xfrm>
        <a:graphic>
          <a:graphicData uri="http://schemas.openxmlformats.org/drawingml/2006/table">
            <a:tbl>
              <a:tblPr/>
              <a:tblGrid>
                <a:gridCol w="508000"/>
              </a:tblGrid>
              <a:tr h="4730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z’</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18250" name="Rectangle 106"/>
          <p:cNvSpPr>
            <a:spLocks noChangeArrowheads="1"/>
          </p:cNvSpPr>
          <p:nvPr/>
        </p:nvSpPr>
        <p:spPr bwMode="auto">
          <a:xfrm>
            <a:off x="5338763" y="5411788"/>
            <a:ext cx="37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518251" name="Text Box 107"/>
          <p:cNvSpPr txBox="1">
            <a:spLocks noChangeArrowheads="1"/>
          </p:cNvSpPr>
          <p:nvPr/>
        </p:nvSpPr>
        <p:spPr bwMode="auto">
          <a:xfrm>
            <a:off x="7002463" y="1873250"/>
            <a:ext cx="1835150" cy="10969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Observar el nuevo factor que aparece </a:t>
            </a:r>
            <a:endParaRPr lang="es-ES" altLang="es-PE" sz="2200" b="1"/>
          </a:p>
        </p:txBody>
      </p:sp>
      <p:sp>
        <p:nvSpPr>
          <p:cNvPr id="518252" name="Freeform 108"/>
          <p:cNvSpPr>
            <a:spLocks/>
          </p:cNvSpPr>
          <p:nvPr/>
        </p:nvSpPr>
        <p:spPr bwMode="auto">
          <a:xfrm flipV="1">
            <a:off x="6610350" y="2982913"/>
            <a:ext cx="646113" cy="804862"/>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18253" name="Text Box 109"/>
          <p:cNvSpPr txBox="1">
            <a:spLocks noChangeArrowheads="1"/>
          </p:cNvSpPr>
          <p:nvPr/>
        </p:nvSpPr>
        <p:spPr bwMode="auto">
          <a:xfrm>
            <a:off x="7054850" y="3608388"/>
            <a:ext cx="1962150" cy="10064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000"/>
              <a:t>Pero, ¿cuántos grados de liber-tad hay aquí? </a:t>
            </a:r>
            <a:endParaRPr lang="es-ES" altLang="es-PE" sz="2000" b="1"/>
          </a:p>
        </p:txBody>
      </p:sp>
      <p:sp>
        <p:nvSpPr>
          <p:cNvPr id="518254" name="Freeform 110"/>
          <p:cNvSpPr>
            <a:spLocks/>
          </p:cNvSpPr>
          <p:nvPr/>
        </p:nvSpPr>
        <p:spPr bwMode="auto">
          <a:xfrm flipV="1">
            <a:off x="6699250" y="4383088"/>
            <a:ext cx="484188" cy="596900"/>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18255" name="Rectangle 111"/>
          <p:cNvSpPr>
            <a:spLocks noChangeArrowheads="1"/>
          </p:cNvSpPr>
          <p:nvPr/>
        </p:nvSpPr>
        <p:spPr bwMode="auto">
          <a:xfrm>
            <a:off x="8767763" y="6369050"/>
            <a:ext cx="3762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ltLang="es-PE" sz="2600">
                <a:hlinkClick r:id="rId3" action="ppaction://hlinkpres?slideindex=74&amp;slidetitle=4.4. Transformaciones de mapeo."/>
              </a:rPr>
              <a:t>+</a:t>
            </a:r>
            <a:endParaRPr lang="es-ES_tradnl" altLang="es-PE" sz="2600"/>
          </a:p>
        </p:txBody>
      </p:sp>
    </p:spTree>
    <p:extLst>
      <p:ext uri="{BB962C8B-B14F-4D97-AF65-F5344CB8AC3E}">
        <p14:creationId xmlns:p14="http://schemas.microsoft.com/office/powerpoint/2010/main" val="7015260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2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825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82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8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251" grpId="0" animBg="1"/>
      <p:bldP spid="518252" grpId="0" animBg="1"/>
      <p:bldP spid="518253" grpId="0" animBg="1"/>
      <p:bldP spid="518254"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body" sz="half" idx="1"/>
          </p:nvPr>
        </p:nvSpPr>
        <p:spPr>
          <a:xfrm>
            <a:off x="174625" y="563563"/>
            <a:ext cx="8550275" cy="776287"/>
          </a:xfrm>
        </p:spPr>
        <p:txBody>
          <a:bodyPr>
            <a:normAutofit lnSpcReduction="10000"/>
          </a:bodyPr>
          <a:lstStyle/>
          <a:p>
            <a:r>
              <a:rPr lang="es-ES_tradnl" altLang="es-PE" sz="2400">
                <a:latin typeface="Arial" pitchFamily="34" charset="0"/>
                <a:sym typeface="Wingdings" pitchFamily="2" charset="2"/>
              </a:rPr>
              <a:t>Recordar la </a:t>
            </a:r>
            <a:r>
              <a:rPr lang="es-ES_tradnl" altLang="es-PE" sz="2400" b="1">
                <a:latin typeface="Arial" pitchFamily="34" charset="0"/>
                <a:sym typeface="Wingdings" pitchFamily="2" charset="2"/>
              </a:rPr>
              <a:t>proyección perspectiva</a:t>
            </a:r>
            <a:r>
              <a:rPr lang="es-ES_tradnl" altLang="es-PE" sz="2400">
                <a:latin typeface="Arial" pitchFamily="34" charset="0"/>
                <a:sym typeface="Wingdings" pitchFamily="2" charset="2"/>
              </a:rPr>
              <a:t> en el proceso de formación de imágenes.</a:t>
            </a:r>
          </a:p>
        </p:txBody>
      </p:sp>
      <p:sp>
        <p:nvSpPr>
          <p:cNvPr id="520195" name="Rectangle 3"/>
          <p:cNvSpPr>
            <a:spLocks noGrp="1" noChangeArrowheads="1"/>
          </p:cNvSpPr>
          <p:nvPr>
            <p:ph type="title"/>
          </p:nvPr>
        </p:nvSpPr>
        <p:spPr>
          <a:xfrm>
            <a:off x="179388" y="0"/>
            <a:ext cx="8785225" cy="815975"/>
          </a:xfrm>
        </p:spPr>
        <p:txBody>
          <a:bodyPr/>
          <a:lstStyle/>
          <a:p>
            <a:r>
              <a:rPr lang="es-ES_tradnl" altLang="es-PE" sz="2800">
                <a:latin typeface="Arial Black" pitchFamily="34" charset="0"/>
              </a:rPr>
              <a:t>4.3. Transformación bilineal y perspectiva.</a:t>
            </a:r>
          </a:p>
        </p:txBody>
      </p:sp>
      <p:sp>
        <p:nvSpPr>
          <p:cNvPr id="520256" name="Rectangle 64"/>
          <p:cNvSpPr>
            <a:spLocks noChangeArrowheads="1"/>
          </p:cNvSpPr>
          <p:nvPr/>
        </p:nvSpPr>
        <p:spPr bwMode="auto">
          <a:xfrm>
            <a:off x="225425" y="4694238"/>
            <a:ext cx="8656638"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La idea de la </a:t>
            </a:r>
            <a:r>
              <a:rPr lang="es-ES_tradnl" altLang="es-PE" sz="2400" b="1">
                <a:latin typeface="Arial" pitchFamily="34" charset="0"/>
                <a:sym typeface="Wingdings" pitchFamily="2" charset="2"/>
              </a:rPr>
              <a:t>transf. perspectiva</a:t>
            </a:r>
            <a:r>
              <a:rPr lang="es-ES_tradnl" altLang="es-PE" sz="2400">
                <a:latin typeface="Arial" pitchFamily="34" charset="0"/>
                <a:sym typeface="Wingdings" pitchFamily="2" charset="2"/>
              </a:rPr>
              <a:t> es: dado un plano (la imagen de entrada) colocarlo en una posición cualquiera del espacio 3D y después proyectarlo sobre el plano de imagen Z=1.</a:t>
            </a:r>
            <a:endParaRPr lang="es-ES_tradnl" altLang="es-PE" sz="2400" b="1">
              <a:latin typeface="Arial" pitchFamily="34" charset="0"/>
              <a:sym typeface="Wingdings" pitchFamily="2" charset="2"/>
            </a:endParaRPr>
          </a:p>
        </p:txBody>
      </p:sp>
      <p:sp>
        <p:nvSpPr>
          <p:cNvPr id="520303" name="Line 111"/>
          <p:cNvSpPr>
            <a:spLocks noChangeShapeType="1"/>
          </p:cNvSpPr>
          <p:nvPr/>
        </p:nvSpPr>
        <p:spPr bwMode="auto">
          <a:xfrm>
            <a:off x="1166813" y="2940050"/>
            <a:ext cx="5421312" cy="15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0304" name="Line 112"/>
          <p:cNvSpPr>
            <a:spLocks noChangeShapeType="1"/>
          </p:cNvSpPr>
          <p:nvPr/>
        </p:nvSpPr>
        <p:spPr bwMode="auto">
          <a:xfrm flipV="1">
            <a:off x="1743075" y="1612900"/>
            <a:ext cx="9525" cy="245586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0305" name="Line 113"/>
          <p:cNvSpPr>
            <a:spLocks noChangeShapeType="1"/>
          </p:cNvSpPr>
          <p:nvPr/>
        </p:nvSpPr>
        <p:spPr bwMode="auto">
          <a:xfrm>
            <a:off x="2709863" y="1995488"/>
            <a:ext cx="0" cy="18510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0306" name="Oval 114"/>
          <p:cNvSpPr>
            <a:spLocks noChangeArrowheads="1"/>
          </p:cNvSpPr>
          <p:nvPr/>
        </p:nvSpPr>
        <p:spPr bwMode="auto">
          <a:xfrm>
            <a:off x="1698625" y="2887663"/>
            <a:ext cx="88900" cy="889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0307" name="Text Box 115"/>
          <p:cNvSpPr txBox="1">
            <a:spLocks noChangeArrowheads="1"/>
          </p:cNvSpPr>
          <p:nvPr/>
        </p:nvSpPr>
        <p:spPr bwMode="auto">
          <a:xfrm>
            <a:off x="403225" y="3195638"/>
            <a:ext cx="13589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Centro de Proyección (0,0,0)</a:t>
            </a:r>
            <a:endParaRPr lang="es-ES" altLang="es-PE" sz="1800"/>
          </a:p>
        </p:txBody>
      </p:sp>
      <p:sp>
        <p:nvSpPr>
          <p:cNvPr id="520308" name="Text Box 116"/>
          <p:cNvSpPr txBox="1">
            <a:spLocks noChangeArrowheads="1"/>
          </p:cNvSpPr>
          <p:nvPr/>
        </p:nvSpPr>
        <p:spPr bwMode="auto">
          <a:xfrm>
            <a:off x="2065338" y="3776663"/>
            <a:ext cx="14112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Plano de Proyección</a:t>
            </a:r>
            <a:endParaRPr lang="es-ES" altLang="es-PE" sz="1800"/>
          </a:p>
        </p:txBody>
      </p:sp>
      <p:sp>
        <p:nvSpPr>
          <p:cNvPr id="520309" name="AutoShape 117"/>
          <p:cNvSpPr>
            <a:spLocks/>
          </p:cNvSpPr>
          <p:nvPr/>
        </p:nvSpPr>
        <p:spPr bwMode="auto">
          <a:xfrm rot="5400000">
            <a:off x="2098675" y="1374775"/>
            <a:ext cx="266700" cy="882650"/>
          </a:xfrm>
          <a:prstGeom prst="leftBrace">
            <a:avLst>
              <a:gd name="adj1" fmla="val 2757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0310" name="Text Box 118"/>
          <p:cNvSpPr txBox="1">
            <a:spLocks noChangeArrowheads="1"/>
          </p:cNvSpPr>
          <p:nvPr/>
        </p:nvSpPr>
        <p:spPr bwMode="auto">
          <a:xfrm>
            <a:off x="1784350" y="1362075"/>
            <a:ext cx="2449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Distancia focal = 1</a:t>
            </a:r>
            <a:endParaRPr lang="es-ES" altLang="es-PE" sz="1800"/>
          </a:p>
        </p:txBody>
      </p:sp>
      <p:sp>
        <p:nvSpPr>
          <p:cNvPr id="520311" name="Oval 119"/>
          <p:cNvSpPr>
            <a:spLocks noChangeArrowheads="1"/>
          </p:cNvSpPr>
          <p:nvPr/>
        </p:nvSpPr>
        <p:spPr bwMode="auto">
          <a:xfrm>
            <a:off x="2660650" y="2892425"/>
            <a:ext cx="88900" cy="889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0312" name="Freeform 120"/>
          <p:cNvSpPr>
            <a:spLocks/>
          </p:cNvSpPr>
          <p:nvPr/>
        </p:nvSpPr>
        <p:spPr bwMode="auto">
          <a:xfrm>
            <a:off x="2551113" y="2782888"/>
            <a:ext cx="147637" cy="158750"/>
          </a:xfrm>
          <a:custGeom>
            <a:avLst/>
            <a:gdLst>
              <a:gd name="T0" fmla="*/ 0 w 93"/>
              <a:gd name="T1" fmla="*/ 100 h 100"/>
              <a:gd name="T2" fmla="*/ 0 w 93"/>
              <a:gd name="T3" fmla="*/ 0 h 100"/>
              <a:gd name="T4" fmla="*/ 93 w 93"/>
              <a:gd name="T5" fmla="*/ 0 h 100"/>
            </a:gdLst>
            <a:ahLst/>
            <a:cxnLst>
              <a:cxn ang="0">
                <a:pos x="T0" y="T1"/>
              </a:cxn>
              <a:cxn ang="0">
                <a:pos x="T2" y="T3"/>
              </a:cxn>
              <a:cxn ang="0">
                <a:pos x="T4" y="T5"/>
              </a:cxn>
            </a:cxnLst>
            <a:rect l="0" t="0" r="r" b="b"/>
            <a:pathLst>
              <a:path w="93" h="100">
                <a:moveTo>
                  <a:pt x="0" y="100"/>
                </a:moveTo>
                <a:lnTo>
                  <a:pt x="0" y="0"/>
                </a:lnTo>
                <a:lnTo>
                  <a:pt x="93"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0313" name="Text Box 121"/>
          <p:cNvSpPr txBox="1">
            <a:spLocks noChangeArrowheads="1"/>
          </p:cNvSpPr>
          <p:nvPr/>
        </p:nvSpPr>
        <p:spPr bwMode="auto">
          <a:xfrm>
            <a:off x="809625" y="1614488"/>
            <a:ext cx="9731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X, Y</a:t>
            </a:r>
            <a:endParaRPr lang="es-ES" altLang="es-PE" sz="1800"/>
          </a:p>
        </p:txBody>
      </p:sp>
      <p:sp>
        <p:nvSpPr>
          <p:cNvPr id="520314" name="Text Box 122"/>
          <p:cNvSpPr txBox="1">
            <a:spLocks noChangeArrowheads="1"/>
          </p:cNvSpPr>
          <p:nvPr/>
        </p:nvSpPr>
        <p:spPr bwMode="auto">
          <a:xfrm>
            <a:off x="6221413" y="2946400"/>
            <a:ext cx="593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Z</a:t>
            </a:r>
            <a:endParaRPr lang="es-ES" altLang="es-PE" sz="1800"/>
          </a:p>
        </p:txBody>
      </p:sp>
      <p:sp>
        <p:nvSpPr>
          <p:cNvPr id="520315" name="Text Box 123"/>
          <p:cNvSpPr txBox="1">
            <a:spLocks noChangeArrowheads="1"/>
          </p:cNvSpPr>
          <p:nvPr/>
        </p:nvSpPr>
        <p:spPr bwMode="auto">
          <a:xfrm>
            <a:off x="4160838" y="2978150"/>
            <a:ext cx="14970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Eje óptico</a:t>
            </a:r>
            <a:endParaRPr lang="es-ES" altLang="es-PE" sz="1800"/>
          </a:p>
        </p:txBody>
      </p:sp>
      <p:sp>
        <p:nvSpPr>
          <p:cNvPr id="520316" name="Text Box 124"/>
          <p:cNvSpPr txBox="1">
            <a:spLocks noChangeArrowheads="1"/>
          </p:cNvSpPr>
          <p:nvPr/>
        </p:nvSpPr>
        <p:spPr bwMode="auto">
          <a:xfrm>
            <a:off x="3178175" y="2154238"/>
            <a:ext cx="11064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Punto principal</a:t>
            </a:r>
            <a:endParaRPr lang="es-ES" altLang="es-PE" sz="1800"/>
          </a:p>
        </p:txBody>
      </p:sp>
      <p:sp>
        <p:nvSpPr>
          <p:cNvPr id="520317" name="Line 125"/>
          <p:cNvSpPr>
            <a:spLocks noChangeShapeType="1"/>
          </p:cNvSpPr>
          <p:nvPr/>
        </p:nvSpPr>
        <p:spPr bwMode="auto">
          <a:xfrm flipV="1">
            <a:off x="1306513" y="3016250"/>
            <a:ext cx="361950" cy="276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0318" name="Line 126"/>
          <p:cNvSpPr>
            <a:spLocks noChangeShapeType="1"/>
          </p:cNvSpPr>
          <p:nvPr/>
        </p:nvSpPr>
        <p:spPr bwMode="auto">
          <a:xfrm flipH="1">
            <a:off x="2816225" y="2400300"/>
            <a:ext cx="511175" cy="500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0319" name="Text Box 127"/>
          <p:cNvSpPr txBox="1">
            <a:spLocks noChangeArrowheads="1"/>
          </p:cNvSpPr>
          <p:nvPr/>
        </p:nvSpPr>
        <p:spPr bwMode="auto">
          <a:xfrm>
            <a:off x="5843588" y="3684588"/>
            <a:ext cx="1477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1800"/>
              <a:t>P = (x,y,z)</a:t>
            </a:r>
            <a:endParaRPr lang="es-ES" altLang="es-PE" sz="1800"/>
          </a:p>
        </p:txBody>
      </p:sp>
      <p:sp>
        <p:nvSpPr>
          <p:cNvPr id="520320" name="Oval 128"/>
          <p:cNvSpPr>
            <a:spLocks noChangeArrowheads="1"/>
          </p:cNvSpPr>
          <p:nvPr/>
        </p:nvSpPr>
        <p:spPr bwMode="auto">
          <a:xfrm>
            <a:off x="5757863" y="3830638"/>
            <a:ext cx="61912" cy="52387"/>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0321" name="Line 129"/>
          <p:cNvSpPr>
            <a:spLocks noChangeShapeType="1"/>
          </p:cNvSpPr>
          <p:nvPr/>
        </p:nvSpPr>
        <p:spPr bwMode="auto">
          <a:xfrm>
            <a:off x="1738313" y="2938463"/>
            <a:ext cx="4049712" cy="915987"/>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0322" name="Oval 130"/>
          <p:cNvSpPr>
            <a:spLocks noChangeArrowheads="1"/>
          </p:cNvSpPr>
          <p:nvPr/>
        </p:nvSpPr>
        <p:spPr bwMode="auto">
          <a:xfrm>
            <a:off x="2676525" y="3141663"/>
            <a:ext cx="61913" cy="52387"/>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0323" name="Text Box 131"/>
          <p:cNvSpPr txBox="1">
            <a:spLocks noChangeArrowheads="1"/>
          </p:cNvSpPr>
          <p:nvPr/>
        </p:nvSpPr>
        <p:spPr bwMode="auto">
          <a:xfrm>
            <a:off x="2352675" y="3155950"/>
            <a:ext cx="403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1800"/>
              <a:t>P’</a:t>
            </a:r>
            <a:endParaRPr lang="es-ES" altLang="es-PE" sz="1800"/>
          </a:p>
        </p:txBody>
      </p:sp>
      <p:sp>
        <p:nvSpPr>
          <p:cNvPr id="520324" name="Text Box 132"/>
          <p:cNvSpPr txBox="1">
            <a:spLocks noChangeArrowheads="1"/>
          </p:cNvSpPr>
          <p:nvPr/>
        </p:nvSpPr>
        <p:spPr bwMode="auto">
          <a:xfrm>
            <a:off x="5235575" y="1339850"/>
            <a:ext cx="2770188" cy="1187450"/>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a:t>La proyección del punto </a:t>
            </a:r>
            <a:r>
              <a:rPr lang="es-ES_tradnl" altLang="es-PE" b="1"/>
              <a:t>P</a:t>
            </a:r>
            <a:r>
              <a:rPr lang="es-ES_tradnl" altLang="es-PE"/>
              <a:t> = </a:t>
            </a:r>
            <a:r>
              <a:rPr lang="es-ES_tradnl" altLang="es-PE" b="1"/>
              <a:t>(x, y, z)</a:t>
            </a:r>
            <a:r>
              <a:rPr lang="es-ES_tradnl" altLang="es-PE"/>
              <a:t> es </a:t>
            </a:r>
            <a:r>
              <a:rPr lang="es-ES_tradnl" altLang="es-PE" b="1"/>
              <a:t>P’</a:t>
            </a:r>
            <a:r>
              <a:rPr lang="es-ES_tradnl" altLang="es-PE"/>
              <a:t> = </a:t>
            </a:r>
            <a:r>
              <a:rPr lang="es-ES_tradnl" altLang="es-PE" b="1"/>
              <a:t>(x/z, y/z)</a:t>
            </a:r>
            <a:endParaRPr lang="es-ES" altLang="es-PE" b="1"/>
          </a:p>
        </p:txBody>
      </p:sp>
    </p:spTree>
    <p:extLst>
      <p:ext uri="{BB962C8B-B14F-4D97-AF65-F5344CB8AC3E}">
        <p14:creationId xmlns:p14="http://schemas.microsoft.com/office/powerpoint/2010/main" val="2097394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318" name="Picture 30" descr="inclin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42852">
            <a:off x="4470400" y="2187575"/>
            <a:ext cx="1528763" cy="2082800"/>
          </a:xfrm>
          <a:prstGeom prst="rect">
            <a:avLst/>
          </a:prstGeom>
          <a:noFill/>
          <a:extLst>
            <a:ext uri="{909E8E84-426E-40DD-AFC4-6F175D3DCCD1}">
              <a14:hiddenFill xmlns:a14="http://schemas.microsoft.com/office/drawing/2010/main">
                <a:solidFill>
                  <a:srgbClr val="FFFFFF"/>
                </a:solidFill>
              </a14:hiddenFill>
            </a:ext>
          </a:extLst>
        </p:spPr>
      </p:pic>
      <p:sp>
        <p:nvSpPr>
          <p:cNvPr id="524290" name="Rectangle 2"/>
          <p:cNvSpPr>
            <a:spLocks noGrp="1" noChangeArrowheads="1"/>
          </p:cNvSpPr>
          <p:nvPr>
            <p:ph type="body" sz="half" idx="1"/>
          </p:nvPr>
        </p:nvSpPr>
        <p:spPr>
          <a:xfrm>
            <a:off x="403225" y="4076700"/>
            <a:ext cx="4006850" cy="776288"/>
          </a:xfrm>
        </p:spPr>
        <p:txBody>
          <a:bodyPr>
            <a:normAutofit lnSpcReduction="10000"/>
          </a:bodyPr>
          <a:lstStyle/>
          <a:p>
            <a:pPr>
              <a:buFontTx/>
              <a:buNone/>
            </a:pPr>
            <a:r>
              <a:rPr lang="es-ES_tradnl" altLang="es-PE" sz="2400">
                <a:latin typeface="Arial" pitchFamily="34" charset="0"/>
                <a:sym typeface="Wingdings" pitchFamily="2" charset="2"/>
              </a:rPr>
              <a:t>1) Colocar la imagen plana en el espacio 3D</a:t>
            </a:r>
          </a:p>
        </p:txBody>
      </p:sp>
      <p:sp>
        <p:nvSpPr>
          <p:cNvPr id="524291" name="Rectangle 3"/>
          <p:cNvSpPr>
            <a:spLocks noGrp="1" noChangeArrowheads="1"/>
          </p:cNvSpPr>
          <p:nvPr>
            <p:ph type="title"/>
          </p:nvPr>
        </p:nvSpPr>
        <p:spPr>
          <a:xfrm>
            <a:off x="179388" y="0"/>
            <a:ext cx="8785225" cy="815975"/>
          </a:xfrm>
        </p:spPr>
        <p:txBody>
          <a:bodyPr/>
          <a:lstStyle/>
          <a:p>
            <a:r>
              <a:rPr lang="es-ES_tradnl" altLang="es-PE" sz="2800">
                <a:latin typeface="Arial Black" pitchFamily="34" charset="0"/>
              </a:rPr>
              <a:t>4.3. Transformación bilineal y perspectiva.</a:t>
            </a:r>
          </a:p>
        </p:txBody>
      </p:sp>
      <p:sp>
        <p:nvSpPr>
          <p:cNvPr id="524293" name="Line 5"/>
          <p:cNvSpPr>
            <a:spLocks noChangeShapeType="1"/>
          </p:cNvSpPr>
          <p:nvPr/>
        </p:nvSpPr>
        <p:spPr bwMode="auto">
          <a:xfrm>
            <a:off x="1325563" y="1885950"/>
            <a:ext cx="6375400" cy="60325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4294" name="Line 6"/>
          <p:cNvSpPr>
            <a:spLocks noChangeShapeType="1"/>
          </p:cNvSpPr>
          <p:nvPr/>
        </p:nvSpPr>
        <p:spPr bwMode="auto">
          <a:xfrm flipV="1">
            <a:off x="1327150" y="1042988"/>
            <a:ext cx="2897188" cy="1189037"/>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4296" name="Oval 8"/>
          <p:cNvSpPr>
            <a:spLocks noChangeArrowheads="1"/>
          </p:cNvSpPr>
          <p:nvPr/>
        </p:nvSpPr>
        <p:spPr bwMode="auto">
          <a:xfrm>
            <a:off x="1935163" y="1912938"/>
            <a:ext cx="88900" cy="889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4297" name="Text Box 9"/>
          <p:cNvSpPr txBox="1">
            <a:spLocks noChangeArrowheads="1"/>
          </p:cNvSpPr>
          <p:nvPr/>
        </p:nvSpPr>
        <p:spPr bwMode="auto">
          <a:xfrm>
            <a:off x="431800" y="2298700"/>
            <a:ext cx="1358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Centro de Proyección</a:t>
            </a:r>
            <a:endParaRPr lang="es-ES" altLang="es-PE" sz="1800"/>
          </a:p>
        </p:txBody>
      </p:sp>
      <p:sp>
        <p:nvSpPr>
          <p:cNvPr id="524298" name="Text Box 10"/>
          <p:cNvSpPr txBox="1">
            <a:spLocks noChangeArrowheads="1"/>
          </p:cNvSpPr>
          <p:nvPr/>
        </p:nvSpPr>
        <p:spPr bwMode="auto">
          <a:xfrm rot="-1394922">
            <a:off x="2366963" y="2881313"/>
            <a:ext cx="14112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1800"/>
              <a:t>Plano de Proyección</a:t>
            </a:r>
            <a:endParaRPr lang="es-ES" altLang="es-PE" sz="1800"/>
          </a:p>
        </p:txBody>
      </p:sp>
      <p:sp>
        <p:nvSpPr>
          <p:cNvPr id="524301" name="Oval 13"/>
          <p:cNvSpPr>
            <a:spLocks noChangeArrowheads="1"/>
          </p:cNvSpPr>
          <p:nvPr/>
        </p:nvSpPr>
        <p:spPr bwMode="auto">
          <a:xfrm>
            <a:off x="2922588" y="1997075"/>
            <a:ext cx="88900" cy="889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4303" name="Text Box 15"/>
          <p:cNvSpPr txBox="1">
            <a:spLocks noChangeArrowheads="1"/>
          </p:cNvSpPr>
          <p:nvPr/>
        </p:nvSpPr>
        <p:spPr bwMode="auto">
          <a:xfrm>
            <a:off x="3814763" y="623888"/>
            <a:ext cx="62071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X</a:t>
            </a:r>
            <a:endParaRPr lang="es-ES" altLang="es-PE" sz="2200"/>
          </a:p>
        </p:txBody>
      </p:sp>
      <p:sp>
        <p:nvSpPr>
          <p:cNvPr id="524304" name="Text Box 16"/>
          <p:cNvSpPr txBox="1">
            <a:spLocks noChangeArrowheads="1"/>
          </p:cNvSpPr>
          <p:nvPr/>
        </p:nvSpPr>
        <p:spPr bwMode="auto">
          <a:xfrm>
            <a:off x="7332663" y="1985963"/>
            <a:ext cx="5937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Z</a:t>
            </a:r>
            <a:endParaRPr lang="es-ES" altLang="es-PE" sz="2200"/>
          </a:p>
        </p:txBody>
      </p:sp>
      <p:sp>
        <p:nvSpPr>
          <p:cNvPr id="524305" name="Text Box 17"/>
          <p:cNvSpPr txBox="1">
            <a:spLocks noChangeArrowheads="1"/>
          </p:cNvSpPr>
          <p:nvPr/>
        </p:nvSpPr>
        <p:spPr bwMode="auto">
          <a:xfrm>
            <a:off x="6999288" y="2635250"/>
            <a:ext cx="1497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000"/>
              <a:t>Eje óptico</a:t>
            </a:r>
            <a:endParaRPr lang="es-ES" altLang="es-PE" sz="2000"/>
          </a:p>
        </p:txBody>
      </p:sp>
      <p:sp>
        <p:nvSpPr>
          <p:cNvPr id="524307" name="Line 19"/>
          <p:cNvSpPr>
            <a:spLocks noChangeShapeType="1"/>
          </p:cNvSpPr>
          <p:nvPr/>
        </p:nvSpPr>
        <p:spPr bwMode="auto">
          <a:xfrm flipV="1">
            <a:off x="1543050" y="2041525"/>
            <a:ext cx="361950" cy="276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4311" name="Line 23"/>
          <p:cNvSpPr>
            <a:spLocks noChangeShapeType="1"/>
          </p:cNvSpPr>
          <p:nvPr/>
        </p:nvSpPr>
        <p:spPr bwMode="auto">
          <a:xfrm>
            <a:off x="1974850" y="1963738"/>
            <a:ext cx="2101850" cy="1871662"/>
          </a:xfrm>
          <a:prstGeom prst="line">
            <a:avLst/>
          </a:prstGeom>
          <a:noFill/>
          <a:ln w="28575">
            <a:solidFill>
              <a:srgbClr val="33CC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4315" name="Line 27"/>
          <p:cNvSpPr>
            <a:spLocks noChangeShapeType="1"/>
          </p:cNvSpPr>
          <p:nvPr/>
        </p:nvSpPr>
        <p:spPr bwMode="auto">
          <a:xfrm flipH="1" flipV="1">
            <a:off x="1970088" y="815975"/>
            <a:ext cx="4762" cy="2847975"/>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4316" name="Text Box 28"/>
          <p:cNvSpPr txBox="1">
            <a:spLocks noChangeArrowheads="1"/>
          </p:cNvSpPr>
          <p:nvPr/>
        </p:nvSpPr>
        <p:spPr bwMode="auto">
          <a:xfrm>
            <a:off x="1368425" y="736600"/>
            <a:ext cx="6207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Y</a:t>
            </a:r>
            <a:endParaRPr lang="es-ES" altLang="es-PE" sz="2200"/>
          </a:p>
        </p:txBody>
      </p:sp>
      <p:sp>
        <p:nvSpPr>
          <p:cNvPr id="524317" name="AutoShape 29"/>
          <p:cNvSpPr>
            <a:spLocks noChangeArrowheads="1"/>
          </p:cNvSpPr>
          <p:nvPr/>
        </p:nvSpPr>
        <p:spPr bwMode="auto">
          <a:xfrm rot="9539033" flipH="1" flipV="1">
            <a:off x="1979613" y="1144588"/>
            <a:ext cx="1933575" cy="1690687"/>
          </a:xfrm>
          <a:prstGeom prst="parallelogram">
            <a:avLst>
              <a:gd name="adj" fmla="val 38122"/>
            </a:avLst>
          </a:prstGeom>
          <a:solidFill>
            <a:srgbClr val="C0C0C0">
              <a:alpha val="37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4319" name="Line 31"/>
          <p:cNvSpPr>
            <a:spLocks noChangeShapeType="1"/>
          </p:cNvSpPr>
          <p:nvPr/>
        </p:nvSpPr>
        <p:spPr bwMode="auto">
          <a:xfrm>
            <a:off x="1982788" y="1970088"/>
            <a:ext cx="2759075" cy="433387"/>
          </a:xfrm>
          <a:prstGeom prst="line">
            <a:avLst/>
          </a:prstGeom>
          <a:noFill/>
          <a:ln w="28575">
            <a:solidFill>
              <a:srgbClr val="33CC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pic>
        <p:nvPicPr>
          <p:cNvPr id="524326" name="Picture 38" descr="esqpers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688" y="2092325"/>
            <a:ext cx="912812" cy="460375"/>
          </a:xfrm>
          <a:prstGeom prst="rect">
            <a:avLst/>
          </a:prstGeom>
          <a:noFill/>
          <a:extLst>
            <a:ext uri="{909E8E84-426E-40DD-AFC4-6F175D3DCCD1}">
              <a14:hiddenFill xmlns:a14="http://schemas.microsoft.com/office/drawing/2010/main">
                <a:solidFill>
                  <a:srgbClr val="FFFFFF"/>
                </a:solidFill>
              </a14:hiddenFill>
            </a:ext>
          </a:extLst>
        </p:spPr>
      </p:pic>
      <p:sp>
        <p:nvSpPr>
          <p:cNvPr id="524322" name="Oval 34"/>
          <p:cNvSpPr>
            <a:spLocks noChangeArrowheads="1"/>
          </p:cNvSpPr>
          <p:nvPr/>
        </p:nvSpPr>
        <p:spPr bwMode="auto">
          <a:xfrm>
            <a:off x="2544763" y="2492375"/>
            <a:ext cx="74612" cy="6508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4323" name="Oval 35"/>
          <p:cNvSpPr>
            <a:spLocks noChangeArrowheads="1"/>
          </p:cNvSpPr>
          <p:nvPr/>
        </p:nvSpPr>
        <p:spPr bwMode="auto">
          <a:xfrm>
            <a:off x="3459163" y="2179638"/>
            <a:ext cx="74612" cy="65087"/>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4320" name="Line 32"/>
          <p:cNvSpPr>
            <a:spLocks noChangeShapeType="1"/>
          </p:cNvSpPr>
          <p:nvPr/>
        </p:nvSpPr>
        <p:spPr bwMode="auto">
          <a:xfrm>
            <a:off x="1955800" y="1944688"/>
            <a:ext cx="3736975" cy="2078037"/>
          </a:xfrm>
          <a:prstGeom prst="line">
            <a:avLst/>
          </a:prstGeom>
          <a:noFill/>
          <a:ln w="28575">
            <a:solidFill>
              <a:srgbClr val="33CC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4321" name="Line 33"/>
          <p:cNvSpPr>
            <a:spLocks noChangeShapeType="1"/>
          </p:cNvSpPr>
          <p:nvPr/>
        </p:nvSpPr>
        <p:spPr bwMode="auto">
          <a:xfrm>
            <a:off x="2001838" y="1965325"/>
            <a:ext cx="4324350" cy="603250"/>
          </a:xfrm>
          <a:prstGeom prst="line">
            <a:avLst/>
          </a:prstGeom>
          <a:noFill/>
          <a:ln w="28575">
            <a:solidFill>
              <a:srgbClr val="33CC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4324" name="Oval 36"/>
          <p:cNvSpPr>
            <a:spLocks noChangeArrowheads="1"/>
          </p:cNvSpPr>
          <p:nvPr/>
        </p:nvSpPr>
        <p:spPr bwMode="auto">
          <a:xfrm>
            <a:off x="3081338" y="2070100"/>
            <a:ext cx="74612" cy="6508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4325" name="Oval 37"/>
          <p:cNvSpPr>
            <a:spLocks noChangeArrowheads="1"/>
          </p:cNvSpPr>
          <p:nvPr/>
        </p:nvSpPr>
        <p:spPr bwMode="auto">
          <a:xfrm>
            <a:off x="2546350" y="2241550"/>
            <a:ext cx="74613" cy="6508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aphicFrame>
        <p:nvGraphicFramePr>
          <p:cNvPr id="524327" name="Group 39"/>
          <p:cNvGraphicFramePr>
            <a:graphicFrameLocks noGrp="1"/>
          </p:cNvGraphicFramePr>
          <p:nvPr/>
        </p:nvGraphicFramePr>
        <p:xfrm>
          <a:off x="1362075" y="4889500"/>
          <a:ext cx="2109788" cy="1419226"/>
        </p:xfrm>
        <a:graphic>
          <a:graphicData uri="http://schemas.openxmlformats.org/drawingml/2006/table">
            <a:tbl>
              <a:tblPr/>
              <a:tblGrid>
                <a:gridCol w="703263"/>
                <a:gridCol w="703262"/>
                <a:gridCol w="703263"/>
              </a:tblGrid>
              <a:tr h="468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46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31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32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33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4345" name="Rectangle 57"/>
          <p:cNvSpPr>
            <a:spLocks noChangeArrowheads="1"/>
          </p:cNvSpPr>
          <p:nvPr/>
        </p:nvSpPr>
        <p:spPr bwMode="auto">
          <a:xfrm>
            <a:off x="5383213" y="5286375"/>
            <a:ext cx="299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R(x,y):= A(x’/z’, y’/z’)</a:t>
            </a:r>
          </a:p>
        </p:txBody>
      </p:sp>
      <p:graphicFrame>
        <p:nvGraphicFramePr>
          <p:cNvPr id="524346" name="Group 58"/>
          <p:cNvGraphicFramePr>
            <a:graphicFrameLocks noGrp="1"/>
          </p:cNvGraphicFramePr>
          <p:nvPr/>
        </p:nvGraphicFramePr>
        <p:xfrm>
          <a:off x="3768725" y="4876800"/>
          <a:ext cx="508000" cy="1441450"/>
        </p:xfrm>
        <a:graphic>
          <a:graphicData uri="http://schemas.openxmlformats.org/drawingml/2006/table">
            <a:tbl>
              <a:tblPr/>
              <a:tblGrid>
                <a:gridCol w="508000"/>
              </a:tblGrid>
              <a:tr h="4730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4356" name="Rectangle 68"/>
          <p:cNvSpPr>
            <a:spLocks noChangeArrowheads="1"/>
          </p:cNvSpPr>
          <p:nvPr/>
        </p:nvSpPr>
        <p:spPr bwMode="auto">
          <a:xfrm>
            <a:off x="3482975" y="5316538"/>
            <a:ext cx="27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graphicFrame>
        <p:nvGraphicFramePr>
          <p:cNvPr id="524358" name="Group 70"/>
          <p:cNvGraphicFramePr>
            <a:graphicFrameLocks noGrp="1"/>
          </p:cNvGraphicFramePr>
          <p:nvPr/>
        </p:nvGraphicFramePr>
        <p:xfrm>
          <a:off x="461963" y="4911725"/>
          <a:ext cx="508000" cy="1441450"/>
        </p:xfrm>
        <a:graphic>
          <a:graphicData uri="http://schemas.openxmlformats.org/drawingml/2006/table">
            <a:tbl>
              <a:tblPr/>
              <a:tblGrid>
                <a:gridCol w="508000"/>
              </a:tblGrid>
              <a:tr h="4730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z’</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4368" name="Rectangle 80"/>
          <p:cNvSpPr>
            <a:spLocks noChangeArrowheads="1"/>
          </p:cNvSpPr>
          <p:nvPr/>
        </p:nvSpPr>
        <p:spPr bwMode="auto">
          <a:xfrm>
            <a:off x="982663" y="5391150"/>
            <a:ext cx="37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524369" name="Rectangle 81"/>
          <p:cNvSpPr>
            <a:spLocks noChangeArrowheads="1"/>
          </p:cNvSpPr>
          <p:nvPr/>
        </p:nvSpPr>
        <p:spPr bwMode="auto">
          <a:xfrm>
            <a:off x="4816475" y="4167188"/>
            <a:ext cx="4132263" cy="77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pPr>
              <a:buFontTx/>
              <a:buNone/>
            </a:pPr>
            <a:r>
              <a:rPr lang="es-ES_tradnl" altLang="es-PE" sz="2400">
                <a:latin typeface="Arial" pitchFamily="34" charset="0"/>
                <a:sym typeface="Wingdings" pitchFamily="2" charset="2"/>
              </a:rPr>
              <a:t>2) Proyección perspectiva de la imagen en el espacio</a:t>
            </a:r>
          </a:p>
        </p:txBody>
      </p:sp>
    </p:spTree>
    <p:extLst>
      <p:ext uri="{BB962C8B-B14F-4D97-AF65-F5344CB8AC3E}">
        <p14:creationId xmlns:p14="http://schemas.microsoft.com/office/powerpoint/2010/main" val="1534536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43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43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43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43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43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43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43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43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4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311" grpId="0" animBg="1"/>
      <p:bldP spid="524319" grpId="0" animBg="1"/>
      <p:bldP spid="524322" grpId="0" animBg="1"/>
      <p:bldP spid="524323" grpId="0" animBg="1"/>
      <p:bldP spid="524320" grpId="0" animBg="1"/>
      <p:bldP spid="524321" grpId="0" animBg="1"/>
      <p:bldP spid="524324" grpId="0" animBg="1"/>
      <p:bldP spid="524325"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body" sz="half" idx="1"/>
          </p:nvPr>
        </p:nvSpPr>
        <p:spPr>
          <a:xfrm>
            <a:off x="225425" y="554038"/>
            <a:ext cx="8669338" cy="1611312"/>
          </a:xfrm>
        </p:spPr>
        <p:txBody>
          <a:bodyPr>
            <a:normAutofit lnSpcReduction="10000"/>
          </a:bodyPr>
          <a:lstStyle/>
          <a:p>
            <a:r>
              <a:rPr lang="es-ES_tradnl" altLang="es-PE" sz="2400">
                <a:latin typeface="Arial" pitchFamily="34" charset="0"/>
                <a:sym typeface="Wingdings" pitchFamily="2" charset="2"/>
              </a:rPr>
              <a:t>La transf. bilineal es una </a:t>
            </a:r>
            <a:r>
              <a:rPr lang="es-ES_tradnl" altLang="es-PE" sz="2400" b="1">
                <a:latin typeface="Arial" pitchFamily="34" charset="0"/>
                <a:sym typeface="Wingdings" pitchFamily="2" charset="2"/>
              </a:rPr>
              <a:t>simulación</a:t>
            </a:r>
            <a:r>
              <a:rPr lang="es-ES_tradnl" altLang="es-PE" sz="2400">
                <a:latin typeface="Arial" pitchFamily="34" charset="0"/>
                <a:sym typeface="Wingdings" pitchFamily="2" charset="2"/>
              </a:rPr>
              <a:t> de la perspectiva. También mapea un rectángulo en un cuadrilátero.</a:t>
            </a:r>
          </a:p>
          <a:p>
            <a:r>
              <a:rPr lang="es-ES_tradnl" altLang="es-PE" sz="2400">
                <a:latin typeface="Arial" pitchFamily="34" charset="0"/>
                <a:sym typeface="Wingdings" pitchFamily="2" charset="2"/>
              </a:rPr>
              <a:t>Pero el resultado no es exactamente una perspectiva. La diferencia es mayor cuanto mayor efecto de perspectiva.</a:t>
            </a:r>
          </a:p>
        </p:txBody>
      </p:sp>
      <p:sp>
        <p:nvSpPr>
          <p:cNvPr id="522243" name="Rectangle 3"/>
          <p:cNvSpPr>
            <a:spLocks noGrp="1" noChangeArrowheads="1"/>
          </p:cNvSpPr>
          <p:nvPr>
            <p:ph type="title"/>
          </p:nvPr>
        </p:nvSpPr>
        <p:spPr>
          <a:xfrm>
            <a:off x="179388" y="0"/>
            <a:ext cx="8785225" cy="815975"/>
          </a:xfrm>
        </p:spPr>
        <p:txBody>
          <a:bodyPr/>
          <a:lstStyle/>
          <a:p>
            <a:r>
              <a:rPr lang="es-ES_tradnl" altLang="es-PE" sz="2800">
                <a:latin typeface="Arial Black" pitchFamily="34" charset="0"/>
              </a:rPr>
              <a:t>4.3. Transformación bilineal y perspectiva.</a:t>
            </a:r>
          </a:p>
        </p:txBody>
      </p:sp>
      <p:pic>
        <p:nvPicPr>
          <p:cNvPr id="522354" name="Picture 114" descr="perspec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775" y="4227513"/>
            <a:ext cx="2698750" cy="2159000"/>
          </a:xfrm>
          <a:prstGeom prst="rect">
            <a:avLst/>
          </a:prstGeom>
          <a:noFill/>
          <a:extLst>
            <a:ext uri="{909E8E84-426E-40DD-AFC4-6F175D3DCCD1}">
              <a14:hiddenFill xmlns:a14="http://schemas.microsoft.com/office/drawing/2010/main">
                <a:solidFill>
                  <a:srgbClr val="FFFFFF"/>
                </a:solidFill>
              </a14:hiddenFill>
            </a:ext>
          </a:extLst>
        </p:spPr>
      </p:pic>
      <p:pic>
        <p:nvPicPr>
          <p:cNvPr id="522353" name="Picture 113" descr="bilineal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775" y="2138363"/>
            <a:ext cx="2698750" cy="2159000"/>
          </a:xfrm>
          <a:prstGeom prst="rect">
            <a:avLst/>
          </a:prstGeom>
          <a:noFill/>
          <a:extLst>
            <a:ext uri="{909E8E84-426E-40DD-AFC4-6F175D3DCCD1}">
              <a14:hiddenFill xmlns:a14="http://schemas.microsoft.com/office/drawing/2010/main">
                <a:solidFill>
                  <a:srgbClr val="FFFFFF"/>
                </a:solidFill>
              </a14:hiddenFill>
            </a:ext>
          </a:extLst>
        </p:spPr>
      </p:pic>
      <p:pic>
        <p:nvPicPr>
          <p:cNvPr id="522355" name="Picture 115" descr="perspec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625" y="4227513"/>
            <a:ext cx="2698750" cy="2159000"/>
          </a:xfrm>
          <a:prstGeom prst="rect">
            <a:avLst/>
          </a:prstGeom>
          <a:noFill/>
          <a:extLst>
            <a:ext uri="{909E8E84-426E-40DD-AFC4-6F175D3DCCD1}">
              <a14:hiddenFill xmlns:a14="http://schemas.microsoft.com/office/drawing/2010/main">
                <a:solidFill>
                  <a:srgbClr val="FFFFFF"/>
                </a:solidFill>
              </a14:hiddenFill>
            </a:ext>
          </a:extLst>
        </p:spPr>
      </p:pic>
      <p:pic>
        <p:nvPicPr>
          <p:cNvPr id="522356" name="Picture 116" descr="bilinel3"/>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3625" y="2138363"/>
            <a:ext cx="2698750" cy="2159000"/>
          </a:xfrm>
          <a:prstGeom prst="rect">
            <a:avLst/>
          </a:prstGeom>
          <a:noFill/>
          <a:extLst>
            <a:ext uri="{909E8E84-426E-40DD-AFC4-6F175D3DCCD1}">
              <a14:hiddenFill xmlns:a14="http://schemas.microsoft.com/office/drawing/2010/main">
                <a:solidFill>
                  <a:srgbClr val="FFFFFF"/>
                </a:solidFill>
              </a14:hiddenFill>
            </a:ext>
          </a:extLst>
        </p:spPr>
      </p:pic>
      <p:pic>
        <p:nvPicPr>
          <p:cNvPr id="522357" name="Picture 117" descr="perspec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063" y="4227513"/>
            <a:ext cx="2698750" cy="2159000"/>
          </a:xfrm>
          <a:prstGeom prst="rect">
            <a:avLst/>
          </a:prstGeom>
          <a:noFill/>
          <a:extLst>
            <a:ext uri="{909E8E84-426E-40DD-AFC4-6F175D3DCCD1}">
              <a14:hiddenFill xmlns:a14="http://schemas.microsoft.com/office/drawing/2010/main">
                <a:solidFill>
                  <a:srgbClr val="FFFFFF"/>
                </a:solidFill>
              </a14:hiddenFill>
            </a:ext>
          </a:extLst>
        </p:spPr>
      </p:pic>
      <p:pic>
        <p:nvPicPr>
          <p:cNvPr id="522358" name="Picture 118" descr="bilineal2"/>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063" y="2138363"/>
            <a:ext cx="2698750" cy="2159000"/>
          </a:xfrm>
          <a:prstGeom prst="rect">
            <a:avLst/>
          </a:prstGeom>
          <a:noFill/>
          <a:extLst>
            <a:ext uri="{909E8E84-426E-40DD-AFC4-6F175D3DCCD1}">
              <a14:hiddenFill xmlns:a14="http://schemas.microsoft.com/office/drawing/2010/main">
                <a:solidFill>
                  <a:srgbClr val="FFFFFF"/>
                </a:solidFill>
              </a14:hiddenFill>
            </a:ext>
          </a:extLst>
        </p:spPr>
      </p:pic>
      <p:sp>
        <p:nvSpPr>
          <p:cNvPr id="522359" name="Text Box 119"/>
          <p:cNvSpPr txBox="1">
            <a:spLocks noChangeArrowheads="1"/>
          </p:cNvSpPr>
          <p:nvPr/>
        </p:nvSpPr>
        <p:spPr bwMode="auto">
          <a:xfrm rot="16200000">
            <a:off x="-546893" y="2897981"/>
            <a:ext cx="221138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b="1"/>
              <a:t>Transformac.  bilineales</a:t>
            </a:r>
            <a:endParaRPr lang="es-ES" altLang="es-PE" b="1"/>
          </a:p>
        </p:txBody>
      </p:sp>
      <p:sp>
        <p:nvSpPr>
          <p:cNvPr id="522360" name="Text Box 120"/>
          <p:cNvSpPr txBox="1">
            <a:spLocks noChangeArrowheads="1"/>
          </p:cNvSpPr>
          <p:nvPr/>
        </p:nvSpPr>
        <p:spPr bwMode="auto">
          <a:xfrm rot="16200000">
            <a:off x="-531018" y="5193506"/>
            <a:ext cx="21796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b="1"/>
              <a:t>Transformac. perspectivas</a:t>
            </a:r>
            <a:endParaRPr lang="es-ES" altLang="es-PE" b="1"/>
          </a:p>
        </p:txBody>
      </p:sp>
    </p:spTree>
    <p:extLst>
      <p:ext uri="{BB962C8B-B14F-4D97-AF65-F5344CB8AC3E}">
        <p14:creationId xmlns:p14="http://schemas.microsoft.com/office/powerpoint/2010/main" val="2122802799"/>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body" sz="half" idx="1"/>
          </p:nvPr>
        </p:nvSpPr>
        <p:spPr>
          <a:xfrm>
            <a:off x="225425" y="642938"/>
            <a:ext cx="8669338" cy="2044700"/>
          </a:xfrm>
        </p:spPr>
        <p:txBody>
          <a:bodyPr/>
          <a:lstStyle/>
          <a:p>
            <a:r>
              <a:rPr lang="es-ES_tradnl" altLang="es-PE" sz="2400" b="1">
                <a:latin typeface="Arial" pitchFamily="34" charset="0"/>
                <a:sym typeface="Wingdings" pitchFamily="2" charset="2"/>
              </a:rPr>
              <a:t>Problema</a:t>
            </a:r>
            <a:r>
              <a:rPr lang="es-ES_tradnl" altLang="es-PE" sz="2400">
                <a:latin typeface="Arial" pitchFamily="34" charset="0"/>
                <a:sym typeface="Wingdings" pitchFamily="2" charset="2"/>
              </a:rPr>
              <a:t>: dados 4 puntos en la imagen original y otros 4 en la imagen de destino, calcular las transformaciones bilineal y perspectiva que producen ese mapeo.</a:t>
            </a:r>
          </a:p>
          <a:p>
            <a:r>
              <a:rPr lang="es-ES_tradnl" altLang="es-PE" sz="2400" b="1">
                <a:latin typeface="Arial" pitchFamily="34" charset="0"/>
                <a:sym typeface="Wingdings" pitchFamily="2" charset="2"/>
              </a:rPr>
              <a:t>Solución</a:t>
            </a:r>
            <a:r>
              <a:rPr lang="es-ES_tradnl" altLang="es-PE" sz="2400">
                <a:latin typeface="Arial" pitchFamily="34" charset="0"/>
                <a:sym typeface="Wingdings" pitchFamily="2" charset="2"/>
              </a:rPr>
              <a:t>: plantear los sistemas de ecuaciones correspondientes y resolver las incógnitas.</a:t>
            </a:r>
            <a:endParaRPr lang="es-ES_tradnl" altLang="es-PE" sz="2400" b="1">
              <a:latin typeface="Arial" pitchFamily="34" charset="0"/>
              <a:sym typeface="Wingdings" pitchFamily="2" charset="2"/>
            </a:endParaRPr>
          </a:p>
        </p:txBody>
      </p:sp>
      <p:sp>
        <p:nvSpPr>
          <p:cNvPr id="526339" name="Rectangle 3"/>
          <p:cNvSpPr>
            <a:spLocks noGrp="1" noChangeArrowheads="1"/>
          </p:cNvSpPr>
          <p:nvPr>
            <p:ph type="title"/>
          </p:nvPr>
        </p:nvSpPr>
        <p:spPr>
          <a:xfrm>
            <a:off x="179388" y="0"/>
            <a:ext cx="8785225" cy="815975"/>
          </a:xfrm>
        </p:spPr>
        <p:txBody>
          <a:bodyPr/>
          <a:lstStyle/>
          <a:p>
            <a:r>
              <a:rPr lang="es-ES_tradnl" altLang="es-PE" sz="2800">
                <a:latin typeface="Arial Black" pitchFamily="34" charset="0"/>
              </a:rPr>
              <a:t>4.3. Transformación bilineal y perspectiva.</a:t>
            </a:r>
          </a:p>
        </p:txBody>
      </p:sp>
      <p:sp>
        <p:nvSpPr>
          <p:cNvPr id="526447" name="Line 111"/>
          <p:cNvSpPr>
            <a:spLocks noChangeShapeType="1"/>
          </p:cNvSpPr>
          <p:nvPr/>
        </p:nvSpPr>
        <p:spPr bwMode="auto">
          <a:xfrm flipV="1">
            <a:off x="1322388" y="4386263"/>
            <a:ext cx="1065212" cy="21590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48" name="Line 112"/>
          <p:cNvSpPr>
            <a:spLocks noChangeShapeType="1"/>
          </p:cNvSpPr>
          <p:nvPr/>
        </p:nvSpPr>
        <p:spPr bwMode="auto">
          <a:xfrm>
            <a:off x="1317625" y="4660900"/>
            <a:ext cx="579438" cy="69850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49" name="Line 113"/>
          <p:cNvSpPr>
            <a:spLocks noChangeShapeType="1"/>
          </p:cNvSpPr>
          <p:nvPr/>
        </p:nvSpPr>
        <p:spPr bwMode="auto">
          <a:xfrm flipV="1">
            <a:off x="290513" y="3814763"/>
            <a:ext cx="2886075" cy="1587"/>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50" name="Line 114"/>
          <p:cNvSpPr>
            <a:spLocks noChangeShapeType="1"/>
          </p:cNvSpPr>
          <p:nvPr/>
        </p:nvSpPr>
        <p:spPr bwMode="auto">
          <a:xfrm>
            <a:off x="641350" y="3560763"/>
            <a:ext cx="0" cy="219392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51" name="Text Box 115"/>
          <p:cNvSpPr txBox="1">
            <a:spLocks noChangeArrowheads="1"/>
          </p:cNvSpPr>
          <p:nvPr/>
        </p:nvSpPr>
        <p:spPr bwMode="auto">
          <a:xfrm>
            <a:off x="2936875" y="3351213"/>
            <a:ext cx="3857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526452" name="Text Box 116"/>
          <p:cNvSpPr txBox="1">
            <a:spLocks noChangeArrowheads="1"/>
          </p:cNvSpPr>
          <p:nvPr/>
        </p:nvSpPr>
        <p:spPr bwMode="auto">
          <a:xfrm>
            <a:off x="185738" y="5410200"/>
            <a:ext cx="39846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Y</a:t>
            </a:r>
            <a:endParaRPr lang="es-ES" altLang="es-PE" sz="2200"/>
          </a:p>
        </p:txBody>
      </p:sp>
      <p:sp>
        <p:nvSpPr>
          <p:cNvPr id="526453" name="Text Box 117"/>
          <p:cNvSpPr txBox="1">
            <a:spLocks noChangeArrowheads="1"/>
          </p:cNvSpPr>
          <p:nvPr/>
        </p:nvSpPr>
        <p:spPr bwMode="auto">
          <a:xfrm>
            <a:off x="466725" y="2941638"/>
            <a:ext cx="2628900"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Coordenadas en A</a:t>
            </a:r>
            <a:endParaRPr lang="es-ES_tradnl" altLang="es-PE" sz="2200">
              <a:sym typeface="Symbol" pitchFamily="18" charset="2"/>
            </a:endParaRPr>
          </a:p>
        </p:txBody>
      </p:sp>
      <p:sp>
        <p:nvSpPr>
          <p:cNvPr id="526454" name="Text Box 118"/>
          <p:cNvSpPr txBox="1">
            <a:spLocks noChangeArrowheads="1"/>
          </p:cNvSpPr>
          <p:nvPr/>
        </p:nvSpPr>
        <p:spPr bwMode="auto">
          <a:xfrm>
            <a:off x="639763" y="4067175"/>
            <a:ext cx="126206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(x</a:t>
            </a:r>
            <a:r>
              <a:rPr lang="es-ES_tradnl" altLang="es-PE" sz="2200" baseline="-25000"/>
              <a:t>1a</a:t>
            </a:r>
            <a:r>
              <a:rPr lang="es-ES_tradnl" altLang="es-PE" sz="2200"/>
              <a:t>, y</a:t>
            </a:r>
            <a:r>
              <a:rPr lang="es-ES_tradnl" altLang="es-PE" sz="2200" baseline="-25000"/>
              <a:t>1a</a:t>
            </a:r>
            <a:r>
              <a:rPr lang="es-ES_tradnl" altLang="es-PE" sz="2200"/>
              <a:t>)</a:t>
            </a:r>
            <a:endParaRPr lang="es-ES" altLang="es-PE" sz="2200"/>
          </a:p>
        </p:txBody>
      </p:sp>
      <p:sp>
        <p:nvSpPr>
          <p:cNvPr id="526455" name="Line 119"/>
          <p:cNvSpPr>
            <a:spLocks noChangeShapeType="1"/>
          </p:cNvSpPr>
          <p:nvPr/>
        </p:nvSpPr>
        <p:spPr bwMode="auto">
          <a:xfrm flipV="1">
            <a:off x="1995488" y="5281613"/>
            <a:ext cx="1222375" cy="111125"/>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56" name="Oval 120"/>
          <p:cNvSpPr>
            <a:spLocks noChangeArrowheads="1"/>
          </p:cNvSpPr>
          <p:nvPr/>
        </p:nvSpPr>
        <p:spPr bwMode="auto">
          <a:xfrm>
            <a:off x="1196975" y="4530725"/>
            <a:ext cx="123825" cy="138113"/>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6457" name="Oval 121"/>
          <p:cNvSpPr>
            <a:spLocks noChangeArrowheads="1"/>
          </p:cNvSpPr>
          <p:nvPr/>
        </p:nvSpPr>
        <p:spPr bwMode="auto">
          <a:xfrm>
            <a:off x="1876425" y="5367338"/>
            <a:ext cx="123825" cy="138112"/>
          </a:xfrm>
          <a:prstGeom prst="ellipse">
            <a:avLst/>
          </a:prstGeom>
          <a:solidFill>
            <a:srgbClr val="00CC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6458" name="Line 122"/>
          <p:cNvSpPr>
            <a:spLocks noChangeShapeType="1"/>
          </p:cNvSpPr>
          <p:nvPr/>
        </p:nvSpPr>
        <p:spPr bwMode="auto">
          <a:xfrm>
            <a:off x="2474913" y="4392613"/>
            <a:ext cx="736600" cy="815975"/>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59" name="Oval 123"/>
          <p:cNvSpPr>
            <a:spLocks noChangeArrowheads="1"/>
          </p:cNvSpPr>
          <p:nvPr/>
        </p:nvSpPr>
        <p:spPr bwMode="auto">
          <a:xfrm>
            <a:off x="2378075" y="4302125"/>
            <a:ext cx="123825" cy="138113"/>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6460" name="Oval 124"/>
          <p:cNvSpPr>
            <a:spLocks noChangeArrowheads="1"/>
          </p:cNvSpPr>
          <p:nvPr/>
        </p:nvSpPr>
        <p:spPr bwMode="auto">
          <a:xfrm>
            <a:off x="3162300" y="5202238"/>
            <a:ext cx="123825" cy="138112"/>
          </a:xfrm>
          <a:prstGeom prst="ellipse">
            <a:avLst/>
          </a:prstGeom>
          <a:solidFill>
            <a:srgbClr val="00CC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6461" name="Text Box 125"/>
          <p:cNvSpPr txBox="1">
            <a:spLocks noChangeArrowheads="1"/>
          </p:cNvSpPr>
          <p:nvPr/>
        </p:nvSpPr>
        <p:spPr bwMode="auto">
          <a:xfrm>
            <a:off x="1835150" y="3787775"/>
            <a:ext cx="12477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(x</a:t>
            </a:r>
            <a:r>
              <a:rPr lang="es-ES_tradnl" altLang="es-PE" sz="2200" baseline="-25000"/>
              <a:t>2a</a:t>
            </a:r>
            <a:r>
              <a:rPr lang="es-ES_tradnl" altLang="es-PE" sz="2200"/>
              <a:t>, y</a:t>
            </a:r>
            <a:r>
              <a:rPr lang="es-ES_tradnl" altLang="es-PE" sz="2200" baseline="-25000"/>
              <a:t>2a</a:t>
            </a:r>
            <a:r>
              <a:rPr lang="es-ES_tradnl" altLang="es-PE" sz="2200"/>
              <a:t>)</a:t>
            </a:r>
            <a:endParaRPr lang="es-ES" altLang="es-PE" sz="2200"/>
          </a:p>
        </p:txBody>
      </p:sp>
      <p:sp>
        <p:nvSpPr>
          <p:cNvPr id="526462" name="Text Box 126"/>
          <p:cNvSpPr txBox="1">
            <a:spLocks noChangeArrowheads="1"/>
          </p:cNvSpPr>
          <p:nvPr/>
        </p:nvSpPr>
        <p:spPr bwMode="auto">
          <a:xfrm>
            <a:off x="1190625" y="5448300"/>
            <a:ext cx="13589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(x</a:t>
            </a:r>
            <a:r>
              <a:rPr lang="es-ES_tradnl" altLang="es-PE" sz="2200" baseline="-25000"/>
              <a:t>4a</a:t>
            </a:r>
            <a:r>
              <a:rPr lang="es-ES_tradnl" altLang="es-PE" sz="2200"/>
              <a:t>, y</a:t>
            </a:r>
            <a:r>
              <a:rPr lang="es-ES_tradnl" altLang="es-PE" sz="2200" baseline="-25000"/>
              <a:t>4a</a:t>
            </a:r>
            <a:r>
              <a:rPr lang="es-ES_tradnl" altLang="es-PE" sz="2200"/>
              <a:t>)</a:t>
            </a:r>
            <a:endParaRPr lang="es-ES" altLang="es-PE" sz="2200"/>
          </a:p>
        </p:txBody>
      </p:sp>
      <p:sp>
        <p:nvSpPr>
          <p:cNvPr id="526463" name="Line 127"/>
          <p:cNvSpPr>
            <a:spLocks noChangeShapeType="1"/>
          </p:cNvSpPr>
          <p:nvPr/>
        </p:nvSpPr>
        <p:spPr bwMode="auto">
          <a:xfrm flipV="1">
            <a:off x="7199313" y="4344988"/>
            <a:ext cx="684212" cy="122237"/>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64" name="Line 128"/>
          <p:cNvSpPr>
            <a:spLocks noChangeShapeType="1"/>
          </p:cNvSpPr>
          <p:nvPr/>
        </p:nvSpPr>
        <p:spPr bwMode="auto">
          <a:xfrm flipH="1">
            <a:off x="6559550" y="4470400"/>
            <a:ext cx="622300" cy="1103313"/>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65" name="Line 129"/>
          <p:cNvSpPr>
            <a:spLocks noChangeShapeType="1"/>
          </p:cNvSpPr>
          <p:nvPr/>
        </p:nvSpPr>
        <p:spPr bwMode="auto">
          <a:xfrm flipV="1">
            <a:off x="5670550" y="3779838"/>
            <a:ext cx="2886075" cy="1587"/>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66" name="Line 130"/>
          <p:cNvSpPr>
            <a:spLocks noChangeShapeType="1"/>
          </p:cNvSpPr>
          <p:nvPr/>
        </p:nvSpPr>
        <p:spPr bwMode="auto">
          <a:xfrm>
            <a:off x="6021388" y="3525838"/>
            <a:ext cx="0" cy="219392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67" name="Text Box 131"/>
          <p:cNvSpPr txBox="1">
            <a:spLocks noChangeArrowheads="1"/>
          </p:cNvSpPr>
          <p:nvPr/>
        </p:nvSpPr>
        <p:spPr bwMode="auto">
          <a:xfrm>
            <a:off x="8316913" y="3316288"/>
            <a:ext cx="3857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X</a:t>
            </a:r>
            <a:endParaRPr lang="es-ES" altLang="es-PE" sz="2200"/>
          </a:p>
        </p:txBody>
      </p:sp>
      <p:sp>
        <p:nvSpPr>
          <p:cNvPr id="526468" name="Text Box 132"/>
          <p:cNvSpPr txBox="1">
            <a:spLocks noChangeArrowheads="1"/>
          </p:cNvSpPr>
          <p:nvPr/>
        </p:nvSpPr>
        <p:spPr bwMode="auto">
          <a:xfrm>
            <a:off x="5564188" y="5387975"/>
            <a:ext cx="39846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s-ES_tradnl" altLang="es-PE" sz="2200"/>
              <a:t>Y</a:t>
            </a:r>
            <a:endParaRPr lang="es-ES" altLang="es-PE" sz="2200"/>
          </a:p>
        </p:txBody>
      </p:sp>
      <p:sp>
        <p:nvSpPr>
          <p:cNvPr id="526469" name="Text Box 133"/>
          <p:cNvSpPr txBox="1">
            <a:spLocks noChangeArrowheads="1"/>
          </p:cNvSpPr>
          <p:nvPr/>
        </p:nvSpPr>
        <p:spPr bwMode="auto">
          <a:xfrm>
            <a:off x="5846763" y="2941638"/>
            <a:ext cx="2628900" cy="4270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Coordenadas en R</a:t>
            </a:r>
            <a:endParaRPr lang="es-ES_tradnl" altLang="es-PE" sz="2200">
              <a:sym typeface="Symbol" pitchFamily="18" charset="2"/>
            </a:endParaRPr>
          </a:p>
        </p:txBody>
      </p:sp>
      <p:sp>
        <p:nvSpPr>
          <p:cNvPr id="526470" name="Text Box 134"/>
          <p:cNvSpPr txBox="1">
            <a:spLocks noChangeArrowheads="1"/>
          </p:cNvSpPr>
          <p:nvPr/>
        </p:nvSpPr>
        <p:spPr bwMode="auto">
          <a:xfrm>
            <a:off x="6129338" y="3921125"/>
            <a:ext cx="12049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(x</a:t>
            </a:r>
            <a:r>
              <a:rPr lang="es-ES_tradnl" altLang="es-PE" sz="2200" baseline="-25000"/>
              <a:t>1r</a:t>
            </a:r>
            <a:r>
              <a:rPr lang="es-ES_tradnl" altLang="es-PE" sz="2200"/>
              <a:t>, y</a:t>
            </a:r>
            <a:r>
              <a:rPr lang="es-ES_tradnl" altLang="es-PE" sz="2200" baseline="-25000"/>
              <a:t>1r</a:t>
            </a:r>
            <a:r>
              <a:rPr lang="es-ES_tradnl" altLang="es-PE" sz="2200"/>
              <a:t>)</a:t>
            </a:r>
            <a:endParaRPr lang="es-ES" altLang="es-PE" sz="2200"/>
          </a:p>
        </p:txBody>
      </p:sp>
      <p:sp>
        <p:nvSpPr>
          <p:cNvPr id="526471" name="Text Box 135"/>
          <p:cNvSpPr txBox="1">
            <a:spLocks noChangeArrowheads="1"/>
          </p:cNvSpPr>
          <p:nvPr/>
        </p:nvSpPr>
        <p:spPr bwMode="auto">
          <a:xfrm>
            <a:off x="7783513" y="3905250"/>
            <a:ext cx="11906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(x</a:t>
            </a:r>
            <a:r>
              <a:rPr lang="es-ES_tradnl" altLang="es-PE" sz="2200" baseline="-25000"/>
              <a:t>2r</a:t>
            </a:r>
            <a:r>
              <a:rPr lang="es-ES_tradnl" altLang="es-PE" sz="2200"/>
              <a:t>, y</a:t>
            </a:r>
            <a:r>
              <a:rPr lang="es-ES_tradnl" altLang="es-PE" sz="2200" baseline="-25000"/>
              <a:t>2r</a:t>
            </a:r>
            <a:r>
              <a:rPr lang="es-ES_tradnl" altLang="es-PE" sz="2200"/>
              <a:t>)</a:t>
            </a:r>
            <a:endParaRPr lang="es-ES" altLang="es-PE" sz="2200"/>
          </a:p>
        </p:txBody>
      </p:sp>
      <p:sp>
        <p:nvSpPr>
          <p:cNvPr id="526472" name="Text Box 136"/>
          <p:cNvSpPr txBox="1">
            <a:spLocks noChangeArrowheads="1"/>
          </p:cNvSpPr>
          <p:nvPr/>
        </p:nvSpPr>
        <p:spPr bwMode="auto">
          <a:xfrm>
            <a:off x="6027738" y="5649913"/>
            <a:ext cx="115093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(x</a:t>
            </a:r>
            <a:r>
              <a:rPr lang="es-ES_tradnl" altLang="es-PE" sz="2200" baseline="-25000"/>
              <a:t>4r</a:t>
            </a:r>
            <a:r>
              <a:rPr lang="es-ES_tradnl" altLang="es-PE" sz="2200"/>
              <a:t>, y</a:t>
            </a:r>
            <a:r>
              <a:rPr lang="es-ES_tradnl" altLang="es-PE" sz="2200" baseline="-25000"/>
              <a:t>4r</a:t>
            </a:r>
            <a:r>
              <a:rPr lang="es-ES_tradnl" altLang="es-PE" sz="2200"/>
              <a:t>)</a:t>
            </a:r>
            <a:endParaRPr lang="es-ES" altLang="es-PE" sz="2200"/>
          </a:p>
        </p:txBody>
      </p:sp>
      <p:sp>
        <p:nvSpPr>
          <p:cNvPr id="526473" name="Line 137"/>
          <p:cNvSpPr>
            <a:spLocks noChangeShapeType="1"/>
          </p:cNvSpPr>
          <p:nvPr/>
        </p:nvSpPr>
        <p:spPr bwMode="auto">
          <a:xfrm>
            <a:off x="7900988" y="4360863"/>
            <a:ext cx="566737" cy="1220787"/>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74" name="Line 138"/>
          <p:cNvSpPr>
            <a:spLocks noChangeShapeType="1"/>
          </p:cNvSpPr>
          <p:nvPr/>
        </p:nvSpPr>
        <p:spPr bwMode="auto">
          <a:xfrm flipV="1">
            <a:off x="6573838" y="5570538"/>
            <a:ext cx="1884362" cy="17462"/>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26475" name="Oval 139"/>
          <p:cNvSpPr>
            <a:spLocks noChangeArrowheads="1"/>
          </p:cNvSpPr>
          <p:nvPr/>
        </p:nvSpPr>
        <p:spPr bwMode="auto">
          <a:xfrm>
            <a:off x="7131050" y="4408488"/>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6476" name="Oval 140"/>
          <p:cNvSpPr>
            <a:spLocks noChangeArrowheads="1"/>
          </p:cNvSpPr>
          <p:nvPr/>
        </p:nvSpPr>
        <p:spPr bwMode="auto">
          <a:xfrm>
            <a:off x="6496050" y="5513388"/>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6477" name="Oval 141"/>
          <p:cNvSpPr>
            <a:spLocks noChangeArrowheads="1"/>
          </p:cNvSpPr>
          <p:nvPr/>
        </p:nvSpPr>
        <p:spPr bwMode="auto">
          <a:xfrm>
            <a:off x="7843838" y="4289425"/>
            <a:ext cx="123825" cy="138113"/>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6478" name="Oval 142"/>
          <p:cNvSpPr>
            <a:spLocks noChangeArrowheads="1"/>
          </p:cNvSpPr>
          <p:nvPr/>
        </p:nvSpPr>
        <p:spPr bwMode="auto">
          <a:xfrm>
            <a:off x="8413750" y="5510213"/>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6479" name="AutoShape 143"/>
          <p:cNvSpPr>
            <a:spLocks noChangeArrowheads="1"/>
          </p:cNvSpPr>
          <p:nvPr/>
        </p:nvSpPr>
        <p:spPr bwMode="auto">
          <a:xfrm>
            <a:off x="3425825" y="4589463"/>
            <a:ext cx="2232025" cy="446087"/>
          </a:xfrm>
          <a:prstGeom prst="rightArrow">
            <a:avLst>
              <a:gd name="adj1" fmla="val 28824"/>
              <a:gd name="adj2" fmla="val 89601"/>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26480" name="Text Box 144"/>
          <p:cNvSpPr txBox="1">
            <a:spLocks noChangeArrowheads="1"/>
          </p:cNvSpPr>
          <p:nvPr/>
        </p:nvSpPr>
        <p:spPr bwMode="auto">
          <a:xfrm>
            <a:off x="3228975" y="3409950"/>
            <a:ext cx="2586038"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Transformación bilineal / perspectiva </a:t>
            </a:r>
            <a:endParaRPr lang="es-ES" altLang="es-PE">
              <a:sym typeface="Wingdings" pitchFamily="2" charset="2"/>
            </a:endParaRPr>
          </a:p>
        </p:txBody>
      </p:sp>
      <p:sp>
        <p:nvSpPr>
          <p:cNvPr id="526481" name="Text Box 145"/>
          <p:cNvSpPr txBox="1">
            <a:spLocks noChangeArrowheads="1"/>
          </p:cNvSpPr>
          <p:nvPr/>
        </p:nvSpPr>
        <p:spPr bwMode="auto">
          <a:xfrm>
            <a:off x="2568575" y="5259388"/>
            <a:ext cx="13589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(x</a:t>
            </a:r>
            <a:r>
              <a:rPr lang="es-ES_tradnl" altLang="es-PE" sz="2200" baseline="-25000"/>
              <a:t>3a</a:t>
            </a:r>
            <a:r>
              <a:rPr lang="es-ES_tradnl" altLang="es-PE" sz="2200"/>
              <a:t>, y</a:t>
            </a:r>
            <a:r>
              <a:rPr lang="es-ES_tradnl" altLang="es-PE" sz="2200" baseline="-25000"/>
              <a:t>3a</a:t>
            </a:r>
            <a:r>
              <a:rPr lang="es-ES_tradnl" altLang="es-PE" sz="2200"/>
              <a:t>)</a:t>
            </a:r>
            <a:endParaRPr lang="es-ES" altLang="es-PE" sz="2200"/>
          </a:p>
        </p:txBody>
      </p:sp>
      <p:sp>
        <p:nvSpPr>
          <p:cNvPr id="526482" name="Text Box 146"/>
          <p:cNvSpPr txBox="1">
            <a:spLocks noChangeArrowheads="1"/>
          </p:cNvSpPr>
          <p:nvPr/>
        </p:nvSpPr>
        <p:spPr bwMode="auto">
          <a:xfrm>
            <a:off x="7797800" y="5670550"/>
            <a:ext cx="11509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(x</a:t>
            </a:r>
            <a:r>
              <a:rPr lang="es-ES_tradnl" altLang="es-PE" sz="2200" baseline="-25000"/>
              <a:t>3r</a:t>
            </a:r>
            <a:r>
              <a:rPr lang="es-ES_tradnl" altLang="es-PE" sz="2200"/>
              <a:t>, y</a:t>
            </a:r>
            <a:r>
              <a:rPr lang="es-ES_tradnl" altLang="es-PE" sz="2200" baseline="-25000"/>
              <a:t>3r</a:t>
            </a:r>
            <a:r>
              <a:rPr lang="es-ES_tradnl" altLang="es-PE" sz="2200"/>
              <a:t>)</a:t>
            </a:r>
            <a:endParaRPr lang="es-ES" altLang="es-PE" sz="2200"/>
          </a:p>
        </p:txBody>
      </p:sp>
    </p:spTree>
    <p:extLst>
      <p:ext uri="{BB962C8B-B14F-4D97-AF65-F5344CB8AC3E}">
        <p14:creationId xmlns:p14="http://schemas.microsoft.com/office/powerpoint/2010/main" val="37312414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body" sz="half" idx="1"/>
          </p:nvPr>
        </p:nvSpPr>
        <p:spPr>
          <a:xfrm>
            <a:off x="238125" y="669925"/>
            <a:ext cx="8685213" cy="5538788"/>
          </a:xfrm>
        </p:spPr>
        <p:txBody>
          <a:bodyPr>
            <a:normAutofit lnSpcReduction="10000"/>
          </a:bodyPr>
          <a:lstStyle/>
          <a:p>
            <a:r>
              <a:rPr lang="es-ES_tradnl" altLang="es-PE" sz="2400" b="1">
                <a:latin typeface="Arial" pitchFamily="34" charset="0"/>
                <a:sym typeface="Wingdings" pitchFamily="2" charset="2"/>
              </a:rPr>
              <a:t>Transformación bilineal:</a:t>
            </a:r>
            <a:r>
              <a:rPr lang="es-ES_tradnl" altLang="es-PE" sz="2400">
                <a:latin typeface="Arial" pitchFamily="34" charset="0"/>
                <a:sym typeface="Wingdings" pitchFamily="2" charset="2"/>
              </a:rPr>
              <a:t> 8 incógnitas. Cada par de puntos equivalentes produce 2 ecuaciones  con 4 puntos es necesario y suficiente.</a:t>
            </a:r>
          </a:p>
          <a:p>
            <a:endParaRPr lang="es-ES_tradnl" altLang="es-PE" sz="2400">
              <a:latin typeface="Arial" pitchFamily="34" charset="0"/>
              <a:sym typeface="Wingdings" pitchFamily="2" charset="2"/>
            </a:endParaRPr>
          </a:p>
          <a:p>
            <a:endParaRPr lang="es-ES_tradnl" altLang="es-PE" sz="2400">
              <a:latin typeface="Arial" pitchFamily="34" charset="0"/>
              <a:sym typeface="Wingdings" pitchFamily="2" charset="2"/>
            </a:endParaRPr>
          </a:p>
          <a:p>
            <a:endParaRPr lang="es-ES_tradnl" altLang="es-PE" sz="2000">
              <a:latin typeface="Arial" pitchFamily="34" charset="0"/>
              <a:sym typeface="Wingdings" pitchFamily="2" charset="2"/>
            </a:endParaRPr>
          </a:p>
          <a:p>
            <a:endParaRPr lang="es-ES_tradnl" altLang="es-PE" sz="2000">
              <a:latin typeface="Arial" pitchFamily="34" charset="0"/>
              <a:sym typeface="Wingdings" pitchFamily="2" charset="2"/>
            </a:endParaRPr>
          </a:p>
          <a:p>
            <a:r>
              <a:rPr lang="es-ES_tradnl" altLang="es-PE" sz="2400" b="1">
                <a:latin typeface="Arial" pitchFamily="34" charset="0"/>
                <a:sym typeface="Wingdings" pitchFamily="2" charset="2"/>
              </a:rPr>
              <a:t>Ecuaciones a resolver:</a:t>
            </a:r>
            <a:endParaRPr lang="es-ES_tradnl" altLang="es-PE" sz="2400">
              <a:latin typeface="Arial" pitchFamily="34" charset="0"/>
              <a:sym typeface="Wingdings" pitchFamily="2" charset="2"/>
            </a:endParaRPr>
          </a:p>
          <a:p>
            <a:pPr>
              <a:buFontTx/>
              <a:buNone/>
            </a:pP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11</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1a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12</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1a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13</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1a</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1a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14</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1r</a:t>
            </a:r>
            <a:r>
              <a:rPr lang="es-ES_tradnl" altLang="es-PE" sz="2400">
                <a:latin typeface="Arial" pitchFamily="34" charset="0"/>
                <a:sym typeface="Wingdings" pitchFamily="2" charset="2"/>
              </a:rPr>
              <a:t>;</a:t>
            </a:r>
            <a:r>
              <a:rPr lang="es-ES_tradnl" altLang="es-PE" sz="2400" baseline="-25000">
                <a:latin typeface="Arial" pitchFamily="34" charset="0"/>
                <a:sym typeface="Wingdings" pitchFamily="2" charset="2"/>
              </a:rPr>
              <a:t>   </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21</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1a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22</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1a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23</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1a</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1a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24</a:t>
            </a:r>
            <a:r>
              <a:rPr lang="es-ES_tradnl" altLang="es-PE" sz="2400">
                <a:latin typeface="Arial" pitchFamily="34" charset="0"/>
                <a:sym typeface="Wingdings" pitchFamily="2" charset="2"/>
              </a:rPr>
              <a:t>= y</a:t>
            </a:r>
            <a:r>
              <a:rPr lang="es-ES_tradnl" altLang="es-PE" sz="2400" baseline="-25000">
                <a:latin typeface="Arial" pitchFamily="34" charset="0"/>
                <a:sym typeface="Wingdings" pitchFamily="2" charset="2"/>
              </a:rPr>
              <a:t>1r</a:t>
            </a:r>
          </a:p>
          <a:p>
            <a:pPr algn="ctr">
              <a:buFontTx/>
              <a:buNone/>
            </a:pPr>
            <a:r>
              <a:rPr lang="es-ES_tradnl" altLang="es-PE" sz="2400">
                <a:latin typeface="Arial" pitchFamily="34" charset="0"/>
                <a:sym typeface="Wingdings" pitchFamily="2" charset="2"/>
              </a:rPr>
              <a:t>.........					........</a:t>
            </a:r>
            <a:endParaRPr lang="es-ES_tradnl" altLang="es-PE" sz="2400" baseline="-25000">
              <a:latin typeface="Arial" pitchFamily="34" charset="0"/>
              <a:sym typeface="Wingdings" pitchFamily="2" charset="2"/>
            </a:endParaRPr>
          </a:p>
          <a:p>
            <a:pPr>
              <a:buFontTx/>
              <a:buNone/>
            </a:pP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11</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4a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12</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4a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13</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4a</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4a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14</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4r</a:t>
            </a:r>
            <a:r>
              <a:rPr lang="es-ES_tradnl" altLang="es-PE" sz="2400">
                <a:latin typeface="Arial" pitchFamily="34" charset="0"/>
                <a:sym typeface="Wingdings" pitchFamily="2" charset="2"/>
              </a:rPr>
              <a:t>;</a:t>
            </a:r>
            <a:r>
              <a:rPr lang="es-ES_tradnl" altLang="es-PE" sz="2400" baseline="-25000">
                <a:latin typeface="Arial" pitchFamily="34" charset="0"/>
                <a:sym typeface="Wingdings" pitchFamily="2" charset="2"/>
              </a:rPr>
              <a:t>   </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21</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4a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22</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4a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23</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4a</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4a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24</a:t>
            </a:r>
            <a:r>
              <a:rPr lang="es-ES_tradnl" altLang="es-PE" sz="2400">
                <a:latin typeface="Arial" pitchFamily="34" charset="0"/>
                <a:sym typeface="Wingdings" pitchFamily="2" charset="2"/>
              </a:rPr>
              <a:t>= y</a:t>
            </a:r>
            <a:r>
              <a:rPr lang="es-ES_tradnl" altLang="es-PE" sz="2400" baseline="-25000">
                <a:latin typeface="Arial" pitchFamily="34" charset="0"/>
                <a:sym typeface="Wingdings" pitchFamily="2" charset="2"/>
              </a:rPr>
              <a:t>4r</a:t>
            </a:r>
            <a:endParaRPr lang="es-ES_tradnl" altLang="es-PE" sz="2000">
              <a:latin typeface="Arial" pitchFamily="34" charset="0"/>
              <a:sym typeface="Wingdings" pitchFamily="2" charset="2"/>
            </a:endParaRPr>
          </a:p>
          <a:p>
            <a:endParaRPr lang="es-ES_tradnl" altLang="es-PE" sz="1000">
              <a:latin typeface="Arial" pitchFamily="34" charset="0"/>
              <a:sym typeface="Wingdings" pitchFamily="2" charset="2"/>
            </a:endParaRPr>
          </a:p>
          <a:p>
            <a:r>
              <a:rPr lang="es-ES_tradnl" altLang="es-PE" sz="2400">
                <a:latin typeface="Arial" pitchFamily="34" charset="0"/>
                <a:sym typeface="Wingdings" pitchFamily="2" charset="2"/>
              </a:rPr>
              <a:t>Para que haya solución, los cuadriláteros deben ser </a:t>
            </a:r>
            <a:r>
              <a:rPr lang="es-ES_tradnl" altLang="es-PE" sz="2400" b="1">
                <a:latin typeface="Arial" pitchFamily="34" charset="0"/>
                <a:sym typeface="Wingdings" pitchFamily="2" charset="2"/>
              </a:rPr>
              <a:t>convexos</a:t>
            </a:r>
            <a:r>
              <a:rPr lang="es-ES_tradnl" altLang="es-PE" sz="2400">
                <a:latin typeface="Arial" pitchFamily="34" charset="0"/>
                <a:sym typeface="Wingdings" pitchFamily="2" charset="2"/>
              </a:rPr>
              <a:t> y no deben haber tres puntos en la misma recta.</a:t>
            </a:r>
            <a:endParaRPr lang="es-ES_tradnl" altLang="es-PE" sz="1600">
              <a:latin typeface="Arial" pitchFamily="34" charset="0"/>
              <a:sym typeface="Wingdings" pitchFamily="2" charset="2"/>
            </a:endParaRPr>
          </a:p>
        </p:txBody>
      </p:sp>
      <p:sp>
        <p:nvSpPr>
          <p:cNvPr id="528387" name="Rectangle 3"/>
          <p:cNvSpPr>
            <a:spLocks noGrp="1" noChangeArrowheads="1"/>
          </p:cNvSpPr>
          <p:nvPr>
            <p:ph type="title"/>
          </p:nvPr>
        </p:nvSpPr>
        <p:spPr>
          <a:xfrm>
            <a:off x="179388" y="0"/>
            <a:ext cx="8785225" cy="815975"/>
          </a:xfrm>
        </p:spPr>
        <p:txBody>
          <a:bodyPr/>
          <a:lstStyle/>
          <a:p>
            <a:r>
              <a:rPr lang="es-ES_tradnl" altLang="es-PE" sz="2800">
                <a:latin typeface="Arial Black" pitchFamily="34" charset="0"/>
              </a:rPr>
              <a:t>4.3. Transformación bilineal y perspectiva.</a:t>
            </a:r>
          </a:p>
        </p:txBody>
      </p:sp>
      <p:graphicFrame>
        <p:nvGraphicFramePr>
          <p:cNvPr id="528415" name="Group 31"/>
          <p:cNvGraphicFramePr>
            <a:graphicFrameLocks noGrp="1"/>
          </p:cNvGraphicFramePr>
          <p:nvPr/>
        </p:nvGraphicFramePr>
        <p:xfrm>
          <a:off x="2768600" y="2071688"/>
          <a:ext cx="2813050" cy="1057275"/>
        </p:xfrm>
        <a:graphic>
          <a:graphicData uri="http://schemas.openxmlformats.org/drawingml/2006/table">
            <a:tbl>
              <a:tblPr/>
              <a:tblGrid>
                <a:gridCol w="703263"/>
                <a:gridCol w="703262"/>
                <a:gridCol w="703263"/>
                <a:gridCol w="703262"/>
              </a:tblGrid>
              <a:tr h="5143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13</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14</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23</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24</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8432" name="Rectangle 48"/>
          <p:cNvSpPr>
            <a:spLocks noChangeArrowheads="1"/>
          </p:cNvSpPr>
          <p:nvPr/>
        </p:nvSpPr>
        <p:spPr bwMode="auto">
          <a:xfrm>
            <a:off x="1150938" y="2357438"/>
            <a:ext cx="168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R(x,y):= A(</a:t>
            </a:r>
          </a:p>
        </p:txBody>
      </p:sp>
      <p:graphicFrame>
        <p:nvGraphicFramePr>
          <p:cNvPr id="528433" name="Group 49"/>
          <p:cNvGraphicFramePr>
            <a:graphicFrameLocks noGrp="1"/>
          </p:cNvGraphicFramePr>
          <p:nvPr/>
        </p:nvGraphicFramePr>
        <p:xfrm>
          <a:off x="5880100" y="1679575"/>
          <a:ext cx="688975" cy="1828800"/>
        </p:xfrm>
        <a:graphic>
          <a:graphicData uri="http://schemas.openxmlformats.org/drawingml/2006/table">
            <a:tbl>
              <a:tblPr/>
              <a:tblGrid>
                <a:gridCol w="688975"/>
              </a:tblGrid>
              <a:tr h="40163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4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4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x·y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8445" name="Rectangle 61"/>
          <p:cNvSpPr>
            <a:spLocks noChangeArrowheads="1"/>
          </p:cNvSpPr>
          <p:nvPr/>
        </p:nvSpPr>
        <p:spPr bwMode="auto">
          <a:xfrm>
            <a:off x="5584825" y="2363788"/>
            <a:ext cx="27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528446" name="Rectangle 62"/>
          <p:cNvSpPr>
            <a:spLocks noChangeArrowheads="1"/>
          </p:cNvSpPr>
          <p:nvPr/>
        </p:nvSpPr>
        <p:spPr bwMode="auto">
          <a:xfrm>
            <a:off x="6584950" y="2305050"/>
            <a:ext cx="27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Tree>
    <p:extLst>
      <p:ext uri="{BB962C8B-B14F-4D97-AF65-F5344CB8AC3E}">
        <p14:creationId xmlns:p14="http://schemas.microsoft.com/office/powerpoint/2010/main" val="6467393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body" sz="half" idx="1"/>
          </p:nvPr>
        </p:nvSpPr>
        <p:spPr>
          <a:xfrm>
            <a:off x="238125" y="579438"/>
            <a:ext cx="8685213" cy="573087"/>
          </a:xfrm>
        </p:spPr>
        <p:txBody>
          <a:bodyPr/>
          <a:lstStyle/>
          <a:p>
            <a:r>
              <a:rPr lang="es-ES_tradnl" altLang="es-PE" sz="2400" b="1">
                <a:latin typeface="Arial" pitchFamily="34" charset="0"/>
                <a:sym typeface="Wingdings" pitchFamily="2" charset="2"/>
              </a:rPr>
              <a:t>Transformación perspectiva:</a:t>
            </a:r>
            <a:r>
              <a:rPr lang="es-ES_tradnl" altLang="es-PE" sz="2400">
                <a:latin typeface="Arial" pitchFamily="34" charset="0"/>
                <a:sym typeface="Wingdings" pitchFamily="2" charset="2"/>
              </a:rPr>
              <a:t> 9 incógnitas, 4 puntos... ¿?</a:t>
            </a:r>
          </a:p>
        </p:txBody>
      </p:sp>
      <p:sp>
        <p:nvSpPr>
          <p:cNvPr id="530435" name="Rectangle 3"/>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graphicFrame>
        <p:nvGraphicFramePr>
          <p:cNvPr id="530436" name="Group 4"/>
          <p:cNvGraphicFramePr>
            <a:graphicFrameLocks noGrp="1"/>
          </p:cNvGraphicFramePr>
          <p:nvPr/>
        </p:nvGraphicFramePr>
        <p:xfrm>
          <a:off x="1525588" y="1158875"/>
          <a:ext cx="2109787" cy="1419226"/>
        </p:xfrm>
        <a:graphic>
          <a:graphicData uri="http://schemas.openxmlformats.org/drawingml/2006/table">
            <a:tbl>
              <a:tblPr/>
              <a:tblGrid>
                <a:gridCol w="703262"/>
                <a:gridCol w="703263"/>
                <a:gridCol w="703262"/>
              </a:tblGrid>
              <a:tr h="46831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4663">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31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32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33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30454" name="Rectangle 22"/>
          <p:cNvSpPr>
            <a:spLocks noChangeArrowheads="1"/>
          </p:cNvSpPr>
          <p:nvPr/>
        </p:nvSpPr>
        <p:spPr bwMode="auto">
          <a:xfrm>
            <a:off x="5546725" y="1555750"/>
            <a:ext cx="299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R(x,y):= A(x’/z’, y’/z’)</a:t>
            </a:r>
          </a:p>
        </p:txBody>
      </p:sp>
      <p:graphicFrame>
        <p:nvGraphicFramePr>
          <p:cNvPr id="530455" name="Group 23"/>
          <p:cNvGraphicFramePr>
            <a:graphicFrameLocks noGrp="1"/>
          </p:cNvGraphicFramePr>
          <p:nvPr/>
        </p:nvGraphicFramePr>
        <p:xfrm>
          <a:off x="3932238" y="1146175"/>
          <a:ext cx="508000" cy="1441450"/>
        </p:xfrm>
        <a:graphic>
          <a:graphicData uri="http://schemas.openxmlformats.org/drawingml/2006/table">
            <a:tbl>
              <a:tblPr/>
              <a:tblGrid>
                <a:gridCol w="508000"/>
              </a:tblGrid>
              <a:tr h="4730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30465" name="Rectangle 33"/>
          <p:cNvSpPr>
            <a:spLocks noChangeArrowheads="1"/>
          </p:cNvSpPr>
          <p:nvPr/>
        </p:nvSpPr>
        <p:spPr bwMode="auto">
          <a:xfrm>
            <a:off x="3646488" y="1585913"/>
            <a:ext cx="27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graphicFrame>
        <p:nvGraphicFramePr>
          <p:cNvPr id="530466" name="Group 34"/>
          <p:cNvGraphicFramePr>
            <a:graphicFrameLocks noGrp="1"/>
          </p:cNvGraphicFramePr>
          <p:nvPr/>
        </p:nvGraphicFramePr>
        <p:xfrm>
          <a:off x="625475" y="1155700"/>
          <a:ext cx="508000" cy="1441450"/>
        </p:xfrm>
        <a:graphic>
          <a:graphicData uri="http://schemas.openxmlformats.org/drawingml/2006/table">
            <a:tbl>
              <a:tblPr/>
              <a:tblGrid>
                <a:gridCol w="508000"/>
              </a:tblGrid>
              <a:tr h="4730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x’</a:t>
                      </a:r>
                      <a:endPar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z’</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30476" name="Rectangle 44"/>
          <p:cNvSpPr>
            <a:spLocks noChangeArrowheads="1"/>
          </p:cNvSpPr>
          <p:nvPr/>
        </p:nvSpPr>
        <p:spPr bwMode="auto">
          <a:xfrm>
            <a:off x="1146175" y="1660525"/>
            <a:ext cx="37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PE">
                <a:sym typeface="Wingdings" pitchFamily="2" charset="2"/>
              </a:rPr>
              <a:t>=</a:t>
            </a:r>
          </a:p>
        </p:txBody>
      </p:sp>
      <p:sp>
        <p:nvSpPr>
          <p:cNvPr id="530477" name="Rectangle 45"/>
          <p:cNvSpPr>
            <a:spLocks noChangeArrowheads="1"/>
          </p:cNvSpPr>
          <p:nvPr/>
        </p:nvSpPr>
        <p:spPr bwMode="auto">
          <a:xfrm>
            <a:off x="193675" y="2676525"/>
            <a:ext cx="8685213" cy="348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Cada par de puntos (x</a:t>
            </a:r>
            <a:r>
              <a:rPr lang="es-ES_tradnl" altLang="es-PE" sz="2400" baseline="-25000">
                <a:latin typeface="Arial" pitchFamily="34" charset="0"/>
                <a:sym typeface="Wingdings" pitchFamily="2" charset="2"/>
              </a:rPr>
              <a:t>ia</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ia</a:t>
            </a:r>
            <a:r>
              <a:rPr lang="es-ES_tradnl" altLang="es-PE" sz="2400">
                <a:latin typeface="Arial" pitchFamily="34" charset="0"/>
                <a:sym typeface="Wingdings" pitchFamily="2" charset="2"/>
              </a:rPr>
              <a:t>), (x</a:t>
            </a:r>
            <a:r>
              <a:rPr lang="es-ES_tradnl" altLang="es-PE" sz="2400" baseline="-25000">
                <a:latin typeface="Arial" pitchFamily="34" charset="0"/>
                <a:sym typeface="Wingdings" pitchFamily="2" charset="2"/>
              </a:rPr>
              <a:t>ir</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ir</a:t>
            </a:r>
            <a:r>
              <a:rPr lang="es-ES_tradnl" altLang="es-PE" sz="2400">
                <a:latin typeface="Arial" pitchFamily="34" charset="0"/>
                <a:sym typeface="Wingdings" pitchFamily="2" charset="2"/>
              </a:rPr>
              <a:t>) produce dos ecuaciones:</a:t>
            </a:r>
          </a:p>
          <a:p>
            <a:pPr>
              <a:buFontTx/>
              <a:buNone/>
            </a:pPr>
            <a:r>
              <a:rPr lang="es-ES_tradnl" altLang="es-PE" sz="2400">
                <a:latin typeface="Arial" pitchFamily="34" charset="0"/>
                <a:sym typeface="Wingdings" pitchFamily="2" charset="2"/>
              </a:rPr>
              <a:t>	(c</a:t>
            </a:r>
            <a:r>
              <a:rPr lang="es-ES_tradnl" altLang="es-PE" sz="2400" baseline="-25000">
                <a:latin typeface="Arial" pitchFamily="34" charset="0"/>
                <a:sym typeface="Wingdings" pitchFamily="2" charset="2"/>
              </a:rPr>
              <a:t>11</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ia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12</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ia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13</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31</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ia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32</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ia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33</a:t>
            </a:r>
            <a:r>
              <a:rPr lang="es-ES_tradnl" altLang="es-PE" sz="2400">
                <a:latin typeface="Arial" pitchFamily="34" charset="0"/>
                <a:sym typeface="Wingdings" pitchFamily="2" charset="2"/>
              </a:rPr>
              <a:t>)= x</a:t>
            </a:r>
            <a:r>
              <a:rPr lang="es-ES_tradnl" altLang="es-PE" sz="2400" baseline="-25000">
                <a:latin typeface="Arial" pitchFamily="34" charset="0"/>
                <a:sym typeface="Wingdings" pitchFamily="2" charset="2"/>
              </a:rPr>
              <a:t>ir</a:t>
            </a:r>
          </a:p>
          <a:p>
            <a:pPr>
              <a:buFontTx/>
              <a:buNone/>
            </a:pPr>
            <a:r>
              <a:rPr lang="es-ES_tradnl" altLang="es-PE" sz="2400">
                <a:latin typeface="Arial" pitchFamily="34" charset="0"/>
                <a:sym typeface="Wingdings" pitchFamily="2" charset="2"/>
              </a:rPr>
              <a:t>	(c</a:t>
            </a:r>
            <a:r>
              <a:rPr lang="es-ES_tradnl" altLang="es-PE" sz="2400" baseline="-25000">
                <a:latin typeface="Arial" pitchFamily="34" charset="0"/>
                <a:sym typeface="Wingdings" pitchFamily="2" charset="2"/>
              </a:rPr>
              <a:t>21</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ia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22</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ia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23</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31</a:t>
            </a:r>
            <a:r>
              <a:rPr lang="es-ES_tradnl" altLang="es-PE" sz="2400">
                <a:latin typeface="Arial" pitchFamily="34" charset="0"/>
                <a:sym typeface="Wingdings" pitchFamily="2" charset="2"/>
              </a:rPr>
              <a:t>x</a:t>
            </a:r>
            <a:r>
              <a:rPr lang="es-ES_tradnl" altLang="es-PE" sz="2400" baseline="-25000">
                <a:latin typeface="Arial" pitchFamily="34" charset="0"/>
                <a:sym typeface="Wingdings" pitchFamily="2" charset="2"/>
              </a:rPr>
              <a:t>ia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32</a:t>
            </a:r>
            <a:r>
              <a:rPr lang="es-ES_tradnl" altLang="es-PE" sz="2400">
                <a:latin typeface="Arial" pitchFamily="34" charset="0"/>
                <a:sym typeface="Wingdings" pitchFamily="2" charset="2"/>
              </a:rPr>
              <a:t>y</a:t>
            </a:r>
            <a:r>
              <a:rPr lang="es-ES_tradnl" altLang="es-PE" sz="2400" baseline="-25000">
                <a:latin typeface="Arial" pitchFamily="34" charset="0"/>
                <a:sym typeface="Wingdings" pitchFamily="2" charset="2"/>
              </a:rPr>
              <a:t>ia</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33</a:t>
            </a:r>
            <a:r>
              <a:rPr lang="es-ES_tradnl" altLang="es-PE" sz="2400">
                <a:latin typeface="Arial" pitchFamily="34" charset="0"/>
                <a:sym typeface="Wingdings" pitchFamily="2" charset="2"/>
              </a:rPr>
              <a:t>)= y</a:t>
            </a:r>
            <a:r>
              <a:rPr lang="es-ES_tradnl" altLang="es-PE" sz="2400" baseline="-25000">
                <a:latin typeface="Arial" pitchFamily="34" charset="0"/>
                <a:sym typeface="Wingdings" pitchFamily="2" charset="2"/>
              </a:rPr>
              <a:t>ir</a:t>
            </a:r>
          </a:p>
          <a:p>
            <a:r>
              <a:rPr lang="es-ES_tradnl" altLang="es-PE" sz="2400">
                <a:latin typeface="Arial" pitchFamily="34" charset="0"/>
                <a:sym typeface="Wingdings" pitchFamily="2" charset="2"/>
              </a:rPr>
              <a:t>Sistema </a:t>
            </a:r>
            <a:r>
              <a:rPr lang="es-ES_tradnl" altLang="es-PE" sz="2400" b="1">
                <a:latin typeface="Arial" pitchFamily="34" charset="0"/>
                <a:sym typeface="Wingdings" pitchFamily="2" charset="2"/>
              </a:rPr>
              <a:t>homogéneo</a:t>
            </a:r>
            <a:r>
              <a:rPr lang="es-ES_tradnl" altLang="es-PE" sz="2400">
                <a:latin typeface="Arial" pitchFamily="34" charset="0"/>
                <a:sym typeface="Wingdings" pitchFamily="2" charset="2"/>
              </a:rPr>
              <a:t> e </a:t>
            </a:r>
            <a:r>
              <a:rPr lang="es-ES_tradnl" altLang="es-PE" sz="2400" b="1">
                <a:latin typeface="Arial" pitchFamily="34" charset="0"/>
                <a:sym typeface="Wingdings" pitchFamily="2" charset="2"/>
              </a:rPr>
              <a:t>indeterminado</a:t>
            </a:r>
            <a:r>
              <a:rPr lang="es-ES_tradnl" altLang="es-PE" sz="2400">
                <a:latin typeface="Arial" pitchFamily="34" charset="0"/>
                <a:sym typeface="Wingdings" pitchFamily="2" charset="2"/>
              </a:rPr>
              <a:t> (8 ec., 9 inc.).</a:t>
            </a:r>
          </a:p>
          <a:p>
            <a:r>
              <a:rPr lang="es-ES_tradnl" altLang="es-PE" sz="2400">
                <a:latin typeface="Arial" pitchFamily="34" charset="0"/>
                <a:sym typeface="Wingdings" pitchFamily="2" charset="2"/>
              </a:rPr>
              <a:t>Observar que aparece un factor de escala. Si multiplicamos todas las constantes por k el sistema no cambia.</a:t>
            </a:r>
          </a:p>
          <a:p>
            <a:r>
              <a:rPr lang="es-ES_tradnl" altLang="es-PE" sz="2400">
                <a:latin typeface="Arial" pitchFamily="34" charset="0"/>
                <a:sym typeface="Wingdings" pitchFamily="2" charset="2"/>
              </a:rPr>
              <a:t>Se puede resolverlo “fijando” la incógnita c</a:t>
            </a:r>
            <a:r>
              <a:rPr lang="es-ES_tradnl" altLang="es-PE" sz="2400" baseline="-25000">
                <a:latin typeface="Arial" pitchFamily="34" charset="0"/>
                <a:sym typeface="Wingdings" pitchFamily="2" charset="2"/>
              </a:rPr>
              <a:t>33</a:t>
            </a:r>
            <a:r>
              <a:rPr lang="es-ES_tradnl" altLang="es-PE" sz="2400">
                <a:latin typeface="Arial" pitchFamily="34" charset="0"/>
                <a:sym typeface="Wingdings" pitchFamily="2" charset="2"/>
              </a:rPr>
              <a:t>=1. Nos quedamos con 8 incógnitas, resolvemos y listos.</a:t>
            </a:r>
          </a:p>
        </p:txBody>
      </p:sp>
    </p:spTree>
    <p:extLst>
      <p:ext uri="{BB962C8B-B14F-4D97-AF65-F5344CB8AC3E}">
        <p14:creationId xmlns:p14="http://schemas.microsoft.com/office/powerpoint/2010/main" val="305757885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body" sz="half" idx="1"/>
          </p:nvPr>
        </p:nvSpPr>
        <p:spPr>
          <a:xfrm>
            <a:off x="212725" y="579438"/>
            <a:ext cx="8710613" cy="3656012"/>
          </a:xfrm>
        </p:spPr>
        <p:txBody>
          <a:bodyPr/>
          <a:lstStyle/>
          <a:p>
            <a:pPr lvl="1">
              <a:buFontTx/>
              <a:buNone/>
            </a:pPr>
            <a:r>
              <a:rPr lang="es-ES_tradnl" altLang="es-PE" sz="2600" b="1">
                <a:latin typeface="Arial" pitchFamily="34" charset="0"/>
                <a:sym typeface="Wingdings" pitchFamily="2" charset="2"/>
              </a:rPr>
              <a:t>Indicaciones:</a:t>
            </a:r>
          </a:p>
          <a:p>
            <a:r>
              <a:rPr lang="es-ES_tradnl" altLang="es-PE" sz="2400">
                <a:latin typeface="Arial" pitchFamily="34" charset="0"/>
                <a:sym typeface="Wingdings" pitchFamily="2" charset="2"/>
              </a:rPr>
              <a:t>Las transformaciones bilineales y perspectivas “</a:t>
            </a:r>
            <a:r>
              <a:rPr lang="es-ES_tradnl" altLang="es-PE" sz="2400" b="1">
                <a:latin typeface="Arial" pitchFamily="34" charset="0"/>
                <a:sym typeface="Wingdings" pitchFamily="2" charset="2"/>
              </a:rPr>
              <a:t>contienen</a:t>
            </a:r>
            <a:r>
              <a:rPr lang="es-ES_tradnl" altLang="es-PE" sz="2400">
                <a:latin typeface="Arial" pitchFamily="34" charset="0"/>
                <a:sym typeface="Wingdings" pitchFamily="2" charset="2"/>
              </a:rPr>
              <a:t>” a las afines:</a:t>
            </a:r>
          </a:p>
          <a:p>
            <a:pPr lvl="1"/>
            <a:r>
              <a:rPr lang="es-ES_tradnl" altLang="es-PE" sz="2400" b="1">
                <a:latin typeface="Arial" pitchFamily="34" charset="0"/>
                <a:sym typeface="Wingdings" pitchFamily="2" charset="2"/>
              </a:rPr>
              <a:t>Transf. bilineal</a:t>
            </a:r>
            <a:r>
              <a:rPr lang="es-ES_tradnl" altLang="es-PE" sz="2400">
                <a:latin typeface="Arial" pitchFamily="34" charset="0"/>
                <a:sym typeface="Wingdings" pitchFamily="2" charset="2"/>
              </a:rPr>
              <a:t>: será equivalente a una afín si c</a:t>
            </a:r>
            <a:r>
              <a:rPr lang="es-ES_tradnl" altLang="es-PE" sz="2400" baseline="-25000">
                <a:latin typeface="Arial" pitchFamily="34" charset="0"/>
                <a:sym typeface="Wingdings" pitchFamily="2" charset="2"/>
              </a:rPr>
              <a:t>13</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23</a:t>
            </a:r>
            <a:r>
              <a:rPr lang="es-ES_tradnl" altLang="es-PE" sz="2400">
                <a:latin typeface="Arial" pitchFamily="34" charset="0"/>
                <a:sym typeface="Wingdings" pitchFamily="2" charset="2"/>
              </a:rPr>
              <a:t>=0</a:t>
            </a:r>
          </a:p>
          <a:p>
            <a:pPr lvl="1"/>
            <a:r>
              <a:rPr lang="es-ES_tradnl" altLang="es-PE" sz="2400" b="1">
                <a:latin typeface="Arial" pitchFamily="34" charset="0"/>
                <a:sym typeface="Wingdings" pitchFamily="2" charset="2"/>
              </a:rPr>
              <a:t>Transf. perspectiva</a:t>
            </a:r>
            <a:r>
              <a:rPr lang="es-ES_tradnl" altLang="es-PE" sz="2400">
                <a:latin typeface="Arial" pitchFamily="34" charset="0"/>
                <a:sym typeface="Wingdings" pitchFamily="2" charset="2"/>
              </a:rPr>
              <a:t>: equivalente a una afín si c</a:t>
            </a:r>
            <a:r>
              <a:rPr lang="es-ES_tradnl" altLang="es-PE" sz="2400" baseline="-25000">
                <a:latin typeface="Arial" pitchFamily="34" charset="0"/>
                <a:sym typeface="Wingdings" pitchFamily="2" charset="2"/>
              </a:rPr>
              <a:t>31</a:t>
            </a:r>
            <a:r>
              <a:rPr lang="es-ES_tradnl" altLang="es-PE" sz="2400">
                <a:latin typeface="Arial" pitchFamily="34" charset="0"/>
                <a:sym typeface="Wingdings" pitchFamily="2" charset="2"/>
              </a:rPr>
              <a:t>=c</a:t>
            </a:r>
            <a:r>
              <a:rPr lang="es-ES_tradnl" altLang="es-PE" sz="2400" baseline="-25000">
                <a:latin typeface="Arial" pitchFamily="34" charset="0"/>
                <a:sym typeface="Wingdings" pitchFamily="2" charset="2"/>
              </a:rPr>
              <a:t>32</a:t>
            </a:r>
            <a:r>
              <a:rPr lang="es-ES_tradnl" altLang="es-PE" sz="2400">
                <a:latin typeface="Arial" pitchFamily="34" charset="0"/>
                <a:sym typeface="Wingdings" pitchFamily="2" charset="2"/>
              </a:rPr>
              <a:t>=0</a:t>
            </a:r>
          </a:p>
          <a:p>
            <a:endParaRPr lang="es-ES_tradnl" altLang="es-PE" sz="1000">
              <a:latin typeface="Arial" pitchFamily="34" charset="0"/>
              <a:sym typeface="Wingdings" pitchFamily="2" charset="2"/>
            </a:endParaRPr>
          </a:p>
          <a:p>
            <a:r>
              <a:rPr lang="es-ES_tradnl" altLang="es-PE" sz="2400">
                <a:latin typeface="Arial" pitchFamily="34" charset="0"/>
                <a:sym typeface="Wingdings" pitchFamily="2" charset="2"/>
              </a:rPr>
              <a:t>Los tres tipos de transformaciones son </a:t>
            </a:r>
            <a:r>
              <a:rPr lang="es-ES_tradnl" altLang="es-PE" sz="2400" b="1">
                <a:latin typeface="Arial" pitchFamily="34" charset="0"/>
                <a:sym typeface="Wingdings" pitchFamily="2" charset="2"/>
              </a:rPr>
              <a:t>invertibles</a:t>
            </a:r>
            <a:r>
              <a:rPr lang="es-ES_tradnl" altLang="es-PE" sz="2400">
                <a:latin typeface="Arial" pitchFamily="34" charset="0"/>
                <a:sym typeface="Wingdings" pitchFamily="2" charset="2"/>
              </a:rPr>
              <a:t>: dada una transf. se puede definir la transf. inversa, de manera que se obtenga la imagen original (o casi).</a:t>
            </a:r>
          </a:p>
        </p:txBody>
      </p:sp>
      <p:sp>
        <p:nvSpPr>
          <p:cNvPr id="532483" name="Rectangle 3"/>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pic>
        <p:nvPicPr>
          <p:cNvPr id="532533" name="Picture 53" descr="niebl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4122738"/>
            <a:ext cx="2857500" cy="2105025"/>
          </a:xfrm>
          <a:prstGeom prst="rect">
            <a:avLst/>
          </a:prstGeom>
          <a:noFill/>
          <a:extLst>
            <a:ext uri="{909E8E84-426E-40DD-AFC4-6F175D3DCCD1}">
              <a14:hiddenFill xmlns:a14="http://schemas.microsoft.com/office/drawing/2010/main">
                <a:solidFill>
                  <a:srgbClr val="FFFFFF"/>
                </a:solidFill>
              </a14:hiddenFill>
            </a:ext>
          </a:extLst>
        </p:spPr>
      </p:pic>
      <p:pic>
        <p:nvPicPr>
          <p:cNvPr id="532534" name="Picture 54" descr="pers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4122738"/>
            <a:ext cx="2857500" cy="2105025"/>
          </a:xfrm>
          <a:prstGeom prst="rect">
            <a:avLst/>
          </a:prstGeom>
          <a:noFill/>
          <a:extLst>
            <a:ext uri="{909E8E84-426E-40DD-AFC4-6F175D3DCCD1}">
              <a14:hiddenFill xmlns:a14="http://schemas.microsoft.com/office/drawing/2010/main">
                <a:solidFill>
                  <a:srgbClr val="FFFFFF"/>
                </a:solidFill>
              </a14:hiddenFill>
            </a:ext>
          </a:extLst>
        </p:spPr>
      </p:pic>
      <p:pic>
        <p:nvPicPr>
          <p:cNvPr id="532535" name="Picture 55" descr="inverse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3938" y="4122738"/>
            <a:ext cx="2857500" cy="2105025"/>
          </a:xfrm>
          <a:prstGeom prst="rect">
            <a:avLst/>
          </a:prstGeom>
          <a:noFill/>
          <a:extLst>
            <a:ext uri="{909E8E84-426E-40DD-AFC4-6F175D3DCCD1}">
              <a14:hiddenFill xmlns:a14="http://schemas.microsoft.com/office/drawing/2010/main">
                <a:solidFill>
                  <a:srgbClr val="FFFFFF"/>
                </a:solidFill>
              </a14:hiddenFill>
            </a:ext>
          </a:extLst>
        </p:spPr>
      </p:pic>
      <p:sp>
        <p:nvSpPr>
          <p:cNvPr id="532529" name="AutoShape 49"/>
          <p:cNvSpPr>
            <a:spLocks noChangeArrowheads="1"/>
          </p:cNvSpPr>
          <p:nvPr/>
        </p:nvSpPr>
        <p:spPr bwMode="auto">
          <a:xfrm>
            <a:off x="2901950" y="4979988"/>
            <a:ext cx="457200" cy="433387"/>
          </a:xfrm>
          <a:prstGeom prst="rightArrow">
            <a:avLst>
              <a:gd name="adj1" fmla="val 28935"/>
              <a:gd name="adj2" fmla="val 45543"/>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2530" name="AutoShape 50"/>
          <p:cNvSpPr>
            <a:spLocks noChangeArrowheads="1"/>
          </p:cNvSpPr>
          <p:nvPr/>
        </p:nvSpPr>
        <p:spPr bwMode="auto">
          <a:xfrm>
            <a:off x="5646738" y="4970463"/>
            <a:ext cx="457200" cy="433387"/>
          </a:xfrm>
          <a:prstGeom prst="rightArrow">
            <a:avLst>
              <a:gd name="adj1" fmla="val 28935"/>
              <a:gd name="adj2" fmla="val 45543"/>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val="11034962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body" sz="half" idx="1"/>
          </p:nvPr>
        </p:nvSpPr>
        <p:spPr>
          <a:xfrm>
            <a:off x="212725" y="579438"/>
            <a:ext cx="8710613" cy="2516187"/>
          </a:xfrm>
        </p:spPr>
        <p:txBody>
          <a:bodyPr>
            <a:normAutofit lnSpcReduction="10000"/>
          </a:bodyPr>
          <a:lstStyle/>
          <a:p>
            <a:pPr lvl="1">
              <a:buFontTx/>
              <a:buNone/>
            </a:pPr>
            <a:r>
              <a:rPr lang="es-ES_tradnl" altLang="es-PE" sz="2600" b="1">
                <a:latin typeface="Arial" pitchFamily="34" charset="0"/>
                <a:sym typeface="Wingdings" pitchFamily="2" charset="2"/>
              </a:rPr>
              <a:t>Transformaciones inversas:</a:t>
            </a:r>
          </a:p>
          <a:p>
            <a:r>
              <a:rPr lang="es-ES_tradnl" altLang="es-PE" sz="2400">
                <a:latin typeface="Arial" pitchFamily="34" charset="0"/>
                <a:sym typeface="Wingdings" pitchFamily="2" charset="2"/>
              </a:rPr>
              <a:t>¿Cómo obtener las transformaciones inversas?</a:t>
            </a:r>
          </a:p>
          <a:p>
            <a:r>
              <a:rPr lang="es-ES_tradnl" altLang="es-PE" sz="2400">
                <a:latin typeface="Arial" pitchFamily="34" charset="0"/>
                <a:sym typeface="Wingdings" pitchFamily="2" charset="2"/>
              </a:rPr>
              <a:t>Si una </a:t>
            </a:r>
            <a:r>
              <a:rPr lang="es-ES_tradnl" altLang="es-PE" sz="2400" b="1">
                <a:latin typeface="Arial" pitchFamily="34" charset="0"/>
                <a:sym typeface="Wingdings" pitchFamily="2" charset="2"/>
              </a:rPr>
              <a:t>transf. perspectiva</a:t>
            </a:r>
            <a:r>
              <a:rPr lang="es-ES_tradnl" altLang="es-PE" sz="2400">
                <a:latin typeface="Arial" pitchFamily="34" charset="0"/>
                <a:sym typeface="Wingdings" pitchFamily="2" charset="2"/>
              </a:rPr>
              <a:t> está definida por una matriz A (3x3), la </a:t>
            </a:r>
            <a:r>
              <a:rPr lang="es-ES_tradnl" altLang="es-PE" sz="2400" b="1">
                <a:latin typeface="Arial" pitchFamily="34" charset="0"/>
                <a:sym typeface="Wingdings" pitchFamily="2" charset="2"/>
              </a:rPr>
              <a:t>transf. perspectiva inversa</a:t>
            </a:r>
            <a:r>
              <a:rPr lang="es-ES_tradnl" altLang="es-PE" sz="2400">
                <a:latin typeface="Arial" pitchFamily="34" charset="0"/>
                <a:sym typeface="Wingdings" pitchFamily="2" charset="2"/>
              </a:rPr>
              <a:t> usará la matriz A</a:t>
            </a:r>
            <a:r>
              <a:rPr lang="es-ES_tradnl" altLang="es-PE" sz="2400" baseline="30000">
                <a:latin typeface="Arial" pitchFamily="34" charset="0"/>
                <a:sym typeface="Wingdings" pitchFamily="2" charset="2"/>
              </a:rPr>
              <a:t>-1</a:t>
            </a:r>
            <a:r>
              <a:rPr lang="es-ES_tradnl" altLang="es-PE" sz="2400">
                <a:latin typeface="Arial" pitchFamily="34" charset="0"/>
                <a:sym typeface="Wingdings" pitchFamily="2" charset="2"/>
              </a:rPr>
              <a:t>.</a:t>
            </a:r>
          </a:p>
          <a:p>
            <a:r>
              <a:rPr lang="es-ES_tradnl" altLang="es-PE" sz="2400">
                <a:latin typeface="Arial" pitchFamily="34" charset="0"/>
                <a:sym typeface="Wingdings" pitchFamily="2" charset="2"/>
              </a:rPr>
              <a:t>En el caso de la </a:t>
            </a:r>
            <a:r>
              <a:rPr lang="es-ES_tradnl" altLang="es-PE" sz="2400" b="1">
                <a:latin typeface="Arial" pitchFamily="34" charset="0"/>
                <a:sym typeface="Wingdings" pitchFamily="2" charset="2"/>
              </a:rPr>
              <a:t>transf. afín</a:t>
            </a:r>
            <a:r>
              <a:rPr lang="es-ES_tradnl" altLang="es-PE" sz="2400">
                <a:latin typeface="Arial" pitchFamily="34" charset="0"/>
                <a:sym typeface="Wingdings" pitchFamily="2" charset="2"/>
              </a:rPr>
              <a:t>, se puede extender la matriz de (3x2) a una de (3x3) y obtener la inversa.</a:t>
            </a:r>
          </a:p>
        </p:txBody>
      </p:sp>
      <p:sp>
        <p:nvSpPr>
          <p:cNvPr id="676867" name="Rectangle 3"/>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graphicFrame>
        <p:nvGraphicFramePr>
          <p:cNvPr id="676873" name="Group 9"/>
          <p:cNvGraphicFramePr>
            <a:graphicFrameLocks noGrp="1"/>
          </p:cNvGraphicFramePr>
          <p:nvPr/>
        </p:nvGraphicFramePr>
        <p:xfrm>
          <a:off x="941388" y="3382963"/>
          <a:ext cx="2109787" cy="1057275"/>
        </p:xfrm>
        <a:graphic>
          <a:graphicData uri="http://schemas.openxmlformats.org/drawingml/2006/table">
            <a:tbl>
              <a:tblPr/>
              <a:tblGrid>
                <a:gridCol w="703262"/>
                <a:gridCol w="703263"/>
                <a:gridCol w="703262"/>
              </a:tblGrid>
              <a:tr h="51435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12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21</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rPr>
                        <a:t>c</a:t>
                      </a:r>
                      <a:r>
                        <a:rPr kumimoji="0" lang="es-ES_tradnl" altLang="es-PE" sz="2400" b="0" i="0" u="none" strike="noStrike" cap="none" normalizeH="0" baseline="-25000" smtClean="0">
                          <a:ln>
                            <a:noFill/>
                          </a:ln>
                          <a:solidFill>
                            <a:schemeClr val="tx1"/>
                          </a:solidFill>
                          <a:effectLst/>
                          <a:latin typeface="Arial" pitchFamily="34" charset="0"/>
                        </a:rPr>
                        <a:t>22</a:t>
                      </a:r>
                      <a:endPar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4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400" b="0" i="0" u="none" strike="noStrike" cap="none" normalizeH="0" baseline="-25000" smtClean="0">
                          <a:ln>
                            <a:noFill/>
                          </a:ln>
                          <a:solidFill>
                            <a:schemeClr val="tx1"/>
                          </a:solidFill>
                          <a:effectLst/>
                          <a:latin typeface="Arial" pitchFamily="34" charset="0"/>
                          <a:cs typeface="Arial" pitchFamily="34" charset="0"/>
                          <a:sym typeface="Wingdings" pitchFamily="2" charset="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76887" name="Group 23"/>
          <p:cNvGraphicFramePr>
            <a:graphicFrameLocks noGrp="1"/>
          </p:cNvGraphicFramePr>
          <p:nvPr/>
        </p:nvGraphicFramePr>
        <p:xfrm>
          <a:off x="3938588" y="3260725"/>
          <a:ext cx="2109787" cy="1341438"/>
        </p:xfrm>
        <a:graphic>
          <a:graphicData uri="http://schemas.openxmlformats.org/drawingml/2006/table">
            <a:tbl>
              <a:tblPr/>
              <a:tblGrid>
                <a:gridCol w="703262"/>
                <a:gridCol w="703263"/>
                <a:gridCol w="703262"/>
              </a:tblGrid>
              <a:tr h="4476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c</a:t>
                      </a:r>
                      <a:r>
                        <a:rPr kumimoji="0" lang="es-ES_tradnl" altLang="es-PE" sz="2200" b="0" i="0" u="none" strike="noStrike" cap="none" normalizeH="0" baseline="-25000" smtClean="0">
                          <a:ln>
                            <a:noFill/>
                          </a:ln>
                          <a:solidFill>
                            <a:schemeClr val="tx1"/>
                          </a:solidFill>
                          <a:effectLst/>
                          <a:latin typeface="Arial" pitchFamily="34" charset="0"/>
                        </a:rPr>
                        <a:t>11</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c</a:t>
                      </a:r>
                      <a:r>
                        <a:rPr kumimoji="0" lang="es-ES_tradnl" altLang="es-PE" sz="2200" b="0" i="0" u="none" strike="noStrike" cap="none" normalizeH="0" baseline="-25000" smtClean="0">
                          <a:ln>
                            <a:noFill/>
                          </a:ln>
                          <a:solidFill>
                            <a:schemeClr val="tx1"/>
                          </a:solidFill>
                          <a:effectLst/>
                          <a:latin typeface="Arial" pitchFamily="34" charset="0"/>
                        </a:rPr>
                        <a:t>12</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088">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c</a:t>
                      </a:r>
                      <a:r>
                        <a:rPr kumimoji="0" lang="es-ES_tradnl" altLang="es-PE" sz="2200" b="0" i="0" u="none" strike="noStrike" cap="none" normalizeH="0" baseline="-25000" smtClean="0">
                          <a:ln>
                            <a:noFill/>
                          </a:ln>
                          <a:solidFill>
                            <a:schemeClr val="tx1"/>
                          </a:solidFill>
                          <a:effectLst/>
                          <a:latin typeface="Arial" pitchFamily="34" charset="0"/>
                        </a:rPr>
                        <a:t>21</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rPr>
                        <a:t>c</a:t>
                      </a:r>
                      <a:r>
                        <a:rPr kumimoji="0" lang="es-ES_tradnl" altLang="es-PE" sz="2200" b="0" i="0" u="none" strike="noStrike" cap="none" normalizeH="0" baseline="-25000" smtClean="0">
                          <a:ln>
                            <a:noFill/>
                          </a:ln>
                          <a:solidFill>
                            <a:schemeClr val="tx1"/>
                          </a:solidFill>
                          <a:effectLst/>
                          <a:latin typeface="Arial" pitchFamily="34" charset="0"/>
                        </a:rPr>
                        <a:t>22</a:t>
                      </a:r>
                      <a:endPar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c</a:t>
                      </a:r>
                      <a:r>
                        <a:rPr kumimoji="0" lang="es-ES_tradnl" altLang="es-PE" sz="2200" b="0" i="0" u="none" strike="noStrike" cap="none" normalizeH="0" baseline="-25000" smtClean="0">
                          <a:ln>
                            <a:noFill/>
                          </a:ln>
                          <a:solidFill>
                            <a:schemeClr val="tx1"/>
                          </a:solidFill>
                          <a:effectLst/>
                          <a:latin typeface="Arial" pitchFamily="34" charset="0"/>
                          <a:cs typeface="Arial" pitchFamily="34" charset="0"/>
                          <a:sym typeface="Wingdings" pitchFamily="2" charset="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47675">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altLang="es-PE" sz="2200" b="0" i="0" u="none" strike="noStrike" cap="none" normalizeH="0" baseline="0" smtClean="0">
                          <a:ln>
                            <a:noFill/>
                          </a:ln>
                          <a:solidFill>
                            <a:schemeClr val="tx1"/>
                          </a:solidFill>
                          <a:effectLst/>
                          <a:latin typeface="Arial" pitchFamily="34" charset="0"/>
                          <a:cs typeface="Arial" pitchFamily="34" charset="0"/>
                          <a:sym typeface="Wingdings" pitchFamily="2" charset="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76913" name="AutoShape 49"/>
          <p:cNvSpPr>
            <a:spLocks noChangeArrowheads="1"/>
          </p:cNvSpPr>
          <p:nvPr/>
        </p:nvSpPr>
        <p:spPr bwMode="auto">
          <a:xfrm>
            <a:off x="3175000" y="3706813"/>
            <a:ext cx="655638" cy="446087"/>
          </a:xfrm>
          <a:prstGeom prst="rightArrow">
            <a:avLst>
              <a:gd name="adj1" fmla="val 28824"/>
              <a:gd name="adj2" fmla="val 53027"/>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676914" name="AutoShape 50"/>
          <p:cNvSpPr>
            <a:spLocks noChangeArrowheads="1"/>
          </p:cNvSpPr>
          <p:nvPr/>
        </p:nvSpPr>
        <p:spPr bwMode="auto">
          <a:xfrm>
            <a:off x="6161088" y="3711575"/>
            <a:ext cx="655637" cy="446088"/>
          </a:xfrm>
          <a:prstGeom prst="rightArrow">
            <a:avLst>
              <a:gd name="adj1" fmla="val 28824"/>
              <a:gd name="adj2" fmla="val 53027"/>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676915" name="Rectangle 51"/>
          <p:cNvSpPr>
            <a:spLocks noChangeArrowheads="1"/>
          </p:cNvSpPr>
          <p:nvPr/>
        </p:nvSpPr>
        <p:spPr bwMode="auto">
          <a:xfrm>
            <a:off x="6713538" y="3297238"/>
            <a:ext cx="221456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PE">
                <a:sym typeface="Wingdings" pitchFamily="2" charset="2"/>
              </a:rPr>
              <a:t>Calcular la inversa de la matriz</a:t>
            </a:r>
          </a:p>
        </p:txBody>
      </p:sp>
      <p:sp>
        <p:nvSpPr>
          <p:cNvPr id="676916" name="Rectangle 52"/>
          <p:cNvSpPr>
            <a:spLocks noChangeArrowheads="1"/>
          </p:cNvSpPr>
          <p:nvPr/>
        </p:nvSpPr>
        <p:spPr bwMode="auto">
          <a:xfrm>
            <a:off x="203200" y="5029200"/>
            <a:ext cx="8710613"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Ejercicio</a:t>
            </a:r>
            <a:r>
              <a:rPr lang="es-ES_tradnl" altLang="es-PE" sz="2400">
                <a:latin typeface="Arial" pitchFamily="34" charset="0"/>
                <a:sym typeface="Wingdings" pitchFamily="2" charset="2"/>
              </a:rPr>
              <a:t>. Calcular la </a:t>
            </a:r>
            <a:r>
              <a:rPr lang="es-ES_tradnl" altLang="es-PE" sz="2400" b="1">
                <a:latin typeface="Arial" pitchFamily="34" charset="0"/>
                <a:sym typeface="Wingdings" pitchFamily="2" charset="2"/>
              </a:rPr>
              <a:t>inversa</a:t>
            </a:r>
            <a:r>
              <a:rPr lang="es-ES_tradnl" altLang="es-PE" sz="2400">
                <a:latin typeface="Arial" pitchFamily="34" charset="0"/>
                <a:sym typeface="Wingdings" pitchFamily="2" charset="2"/>
              </a:rPr>
              <a:t> de una </a:t>
            </a:r>
            <a:r>
              <a:rPr lang="es-ES_tradnl" altLang="es-PE" sz="2400" b="1">
                <a:latin typeface="Arial" pitchFamily="34" charset="0"/>
                <a:sym typeface="Wingdings" pitchFamily="2" charset="2"/>
              </a:rPr>
              <a:t>transf. bilineal</a:t>
            </a:r>
            <a:r>
              <a:rPr lang="es-ES_tradnl" altLang="es-PE" sz="2400">
                <a:latin typeface="Arial" pitchFamily="34" charset="0"/>
                <a:sym typeface="Wingdings" pitchFamily="2" charset="2"/>
              </a:rPr>
              <a:t> dada por una matriz de coeficientes, de (4x2).</a:t>
            </a:r>
          </a:p>
        </p:txBody>
      </p:sp>
    </p:spTree>
    <p:extLst>
      <p:ext uri="{BB962C8B-B14F-4D97-AF65-F5344CB8AC3E}">
        <p14:creationId xmlns:p14="http://schemas.microsoft.com/office/powerpoint/2010/main" val="218371875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body" sz="half" idx="1"/>
          </p:nvPr>
        </p:nvSpPr>
        <p:spPr>
          <a:xfrm>
            <a:off x="160338" y="490538"/>
            <a:ext cx="8815387" cy="2792412"/>
          </a:xfrm>
        </p:spPr>
        <p:txBody>
          <a:bodyPr>
            <a:normAutofit lnSpcReduction="10000"/>
          </a:bodyPr>
          <a:lstStyle/>
          <a:p>
            <a:r>
              <a:rPr lang="es-ES_tradnl" altLang="es-PE" sz="2400" b="1">
                <a:latin typeface="Arial" pitchFamily="34" charset="0"/>
                <a:sym typeface="Wingdings" pitchFamily="2" charset="2"/>
              </a:rPr>
              <a:t>Ejemplo 1</a:t>
            </a:r>
            <a:r>
              <a:rPr lang="es-ES_tradnl" altLang="es-PE" sz="2400">
                <a:latin typeface="Arial" pitchFamily="34" charset="0"/>
                <a:sym typeface="Wingdings" pitchFamily="2" charset="2"/>
              </a:rPr>
              <a:t>. La “invertibilidad” de la proyección perspectiva puede ser útil en </a:t>
            </a:r>
            <a:r>
              <a:rPr lang="es-ES_tradnl" altLang="es-PE" sz="2400" b="1">
                <a:latin typeface="Arial" pitchFamily="34" charset="0"/>
                <a:sym typeface="Wingdings" pitchFamily="2" charset="2"/>
              </a:rPr>
              <a:t>navegación de robots</a:t>
            </a:r>
            <a:r>
              <a:rPr lang="es-ES_tradnl" altLang="es-PE" sz="2400">
                <a:latin typeface="Arial" pitchFamily="34" charset="0"/>
                <a:sym typeface="Wingdings" pitchFamily="2" charset="2"/>
              </a:rPr>
              <a:t>.</a:t>
            </a:r>
          </a:p>
          <a:p>
            <a:r>
              <a:rPr lang="es-ES_tradnl" altLang="es-PE" sz="2400" b="1">
                <a:latin typeface="Arial" pitchFamily="34" charset="0"/>
                <a:sym typeface="Wingdings" pitchFamily="2" charset="2"/>
              </a:rPr>
              <a:t>Idea:</a:t>
            </a:r>
            <a:r>
              <a:rPr lang="es-ES_tradnl" altLang="es-PE" sz="2400">
                <a:latin typeface="Arial" pitchFamily="34" charset="0"/>
                <a:sym typeface="Wingdings" pitchFamily="2" charset="2"/>
              </a:rPr>
              <a:t> dada una imagen tomada con una cámara desde el robot, obtener una </a:t>
            </a:r>
            <a:r>
              <a:rPr lang="es-ES_tradnl" altLang="es-PE" sz="2400" b="1">
                <a:latin typeface="Arial" pitchFamily="34" charset="0"/>
                <a:sym typeface="Wingdings" pitchFamily="2" charset="2"/>
              </a:rPr>
              <a:t>vista superior</a:t>
            </a:r>
            <a:r>
              <a:rPr lang="es-ES_tradnl" altLang="es-PE" sz="2400">
                <a:latin typeface="Arial" pitchFamily="34" charset="0"/>
                <a:sym typeface="Wingdings" pitchFamily="2" charset="2"/>
              </a:rPr>
              <a:t>. De esta forma, el robot puede conocer las zonas por las que se puede mover.</a:t>
            </a:r>
          </a:p>
          <a:p>
            <a:r>
              <a:rPr lang="es-ES_tradnl" altLang="es-PE" sz="2400" b="1">
                <a:latin typeface="Arial" pitchFamily="34" charset="0"/>
                <a:sym typeface="Wingdings" pitchFamily="2" charset="2"/>
              </a:rPr>
              <a:t>Inverse Perspective Mapping</a:t>
            </a:r>
            <a:r>
              <a:rPr lang="es-ES_tradnl" altLang="es-PE" sz="2400">
                <a:latin typeface="Arial" pitchFamily="34" charset="0"/>
                <a:sym typeface="Wingdings" pitchFamily="2" charset="2"/>
              </a:rPr>
              <a:t>: transformación inversa a la perspectiva producida por la cámara, respecto a cierto plano.</a:t>
            </a:r>
            <a:endParaRPr lang="es-ES_tradnl" altLang="es-PE" sz="2400" b="1">
              <a:latin typeface="Arial" pitchFamily="34" charset="0"/>
              <a:sym typeface="Wingdings" pitchFamily="2" charset="2"/>
            </a:endParaRPr>
          </a:p>
        </p:txBody>
      </p:sp>
      <p:sp>
        <p:nvSpPr>
          <p:cNvPr id="536579" name="Rectangle 3"/>
          <p:cNvSpPr>
            <a:spLocks noGrp="1" noChangeArrowheads="1"/>
          </p:cNvSpPr>
          <p:nvPr>
            <p:ph type="title"/>
          </p:nvPr>
        </p:nvSpPr>
        <p:spPr>
          <a:xfrm>
            <a:off x="179388" y="0"/>
            <a:ext cx="8785225" cy="619125"/>
          </a:xfrm>
        </p:spPr>
        <p:txBody>
          <a:bodyPr/>
          <a:lstStyle/>
          <a:p>
            <a:r>
              <a:rPr lang="es-ES_tradnl" altLang="es-PE" sz="2800">
                <a:latin typeface="Arial Black" pitchFamily="34" charset="0"/>
              </a:rPr>
              <a:t>4.3. Transformación bilineal y perspectiva.</a:t>
            </a:r>
          </a:p>
        </p:txBody>
      </p:sp>
      <p:pic>
        <p:nvPicPr>
          <p:cNvPr id="536580" name="Picture 4" descr="ip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254375"/>
            <a:ext cx="3768725" cy="3317875"/>
          </a:xfrm>
          <a:prstGeom prst="rect">
            <a:avLst/>
          </a:prstGeom>
          <a:noFill/>
          <a:extLst>
            <a:ext uri="{909E8E84-426E-40DD-AFC4-6F175D3DCCD1}">
              <a14:hiddenFill xmlns:a14="http://schemas.microsoft.com/office/drawing/2010/main">
                <a:solidFill>
                  <a:srgbClr val="FFFFFF"/>
                </a:solidFill>
              </a14:hiddenFill>
            </a:ext>
          </a:extLst>
        </p:spPr>
      </p:pic>
      <p:pic>
        <p:nvPicPr>
          <p:cNvPr id="536581" name="Picture 5" descr="ip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8" y="3775075"/>
            <a:ext cx="3362325" cy="2522538"/>
          </a:xfrm>
          <a:prstGeom prst="rect">
            <a:avLst/>
          </a:prstGeom>
          <a:noFill/>
          <a:extLst>
            <a:ext uri="{909E8E84-426E-40DD-AFC4-6F175D3DCCD1}">
              <a14:hiddenFill xmlns:a14="http://schemas.microsoft.com/office/drawing/2010/main">
                <a:solidFill>
                  <a:srgbClr val="FFFFFF"/>
                </a:solidFill>
              </a14:hiddenFill>
            </a:ext>
          </a:extLst>
        </p:spPr>
      </p:pic>
      <p:sp>
        <p:nvSpPr>
          <p:cNvPr id="536582" name="AutoShape 6"/>
          <p:cNvSpPr>
            <a:spLocks noChangeArrowheads="1"/>
          </p:cNvSpPr>
          <p:nvPr/>
        </p:nvSpPr>
        <p:spPr bwMode="auto">
          <a:xfrm>
            <a:off x="3740150" y="5111750"/>
            <a:ext cx="1174750" cy="446088"/>
          </a:xfrm>
          <a:prstGeom prst="rightArrow">
            <a:avLst>
              <a:gd name="adj1" fmla="val 28824"/>
              <a:gd name="adj2" fmla="val 73663"/>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6583" name="Text Box 7"/>
          <p:cNvSpPr txBox="1">
            <a:spLocks noChangeArrowheads="1"/>
          </p:cNvSpPr>
          <p:nvPr/>
        </p:nvSpPr>
        <p:spPr bwMode="auto">
          <a:xfrm>
            <a:off x="630238" y="3357563"/>
            <a:ext cx="258603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Imagen de entrada</a:t>
            </a:r>
            <a:endParaRPr lang="es-ES" altLang="es-PE">
              <a:sym typeface="Wingdings" pitchFamily="2" charset="2"/>
            </a:endParaRPr>
          </a:p>
        </p:txBody>
      </p:sp>
      <p:sp>
        <p:nvSpPr>
          <p:cNvPr id="536584" name="Text Box 8"/>
          <p:cNvSpPr txBox="1">
            <a:spLocks noChangeArrowheads="1"/>
          </p:cNvSpPr>
          <p:nvPr/>
        </p:nvSpPr>
        <p:spPr bwMode="auto">
          <a:xfrm>
            <a:off x="3694113" y="4632325"/>
            <a:ext cx="9794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I.P.M.</a:t>
            </a:r>
            <a:endParaRPr lang="es-ES" altLang="es-PE">
              <a:sym typeface="Wingdings" pitchFamily="2" charset="2"/>
            </a:endParaRPr>
          </a:p>
        </p:txBody>
      </p:sp>
      <p:sp>
        <p:nvSpPr>
          <p:cNvPr id="536585" name="Text Box 9"/>
          <p:cNvSpPr txBox="1">
            <a:spLocks noChangeArrowheads="1"/>
          </p:cNvSpPr>
          <p:nvPr/>
        </p:nvSpPr>
        <p:spPr bwMode="auto">
          <a:xfrm>
            <a:off x="7134225" y="3871913"/>
            <a:ext cx="2009775" cy="134143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000"/>
              <a:t>Aquí se pueden tomar distan-cias y ángulos. En la original no</a:t>
            </a:r>
            <a:r>
              <a:rPr lang="es-ES_tradnl" altLang="es-PE" sz="2200"/>
              <a:t> </a:t>
            </a:r>
            <a:endParaRPr lang="es-ES" altLang="es-PE" sz="2200" b="1"/>
          </a:p>
        </p:txBody>
      </p:sp>
      <p:sp>
        <p:nvSpPr>
          <p:cNvPr id="536586" name="Freeform 10"/>
          <p:cNvSpPr>
            <a:spLocks/>
          </p:cNvSpPr>
          <p:nvPr/>
        </p:nvSpPr>
        <p:spPr bwMode="auto">
          <a:xfrm>
            <a:off x="6451600" y="4318000"/>
            <a:ext cx="1588" cy="2082800"/>
          </a:xfrm>
          <a:custGeom>
            <a:avLst/>
            <a:gdLst>
              <a:gd name="T0" fmla="*/ 1 w 1"/>
              <a:gd name="T1" fmla="*/ 1312 h 1312"/>
              <a:gd name="T2" fmla="*/ 0 w 1"/>
              <a:gd name="T3" fmla="*/ 0 h 1312"/>
            </a:gdLst>
            <a:ahLst/>
            <a:cxnLst>
              <a:cxn ang="0">
                <a:pos x="T0" y="T1"/>
              </a:cxn>
              <a:cxn ang="0">
                <a:pos x="T2" y="T3"/>
              </a:cxn>
            </a:cxnLst>
            <a:rect l="0" t="0" r="r" b="b"/>
            <a:pathLst>
              <a:path w="1" h="1312">
                <a:moveTo>
                  <a:pt x="1" y="1312"/>
                </a:moveTo>
                <a:cubicBezTo>
                  <a:pt x="0" y="1093"/>
                  <a:pt x="0" y="273"/>
                  <a:pt x="0" y="0"/>
                </a:cubicBezTo>
              </a:path>
            </a:pathLst>
          </a:custGeom>
          <a:solidFill>
            <a:srgbClr val="3399FF"/>
          </a:solidFill>
          <a:ln w="57150">
            <a:solidFill>
              <a:srgbClr val="000099"/>
            </a:solidFill>
            <a:round/>
            <a:headEnd type="triangle" w="lg"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36587" name="Freeform 11"/>
          <p:cNvSpPr>
            <a:spLocks/>
          </p:cNvSpPr>
          <p:nvPr/>
        </p:nvSpPr>
        <p:spPr bwMode="auto">
          <a:xfrm>
            <a:off x="5813425" y="5561013"/>
            <a:ext cx="1222375" cy="3175"/>
          </a:xfrm>
          <a:custGeom>
            <a:avLst/>
            <a:gdLst>
              <a:gd name="T0" fmla="*/ 770 w 770"/>
              <a:gd name="T1" fmla="*/ 0 h 2"/>
              <a:gd name="T2" fmla="*/ 0 w 770"/>
              <a:gd name="T3" fmla="*/ 2 h 2"/>
            </a:gdLst>
            <a:ahLst/>
            <a:cxnLst>
              <a:cxn ang="0">
                <a:pos x="T0" y="T1"/>
              </a:cxn>
              <a:cxn ang="0">
                <a:pos x="T2" y="T3"/>
              </a:cxn>
            </a:cxnLst>
            <a:rect l="0" t="0" r="r" b="b"/>
            <a:pathLst>
              <a:path w="770" h="2">
                <a:moveTo>
                  <a:pt x="770" y="0"/>
                </a:moveTo>
                <a:cubicBezTo>
                  <a:pt x="642" y="0"/>
                  <a:pt x="160" y="2"/>
                  <a:pt x="0" y="2"/>
                </a:cubicBezTo>
              </a:path>
            </a:pathLst>
          </a:custGeom>
          <a:solidFill>
            <a:srgbClr val="3399FF"/>
          </a:solidFill>
          <a:ln w="57150">
            <a:solidFill>
              <a:srgbClr val="000099"/>
            </a:solidFill>
            <a:round/>
            <a:headEnd type="triangle" w="lg"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1054382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65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658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6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5" grpId="0" animBg="1"/>
      <p:bldP spid="536586" grpId="0" animBg="1"/>
      <p:bldP spid="53658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p:cNvSpPr>
            <a:spLocks noChangeArrowheads="1"/>
          </p:cNvSpPr>
          <p:nvPr/>
        </p:nvSpPr>
        <p:spPr bwMode="auto">
          <a:xfrm>
            <a:off x="323850" y="1296988"/>
            <a:ext cx="8358188" cy="3049169"/>
          </a:xfrm>
          <a:custGeom>
            <a:avLst/>
            <a:gdLst>
              <a:gd name="T0" fmla="*/ 4179060 w 21600"/>
              <a:gd name="T1" fmla="*/ 0 h 21600"/>
              <a:gd name="T2" fmla="*/ 8358120 w 21600"/>
              <a:gd name="T3" fmla="*/ 1155253 h 21600"/>
              <a:gd name="T4" fmla="*/ 4179060 w 21600"/>
              <a:gd name="T5" fmla="*/ 2310505 h 21600"/>
              <a:gd name="T6" fmla="*/ 0 w 21600"/>
              <a:gd name="T7" fmla="*/ 1155253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2400" b="1" dirty="0">
                <a:latin typeface="Calibri" pitchFamily="34" charset="0"/>
              </a:rPr>
              <a:t>Desarrollo de una plataforma de clasificación de imágenes por contenido como soporte computarizado al diagnóstico y </a:t>
            </a:r>
            <a:r>
              <a:rPr lang="es-ES" sz="2400" b="1" dirty="0" err="1">
                <a:latin typeface="Calibri" pitchFamily="34" charset="0"/>
              </a:rPr>
              <a:t>teleradiología</a:t>
            </a:r>
            <a:r>
              <a:rPr lang="es-ES" sz="2400" b="1" dirty="0">
                <a:latin typeface="Calibri" pitchFamily="34" charset="0"/>
              </a:rPr>
              <a:t>, para acelerar el proceso de pre-selección de normalidad en estudios de patologías cerebrales en imágenes </a:t>
            </a:r>
            <a:r>
              <a:rPr lang="es-ES" sz="2400" b="1" dirty="0" smtClean="0">
                <a:latin typeface="Calibri" pitchFamily="34" charset="0"/>
              </a:rPr>
              <a:t>médicas</a:t>
            </a:r>
          </a:p>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endParaRPr lang="es-ES" sz="2400" b="1" dirty="0" smtClean="0">
              <a:latin typeface="Calibri" pitchFamily="34" charset="0"/>
            </a:endParaRPr>
          </a:p>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2400" b="1" dirty="0" smtClean="0">
                <a:latin typeface="Calibri" pitchFamily="34" charset="0"/>
              </a:rPr>
              <a:t>Contrato: 142-FINCYT-FIDECOM-PIPEA-2010</a:t>
            </a:r>
            <a:endParaRPr lang="es-ES" sz="2400" b="1" dirty="0">
              <a:latin typeface="Calibri" pitchFamily="34" charset="0"/>
            </a:endParaRPr>
          </a:p>
          <a:p>
            <a:pP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endParaRPr lang="es-ES" sz="2400" b="1" dirty="0">
              <a:solidFill>
                <a:srgbClr val="025E14"/>
              </a:solidFill>
              <a:latin typeface="Calibri" pitchFamily="34" charset="0"/>
            </a:endParaRPr>
          </a:p>
        </p:txBody>
      </p:sp>
      <p:sp>
        <p:nvSpPr>
          <p:cNvPr id="10243" name="Rectangle 10"/>
          <p:cNvSpPr>
            <a:spLocks noChangeArrowheads="1"/>
          </p:cNvSpPr>
          <p:nvPr/>
        </p:nvSpPr>
        <p:spPr bwMode="auto">
          <a:xfrm>
            <a:off x="2268538" y="169863"/>
            <a:ext cx="4679950" cy="587375"/>
          </a:xfrm>
          <a:custGeom>
            <a:avLst/>
            <a:gdLst>
              <a:gd name="T0" fmla="*/ 2340000 w 21600"/>
              <a:gd name="T1" fmla="*/ 0 h 21600"/>
              <a:gd name="T2" fmla="*/ 4680000 w 21600"/>
              <a:gd name="T3" fmla="*/ 293479 h 21600"/>
              <a:gd name="T4" fmla="*/ 2340000 w 21600"/>
              <a:gd name="T5" fmla="*/ 586957 h 21600"/>
              <a:gd name="T6" fmla="*/ 0 w 21600"/>
              <a:gd name="T7" fmla="*/ 293479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a:solidFill>
                  <a:srgbClr val="FFFFFF"/>
                </a:solidFill>
                <a:latin typeface="Calibri" pitchFamily="34" charset="0"/>
              </a:rPr>
              <a:t>ENCUENTRO CIENTÍFICO INTERNACIONAL-ECI2013V</a:t>
            </a:r>
          </a:p>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a:solidFill>
                  <a:srgbClr val="FFFFFF"/>
                </a:solidFill>
                <a:latin typeface="Calibri" pitchFamily="34" charset="0"/>
              </a:rPr>
              <a:t>3 de enero de 2013</a:t>
            </a:r>
          </a:p>
        </p:txBody>
      </p:sp>
      <p:sp>
        <p:nvSpPr>
          <p:cNvPr id="10244" name="3 Rectángulo"/>
          <p:cNvSpPr>
            <a:spLocks/>
          </p:cNvSpPr>
          <p:nvPr/>
        </p:nvSpPr>
        <p:spPr bwMode="auto">
          <a:xfrm>
            <a:off x="604838" y="4792523"/>
            <a:ext cx="3897312" cy="1065369"/>
          </a:xfrm>
          <a:custGeom>
            <a:avLst/>
            <a:gdLst>
              <a:gd name="T0" fmla="*/ 1948680 w 21600"/>
              <a:gd name="T1" fmla="*/ 0 h 21600"/>
              <a:gd name="T2" fmla="*/ 3897360 w 21600"/>
              <a:gd name="T3" fmla="*/ 385740 h 21600"/>
              <a:gd name="T4" fmla="*/ 1948680 w 21600"/>
              <a:gd name="T5" fmla="*/ 771480 h 21600"/>
              <a:gd name="T6" fmla="*/ 0 w 21600"/>
              <a:gd name="T7" fmla="*/ 385740 h 21600"/>
              <a:gd name="T8" fmla="*/ 17694720 60000 65536"/>
              <a:gd name="T9" fmla="*/ 0 60000 65536"/>
              <a:gd name="T10" fmla="*/ 5898240 60000 65536"/>
              <a:gd name="T11" fmla="*/ 1179648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262626"/>
          </a:solidFill>
          <a:ln w="9525">
            <a:noFill/>
            <a:prstDash val="solid"/>
            <a:round/>
            <a:headEnd/>
            <a:tailEnd/>
          </a:ln>
        </p:spPr>
        <p:txBody>
          <a:bodyPr lIns="90000" tIns="46800" rIns="90000" bIns="46800"/>
          <a:lstStyle/>
          <a:p>
            <a:endParaRPr lang="es-ES"/>
          </a:p>
        </p:txBody>
      </p:sp>
      <p:sp>
        <p:nvSpPr>
          <p:cNvPr id="10245" name="15 Rectángulo"/>
          <p:cNvSpPr>
            <a:spLocks noChangeArrowheads="1"/>
          </p:cNvSpPr>
          <p:nvPr/>
        </p:nvSpPr>
        <p:spPr bwMode="auto">
          <a:xfrm>
            <a:off x="7667625" y="111125"/>
            <a:ext cx="1152525" cy="941388"/>
          </a:xfrm>
          <a:custGeom>
            <a:avLst/>
            <a:gdLst>
              <a:gd name="T0" fmla="*/ 576180 w 21600"/>
              <a:gd name="T1" fmla="*/ 0 h 21600"/>
              <a:gd name="T2" fmla="*/ 1152360 w 21600"/>
              <a:gd name="T3" fmla="*/ 470700 h 21600"/>
              <a:gd name="T4" fmla="*/ 576180 w 21600"/>
              <a:gd name="T5" fmla="*/ 941399 h 21600"/>
              <a:gd name="T6" fmla="*/ 0 w 21600"/>
              <a:gd name="T7" fmla="*/ 4707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262626"/>
          </a:solidFill>
          <a:ln w="9525">
            <a:noFill/>
            <a:miter lim="800000"/>
            <a:headEnd/>
            <a:tailEnd/>
          </a:ln>
        </p:spPr>
        <p:txBody>
          <a:bodyPr lIns="90000" tIns="46800" rIns="90000" bIns="46800"/>
          <a:lstStyle/>
          <a:p>
            <a:pP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PE" sz="2400">
                <a:solidFill>
                  <a:srgbClr val="000000"/>
                </a:solidFill>
                <a:ea typeface="Geneva"/>
                <a:cs typeface="Geneva"/>
              </a:rPr>
              <a:t>v</a:t>
            </a:r>
          </a:p>
        </p:txBody>
      </p:sp>
      <p:sp>
        <p:nvSpPr>
          <p:cNvPr id="10246" name="5 Rectángulo"/>
          <p:cNvSpPr>
            <a:spLocks/>
          </p:cNvSpPr>
          <p:nvPr/>
        </p:nvSpPr>
        <p:spPr bwMode="auto">
          <a:xfrm>
            <a:off x="7524750" y="0"/>
            <a:ext cx="1222375" cy="981075"/>
          </a:xfrm>
          <a:custGeom>
            <a:avLst/>
            <a:gdLst>
              <a:gd name="T0" fmla="*/ 611280 w 21600"/>
              <a:gd name="T1" fmla="*/ 0 h 21600"/>
              <a:gd name="T2" fmla="*/ 1222559 w 21600"/>
              <a:gd name="T3" fmla="*/ 490500 h 21600"/>
              <a:gd name="T4" fmla="*/ 611280 w 21600"/>
              <a:gd name="T5" fmla="*/ 981000 h 21600"/>
              <a:gd name="T6" fmla="*/ 0 w 21600"/>
              <a:gd name="T7" fmla="*/ 490500 h 21600"/>
              <a:gd name="T8" fmla="*/ 17694720 60000 65536"/>
              <a:gd name="T9" fmla="*/ 0 60000 65536"/>
              <a:gd name="T10" fmla="*/ 5898240 60000 65536"/>
              <a:gd name="T11" fmla="*/ 1179648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BBE0E3"/>
          </a:solidFill>
          <a:ln w="9360">
            <a:solidFill>
              <a:srgbClr val="000000"/>
            </a:solidFill>
            <a:prstDash val="solid"/>
            <a:round/>
            <a:headEnd/>
            <a:tailEnd/>
          </a:ln>
        </p:spPr>
        <p:txBody>
          <a:bodyPr lIns="90000" tIns="46800" rIns="90000" bIns="46800"/>
          <a:lstStyle/>
          <a:p>
            <a:endParaRPr lang="es-ES"/>
          </a:p>
        </p:txBody>
      </p:sp>
      <p:sp>
        <p:nvSpPr>
          <p:cNvPr id="10247" name="6 CuadroTexto"/>
          <p:cNvSpPr>
            <a:spLocks noChangeArrowheads="1"/>
          </p:cNvSpPr>
          <p:nvPr/>
        </p:nvSpPr>
        <p:spPr bwMode="auto">
          <a:xfrm>
            <a:off x="7524750" y="115888"/>
            <a:ext cx="1225550" cy="733425"/>
          </a:xfrm>
          <a:custGeom>
            <a:avLst/>
            <a:gdLst>
              <a:gd name="T0" fmla="*/ 612720 w 21600"/>
              <a:gd name="T1" fmla="*/ 0 h 21600"/>
              <a:gd name="T2" fmla="*/ 1225440 w 21600"/>
              <a:gd name="T3" fmla="*/ 366660 h 21600"/>
              <a:gd name="T4" fmla="*/ 612720 w 21600"/>
              <a:gd name="T5" fmla="*/ 733320 h 21600"/>
              <a:gd name="T6" fmla="*/ 0 w 21600"/>
              <a:gd name="T7" fmla="*/ 36666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400">
                <a:solidFill>
                  <a:srgbClr val="000000"/>
                </a:solidFill>
                <a:ea typeface="Geneva"/>
                <a:cs typeface="Geneva"/>
              </a:rPr>
              <a:t>LOGO INSTITU-CIONAL</a:t>
            </a:r>
          </a:p>
        </p:txBody>
      </p:sp>
      <p:sp>
        <p:nvSpPr>
          <p:cNvPr id="10248" name="17 Rectángulo"/>
          <p:cNvSpPr>
            <a:spLocks/>
          </p:cNvSpPr>
          <p:nvPr/>
        </p:nvSpPr>
        <p:spPr bwMode="auto">
          <a:xfrm>
            <a:off x="4608513" y="4649647"/>
            <a:ext cx="4186237" cy="1279683"/>
          </a:xfrm>
          <a:custGeom>
            <a:avLst/>
            <a:gdLst>
              <a:gd name="T0" fmla="*/ 2093220 w 21600"/>
              <a:gd name="T1" fmla="*/ 0 h 21600"/>
              <a:gd name="T2" fmla="*/ 4186440 w 21600"/>
              <a:gd name="T3" fmla="*/ 385740 h 21600"/>
              <a:gd name="T4" fmla="*/ 2093220 w 21600"/>
              <a:gd name="T5" fmla="*/ 771480 h 21600"/>
              <a:gd name="T6" fmla="*/ 0 w 21600"/>
              <a:gd name="T7" fmla="*/ 385740 h 21600"/>
              <a:gd name="T8" fmla="*/ 17694720 60000 65536"/>
              <a:gd name="T9" fmla="*/ 0 60000 65536"/>
              <a:gd name="T10" fmla="*/ 5898240 60000 65536"/>
              <a:gd name="T11" fmla="*/ 1179648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262626"/>
          </a:solidFill>
          <a:ln w="9525">
            <a:noFill/>
            <a:prstDash val="solid"/>
            <a:round/>
            <a:headEnd/>
            <a:tailEnd/>
          </a:ln>
        </p:spPr>
        <p:txBody>
          <a:bodyPr lIns="90000" tIns="46800" rIns="90000" bIns="46800"/>
          <a:lstStyle/>
          <a:p>
            <a:endParaRPr lang="es-ES"/>
          </a:p>
        </p:txBody>
      </p:sp>
      <p:sp>
        <p:nvSpPr>
          <p:cNvPr id="10249" name="Rectangle 9"/>
          <p:cNvSpPr>
            <a:spLocks noChangeArrowheads="1"/>
          </p:cNvSpPr>
          <p:nvPr/>
        </p:nvSpPr>
        <p:spPr bwMode="auto">
          <a:xfrm>
            <a:off x="4572000" y="4614722"/>
            <a:ext cx="4103688" cy="1171732"/>
          </a:xfrm>
          <a:custGeom>
            <a:avLst/>
            <a:gdLst>
              <a:gd name="T0" fmla="*/ 2051820 w 21600"/>
              <a:gd name="T1" fmla="*/ 0 h 21600"/>
              <a:gd name="T2" fmla="*/ 4103640 w 21600"/>
              <a:gd name="T3" fmla="*/ 366660 h 21600"/>
              <a:gd name="T4" fmla="*/ 2051820 w 21600"/>
              <a:gd name="T5" fmla="*/ 733320 h 21600"/>
              <a:gd name="T6" fmla="*/ 0 w 21600"/>
              <a:gd name="T7" fmla="*/ 36666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9525">
            <a:noFill/>
            <a:miter lim="800000"/>
            <a:headEnd/>
            <a:tailEnd/>
          </a:ln>
        </p:spPr>
        <p:txBody>
          <a:bodyPr lIns="90000" tIns="46800" rIns="90000" bIns="46800">
            <a:spAutoFit/>
          </a:bodyPr>
          <a:lstStyle/>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400" b="1" dirty="0">
                <a:solidFill>
                  <a:srgbClr val="FF0000"/>
                </a:solidFill>
                <a:latin typeface="Calibri" pitchFamily="34" charset="0"/>
              </a:rPr>
              <a:t>Entidades Colaboradoras :</a:t>
            </a:r>
          </a:p>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400" b="1" dirty="0">
                <a:solidFill>
                  <a:srgbClr val="2501BF"/>
                </a:solidFill>
                <a:latin typeface="Calibri" pitchFamily="34" charset="0"/>
              </a:rPr>
              <a:t>Universidad Nacional de San Agustín  </a:t>
            </a:r>
            <a:r>
              <a:rPr lang="es-ES" sz="1400" b="1" dirty="0" smtClean="0">
                <a:solidFill>
                  <a:srgbClr val="2501BF"/>
                </a:solidFill>
                <a:latin typeface="Calibri" pitchFamily="34" charset="0"/>
              </a:rPr>
              <a:t>UNSA</a:t>
            </a:r>
          </a:p>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400" b="1" dirty="0" smtClean="0">
                <a:solidFill>
                  <a:srgbClr val="2501BF"/>
                </a:solidFill>
                <a:latin typeface="Calibri" pitchFamily="34" charset="0"/>
              </a:rPr>
              <a:t>Universidad Católica de Santa María – UCSM</a:t>
            </a:r>
          </a:p>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400" b="1" dirty="0" smtClean="0">
                <a:solidFill>
                  <a:srgbClr val="2501BF"/>
                </a:solidFill>
                <a:latin typeface="Calibri" pitchFamily="34" charset="0"/>
              </a:rPr>
              <a:t>V&amp;B </a:t>
            </a:r>
            <a:r>
              <a:rPr lang="es-ES" sz="1400" b="1" dirty="0" err="1" smtClean="0">
                <a:solidFill>
                  <a:srgbClr val="2501BF"/>
                </a:solidFill>
                <a:latin typeface="Calibri" pitchFamily="34" charset="0"/>
              </a:rPr>
              <a:t>Neuro</a:t>
            </a:r>
            <a:r>
              <a:rPr lang="es-ES" sz="1400" b="1" dirty="0" smtClean="0">
                <a:solidFill>
                  <a:srgbClr val="2501BF"/>
                </a:solidFill>
                <a:latin typeface="Calibri" pitchFamily="34" charset="0"/>
              </a:rPr>
              <a:t> Psique SAC</a:t>
            </a:r>
          </a:p>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400" b="1" dirty="0" smtClean="0">
                <a:solidFill>
                  <a:srgbClr val="2501BF"/>
                </a:solidFill>
                <a:latin typeface="Calibri" pitchFamily="34" charset="0"/>
              </a:rPr>
              <a:t>I+T Perú SRL</a:t>
            </a:r>
            <a:endParaRPr lang="es-ES" sz="1400" b="1" dirty="0">
              <a:solidFill>
                <a:srgbClr val="2501BF"/>
              </a:solidFill>
              <a:latin typeface="Calibri" pitchFamily="34" charset="0"/>
            </a:endParaRPr>
          </a:p>
        </p:txBody>
      </p:sp>
      <p:sp>
        <p:nvSpPr>
          <p:cNvPr id="10250" name="Rectangle 9"/>
          <p:cNvSpPr>
            <a:spLocks noChangeArrowheads="1"/>
          </p:cNvSpPr>
          <p:nvPr/>
        </p:nvSpPr>
        <p:spPr bwMode="auto">
          <a:xfrm>
            <a:off x="539750" y="4743319"/>
            <a:ext cx="3887788" cy="976312"/>
          </a:xfrm>
          <a:custGeom>
            <a:avLst/>
            <a:gdLst>
              <a:gd name="T0" fmla="*/ 1944000 w 21600"/>
              <a:gd name="T1" fmla="*/ 0 h 21600"/>
              <a:gd name="T2" fmla="*/ 3888000 w 21600"/>
              <a:gd name="T3" fmla="*/ 488340 h 21600"/>
              <a:gd name="T4" fmla="*/ 1944000 w 21600"/>
              <a:gd name="T5" fmla="*/ 976680 h 21600"/>
              <a:gd name="T6" fmla="*/ 0 w 21600"/>
              <a:gd name="T7" fmla="*/ 48834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9525">
            <a:noFill/>
            <a:miter lim="800000"/>
            <a:headEnd/>
            <a:tailEnd/>
          </a:ln>
        </p:spPr>
        <p:txBody>
          <a:bodyPr lIns="90000" tIns="46800" rIns="90000" bIns="46800">
            <a:spAutoFit/>
          </a:bodyPr>
          <a:lstStyle/>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a:solidFill>
                  <a:srgbClr val="FF0000"/>
                </a:solidFill>
                <a:latin typeface="Calibri" pitchFamily="34" charset="0"/>
              </a:rPr>
              <a:t>Entidad Ejecutora:</a:t>
            </a:r>
          </a:p>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400" b="1">
                <a:solidFill>
                  <a:srgbClr val="1103CD"/>
                </a:solidFill>
                <a:latin typeface="Calibri" pitchFamily="34" charset="0"/>
              </a:rPr>
              <a:t>Servicio de Diagnostico Medico</a:t>
            </a:r>
          </a:p>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400" b="1">
                <a:solidFill>
                  <a:srgbClr val="1103CD"/>
                </a:solidFill>
                <a:latin typeface="Calibri" pitchFamily="34" charset="0"/>
              </a:rPr>
              <a:t>SEDIMED</a:t>
            </a:r>
          </a:p>
          <a:p>
            <a:pPr algn="ct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400" b="1">
                <a:solidFill>
                  <a:srgbClr val="1103CD"/>
                </a:solidFill>
                <a:latin typeface="Calibri" pitchFamily="34" charset="0"/>
              </a:rPr>
              <a:t>Arequipa - Perú</a:t>
            </a:r>
          </a:p>
        </p:txBody>
      </p:sp>
      <p:sp>
        <p:nvSpPr>
          <p:cNvPr id="10251" name="18 Rectángulo"/>
          <p:cNvSpPr>
            <a:spLocks/>
          </p:cNvSpPr>
          <p:nvPr/>
        </p:nvSpPr>
        <p:spPr bwMode="auto">
          <a:xfrm>
            <a:off x="539750" y="111125"/>
            <a:ext cx="1150938" cy="941388"/>
          </a:xfrm>
          <a:custGeom>
            <a:avLst/>
            <a:gdLst>
              <a:gd name="T0" fmla="*/ 575460 w 21600"/>
              <a:gd name="T1" fmla="*/ 0 h 21600"/>
              <a:gd name="T2" fmla="*/ 1150920 w 21600"/>
              <a:gd name="T3" fmla="*/ 470700 h 21600"/>
              <a:gd name="T4" fmla="*/ 575460 w 21600"/>
              <a:gd name="T5" fmla="*/ 941399 h 21600"/>
              <a:gd name="T6" fmla="*/ 0 w 21600"/>
              <a:gd name="T7" fmla="*/ 470700 h 21600"/>
              <a:gd name="T8" fmla="*/ 17694720 60000 65536"/>
              <a:gd name="T9" fmla="*/ 0 60000 65536"/>
              <a:gd name="T10" fmla="*/ 5898240 60000 65536"/>
              <a:gd name="T11" fmla="*/ 1179648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262626"/>
          </a:solidFill>
          <a:ln w="9525">
            <a:noFill/>
            <a:prstDash val="solid"/>
            <a:round/>
            <a:headEnd/>
            <a:tailEnd/>
          </a:ln>
        </p:spPr>
        <p:txBody>
          <a:bodyPr lIns="90000" tIns="46800" rIns="90000" bIns="46800"/>
          <a:lstStyle/>
          <a:p>
            <a:endParaRPr lang="es-ES"/>
          </a:p>
        </p:txBody>
      </p:sp>
      <p:pic>
        <p:nvPicPr>
          <p:cNvPr id="10252" name="Picture 13"/>
          <p:cNvPicPr>
            <a:picLocks noChangeAspect="1"/>
          </p:cNvPicPr>
          <p:nvPr/>
        </p:nvPicPr>
        <p:blipFill>
          <a:blip r:embed="rId3"/>
          <a:srcRect/>
          <a:stretch>
            <a:fillRect/>
          </a:stretch>
        </p:blipFill>
        <p:spPr bwMode="auto">
          <a:xfrm>
            <a:off x="539750" y="80963"/>
            <a:ext cx="1079500" cy="900112"/>
          </a:xfrm>
          <a:prstGeom prst="rect">
            <a:avLst/>
          </a:prstGeom>
          <a:solidFill>
            <a:srgbClr val="FFFFFF"/>
          </a:solidFill>
          <a:ln w="9525">
            <a:noFill/>
            <a:miter lim="800000"/>
            <a:headEnd/>
            <a:tailEnd/>
          </a:ln>
        </p:spPr>
      </p:pic>
      <p:pic>
        <p:nvPicPr>
          <p:cNvPr id="10253" name="14 Imagen"/>
          <p:cNvPicPr>
            <a:picLocks noChangeAspect="1"/>
          </p:cNvPicPr>
          <p:nvPr/>
        </p:nvPicPr>
        <p:blipFill>
          <a:blip r:embed="rId4"/>
          <a:srcRect/>
          <a:stretch>
            <a:fillRect/>
          </a:stretch>
        </p:blipFill>
        <p:spPr bwMode="auto">
          <a:xfrm>
            <a:off x="7524750" y="36513"/>
            <a:ext cx="1258888" cy="900112"/>
          </a:xfrm>
          <a:prstGeom prst="rect">
            <a:avLst/>
          </a:prstGeom>
          <a:noFill/>
          <a:ln w="9525">
            <a:noFill/>
            <a:miter lim="800000"/>
            <a:headEnd/>
            <a:tailEnd/>
          </a:ln>
        </p:spPr>
      </p:pic>
      <p:pic>
        <p:nvPicPr>
          <p:cNvPr id="10254" name="Picture 2" descr="C:\Users\pibap\Downloads\logo3.png"/>
          <p:cNvPicPr>
            <a:picLocks noChangeAspect="1" noChangeArrowheads="1"/>
          </p:cNvPicPr>
          <p:nvPr/>
        </p:nvPicPr>
        <p:blipFill>
          <a:blip r:embed="rId5"/>
          <a:srcRect r="1564" b="27225"/>
          <a:stretch>
            <a:fillRect/>
          </a:stretch>
        </p:blipFill>
        <p:spPr bwMode="auto">
          <a:xfrm>
            <a:off x="34925" y="1076325"/>
            <a:ext cx="9109075" cy="195263"/>
          </a:xfrm>
          <a:prstGeom prst="rect">
            <a:avLst/>
          </a:prstGeom>
          <a:noFill/>
          <a:ln w="9525">
            <a:noFill/>
            <a:miter lim="800000"/>
            <a:headEnd/>
            <a:tailEnd/>
          </a:ln>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24</a:t>
            </a:fld>
            <a:endParaRPr lang="es-PE"/>
          </a:p>
        </p:txBody>
      </p:sp>
    </p:spTree>
    <p:extLst>
      <p:ext uri="{BB962C8B-B14F-4D97-AF65-F5344CB8AC3E}">
        <p14:creationId xmlns:p14="http://schemas.microsoft.com/office/powerpoint/2010/main" val="25621525"/>
      </p:ext>
    </p:extLst>
  </p:cSld>
  <p:clrMapOvr>
    <a:masterClrMapping/>
  </p:clrMapOv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body" sz="half" idx="1"/>
          </p:nvPr>
        </p:nvSpPr>
        <p:spPr>
          <a:xfrm>
            <a:off x="160338" y="579438"/>
            <a:ext cx="8815387" cy="1330325"/>
          </a:xfrm>
        </p:spPr>
        <p:txBody>
          <a:bodyPr/>
          <a:lstStyle/>
          <a:p>
            <a:r>
              <a:rPr lang="es-ES_tradnl" altLang="es-PE" sz="2400">
                <a:latin typeface="Arial" pitchFamily="34" charset="0"/>
                <a:sym typeface="Wingdings" pitchFamily="2" charset="2"/>
              </a:rPr>
              <a:t>La técnica de I.P.M. se ha aplicado en </a:t>
            </a:r>
            <a:r>
              <a:rPr lang="es-ES_tradnl" altLang="es-PE" sz="2400" b="1">
                <a:latin typeface="Arial" pitchFamily="34" charset="0"/>
                <a:sym typeface="Wingdings" pitchFamily="2" charset="2"/>
              </a:rPr>
              <a:t>conducción automática de vehículos</a:t>
            </a:r>
            <a:r>
              <a:rPr lang="es-ES_tradnl" altLang="es-PE" sz="2400">
                <a:latin typeface="Arial" pitchFamily="34" charset="0"/>
                <a:sym typeface="Wingdings" pitchFamily="2" charset="2"/>
              </a:rPr>
              <a:t>. </a:t>
            </a:r>
            <a:endParaRPr lang="es-ES_tradnl" altLang="es-PE" sz="2400" b="1">
              <a:latin typeface="Arial" pitchFamily="34" charset="0"/>
              <a:sym typeface="Wingdings" pitchFamily="2" charset="2"/>
            </a:endParaRPr>
          </a:p>
        </p:txBody>
      </p:sp>
      <p:sp>
        <p:nvSpPr>
          <p:cNvPr id="534531" name="Rectangle 3"/>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pic>
        <p:nvPicPr>
          <p:cNvPr id="534539" name="Picture 11" descr="carr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0325" y="1920875"/>
            <a:ext cx="2074863" cy="203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34540" name="Picture 12" descr="carre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1163" y="1920875"/>
            <a:ext cx="2006600" cy="2006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34541" name="AutoShape 13"/>
          <p:cNvSpPr>
            <a:spLocks noChangeArrowheads="1"/>
          </p:cNvSpPr>
          <p:nvPr/>
        </p:nvSpPr>
        <p:spPr bwMode="auto">
          <a:xfrm>
            <a:off x="6088063" y="2835275"/>
            <a:ext cx="457200" cy="381000"/>
          </a:xfrm>
          <a:prstGeom prst="rightArrow">
            <a:avLst>
              <a:gd name="adj1" fmla="val 24167"/>
              <a:gd name="adj2" fmla="val 4625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56" name="Text Box 28"/>
          <p:cNvSpPr txBox="1">
            <a:spLocks noChangeArrowheads="1"/>
          </p:cNvSpPr>
          <p:nvPr/>
        </p:nvSpPr>
        <p:spPr bwMode="auto">
          <a:xfrm>
            <a:off x="3582988" y="1308100"/>
            <a:ext cx="23939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a:t>Imag. capturada desde el coche</a:t>
            </a:r>
            <a:endParaRPr lang="es-ES" altLang="es-PE" sz="2200"/>
          </a:p>
        </p:txBody>
      </p:sp>
      <p:sp>
        <p:nvSpPr>
          <p:cNvPr id="534557" name="Text Box 29"/>
          <p:cNvSpPr txBox="1">
            <a:spLocks noChangeArrowheads="1"/>
          </p:cNvSpPr>
          <p:nvPr/>
        </p:nvSpPr>
        <p:spPr bwMode="auto">
          <a:xfrm>
            <a:off x="6532563" y="1050925"/>
            <a:ext cx="239395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a:t>I.P.M. de la imag. capturada (vista TOP)</a:t>
            </a:r>
            <a:endParaRPr lang="es-ES" altLang="es-PE" sz="2200"/>
          </a:p>
        </p:txBody>
      </p:sp>
      <p:pic>
        <p:nvPicPr>
          <p:cNvPr id="534559" name="4in1.mpeg">
            <a:hlinkClick r:id="" action="ppaction://media"/>
          </p:cNvPr>
          <p:cNvPicPr>
            <a:picLocks noRot="1" noChangeAspect="1" noChangeArrowheads="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168275" y="4333875"/>
            <a:ext cx="7600950" cy="2136775"/>
          </a:xfrm>
          <a:prstGeom prst="rect">
            <a:avLst/>
          </a:prstGeom>
          <a:noFill/>
          <a:extLst>
            <a:ext uri="{909E8E84-426E-40DD-AFC4-6F175D3DCCD1}">
              <a14:hiddenFill xmlns:a14="http://schemas.microsoft.com/office/drawing/2010/main">
                <a:solidFill>
                  <a:srgbClr val="FFFFFF"/>
                </a:solidFill>
              </a14:hiddenFill>
            </a:ext>
          </a:extLst>
        </p:spPr>
      </p:pic>
      <p:sp>
        <p:nvSpPr>
          <p:cNvPr id="534560" name="Text Box 32"/>
          <p:cNvSpPr txBox="1">
            <a:spLocks noChangeArrowheads="1"/>
          </p:cNvSpPr>
          <p:nvPr/>
        </p:nvSpPr>
        <p:spPr bwMode="auto">
          <a:xfrm>
            <a:off x="188913" y="4010025"/>
            <a:ext cx="3681412" cy="311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1800"/>
              <a:t>http://www.argo.ce.unipr.it/ARGO/</a:t>
            </a:r>
            <a:endParaRPr lang="es-ES" altLang="es-PE" sz="1800"/>
          </a:p>
        </p:txBody>
      </p:sp>
      <p:sp>
        <p:nvSpPr>
          <p:cNvPr id="534561" name="Text Box 33"/>
          <p:cNvSpPr txBox="1">
            <a:spLocks noChangeArrowheads="1"/>
          </p:cNvSpPr>
          <p:nvPr/>
        </p:nvSpPr>
        <p:spPr bwMode="auto">
          <a:xfrm>
            <a:off x="7923213" y="4583113"/>
            <a:ext cx="1101725" cy="16256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1800"/>
              <a:t>El proyecto es un poco antiguo, pero bueno...</a:t>
            </a:r>
            <a:endParaRPr lang="es-ES" altLang="es-PE" sz="1800"/>
          </a:p>
        </p:txBody>
      </p:sp>
      <p:grpSp>
        <p:nvGrpSpPr>
          <p:cNvPr id="534562" name="Group 34"/>
          <p:cNvGrpSpPr>
            <a:grpSpLocks/>
          </p:cNvGrpSpPr>
          <p:nvPr/>
        </p:nvGrpSpPr>
        <p:grpSpPr bwMode="auto">
          <a:xfrm>
            <a:off x="144463" y="1525588"/>
            <a:ext cx="3505200" cy="2209800"/>
            <a:chOff x="91" y="961"/>
            <a:chExt cx="2208" cy="1392"/>
          </a:xfrm>
        </p:grpSpPr>
        <p:sp>
          <p:nvSpPr>
            <p:cNvPr id="534543" name="Line 15"/>
            <p:cNvSpPr>
              <a:spLocks noChangeShapeType="1"/>
            </p:cNvSpPr>
            <p:nvPr/>
          </p:nvSpPr>
          <p:spPr bwMode="auto">
            <a:xfrm flipV="1">
              <a:off x="91" y="1297"/>
              <a:ext cx="1728" cy="72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44" name="Line 16"/>
            <p:cNvSpPr>
              <a:spLocks noChangeShapeType="1"/>
            </p:cNvSpPr>
            <p:nvPr/>
          </p:nvSpPr>
          <p:spPr bwMode="auto">
            <a:xfrm flipV="1">
              <a:off x="1003" y="1441"/>
              <a:ext cx="1296" cy="91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45" name="Line 17"/>
            <p:cNvSpPr>
              <a:spLocks noChangeShapeType="1"/>
            </p:cNvSpPr>
            <p:nvPr/>
          </p:nvSpPr>
          <p:spPr bwMode="auto">
            <a:xfrm flipV="1">
              <a:off x="619" y="1393"/>
              <a:ext cx="1392" cy="720"/>
            </a:xfrm>
            <a:prstGeom prst="line">
              <a:avLst/>
            </a:prstGeom>
            <a:noFill/>
            <a:ln w="38100">
              <a:solidFill>
                <a:schemeClr val="tx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46" name="Line 18"/>
            <p:cNvSpPr>
              <a:spLocks noChangeShapeType="1"/>
            </p:cNvSpPr>
            <p:nvPr/>
          </p:nvSpPr>
          <p:spPr bwMode="auto">
            <a:xfrm flipH="1">
              <a:off x="523" y="2305"/>
              <a:ext cx="720"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48" name="AutoShape 20"/>
            <p:cNvSpPr>
              <a:spLocks noChangeArrowheads="1"/>
            </p:cNvSpPr>
            <p:nvPr/>
          </p:nvSpPr>
          <p:spPr bwMode="auto">
            <a:xfrm rot="5374024">
              <a:off x="667" y="1729"/>
              <a:ext cx="672" cy="480"/>
            </a:xfrm>
            <a:prstGeom prst="parallelogram">
              <a:avLst>
                <a:gd name="adj" fmla="val 35000"/>
              </a:avLst>
            </a:prstGeom>
            <a:noFill/>
            <a:ln w="38100">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49" name="Line 21"/>
            <p:cNvSpPr>
              <a:spLocks noChangeShapeType="1"/>
            </p:cNvSpPr>
            <p:nvPr/>
          </p:nvSpPr>
          <p:spPr bwMode="auto">
            <a:xfrm flipH="1">
              <a:off x="523" y="1633"/>
              <a:ext cx="240" cy="672"/>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50" name="Line 22"/>
            <p:cNvSpPr>
              <a:spLocks noChangeShapeType="1"/>
            </p:cNvSpPr>
            <p:nvPr/>
          </p:nvSpPr>
          <p:spPr bwMode="auto">
            <a:xfrm flipH="1">
              <a:off x="523" y="1777"/>
              <a:ext cx="720" cy="528"/>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51" name="AutoShape 23"/>
            <p:cNvSpPr>
              <a:spLocks noChangeArrowheads="1"/>
            </p:cNvSpPr>
            <p:nvPr/>
          </p:nvSpPr>
          <p:spPr bwMode="auto">
            <a:xfrm rot="1857996">
              <a:off x="1243" y="1441"/>
              <a:ext cx="772" cy="468"/>
            </a:xfrm>
            <a:prstGeom prst="parallelogram">
              <a:avLst>
                <a:gd name="adj" fmla="val 49968"/>
              </a:avLst>
            </a:prstGeom>
            <a:noFill/>
            <a:ln w="38100">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52" name="Line 24"/>
            <p:cNvSpPr>
              <a:spLocks noChangeShapeType="1"/>
            </p:cNvSpPr>
            <p:nvPr/>
          </p:nvSpPr>
          <p:spPr bwMode="auto">
            <a:xfrm flipV="1">
              <a:off x="1627" y="1537"/>
              <a:ext cx="0" cy="43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53" name="Line 25"/>
            <p:cNvSpPr>
              <a:spLocks noChangeShapeType="1"/>
            </p:cNvSpPr>
            <p:nvPr/>
          </p:nvSpPr>
          <p:spPr bwMode="auto">
            <a:xfrm flipV="1">
              <a:off x="1627" y="961"/>
              <a:ext cx="0" cy="43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54" name="Line 26"/>
            <p:cNvSpPr>
              <a:spLocks noChangeShapeType="1"/>
            </p:cNvSpPr>
            <p:nvPr/>
          </p:nvSpPr>
          <p:spPr bwMode="auto">
            <a:xfrm flipV="1">
              <a:off x="2059" y="1249"/>
              <a:ext cx="0" cy="43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55" name="Line 27"/>
            <p:cNvSpPr>
              <a:spLocks noChangeShapeType="1"/>
            </p:cNvSpPr>
            <p:nvPr/>
          </p:nvSpPr>
          <p:spPr bwMode="auto">
            <a:xfrm flipV="1">
              <a:off x="1195" y="1249"/>
              <a:ext cx="0" cy="432"/>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34547" name="Oval 19"/>
            <p:cNvSpPr>
              <a:spLocks noChangeArrowheads="1"/>
            </p:cNvSpPr>
            <p:nvPr/>
          </p:nvSpPr>
          <p:spPr bwMode="auto">
            <a:xfrm>
              <a:off x="475" y="2257"/>
              <a:ext cx="96" cy="96"/>
            </a:xfrm>
            <a:prstGeom prst="ellipse">
              <a:avLst/>
            </a:prstGeom>
            <a:solidFill>
              <a:srgbClr val="5C4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Tree>
    <p:extLst>
      <p:ext uri="{BB962C8B-B14F-4D97-AF65-F5344CB8AC3E}">
        <p14:creationId xmlns:p14="http://schemas.microsoft.com/office/powerpoint/2010/main" val="3095916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34559"/>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534559"/>
                                        </p:tgtEl>
                                      </p:cBhvr>
                                    </p:cmd>
                                  </p:childTnLst>
                                </p:cTn>
                              </p:par>
                            </p:childTnLst>
                          </p:cTn>
                        </p:par>
                      </p:childTnLst>
                    </p:cTn>
                  </p:par>
                </p:childTnLst>
              </p:cTn>
              <p:nextCondLst>
                <p:cond evt="onClick" delay="0">
                  <p:tgtEl>
                    <p:spTgt spid="534559"/>
                  </p:tgtEl>
                </p:cond>
              </p:nextCondLst>
            </p:seq>
            <p:video>
              <p:cMediaNode>
                <p:cTn id="7" fill="hold" display="0">
                  <p:stCondLst>
                    <p:cond delay="indefinite"/>
                  </p:stCondLst>
                  <p:endCondLst>
                    <p:cond evt="onNext" delay="0">
                      <p:tgtEl>
                        <p:sldTgt/>
                      </p:tgtEl>
                    </p:cond>
                    <p:cond evt="onPrev" delay="0">
                      <p:tgtEl>
                        <p:sldTgt/>
                      </p:tgtEl>
                    </p:cond>
                  </p:endCondLst>
                </p:cTn>
                <p:tgtEl>
                  <p:spTgt spid="534559"/>
                </p:tgtEl>
              </p:cMediaNode>
            </p:video>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body" sz="half" idx="1"/>
          </p:nvPr>
        </p:nvSpPr>
        <p:spPr>
          <a:xfrm>
            <a:off x="160338" y="579438"/>
            <a:ext cx="8815387" cy="2047875"/>
          </a:xfrm>
        </p:spPr>
        <p:txBody>
          <a:bodyPr/>
          <a:lstStyle/>
          <a:p>
            <a:r>
              <a:rPr lang="es-ES_tradnl" altLang="es-PE" sz="2400" b="1">
                <a:latin typeface="Arial" pitchFamily="34" charset="0"/>
                <a:sym typeface="Wingdings" pitchFamily="2" charset="2"/>
              </a:rPr>
              <a:t>Ejemplo 2</a:t>
            </a:r>
            <a:r>
              <a:rPr lang="es-ES_tradnl" altLang="es-PE" sz="2400">
                <a:latin typeface="Arial" pitchFamily="34" charset="0"/>
                <a:sym typeface="Wingdings" pitchFamily="2" charset="2"/>
              </a:rPr>
              <a:t>. Integración de </a:t>
            </a:r>
            <a:r>
              <a:rPr lang="es-ES_tradnl" altLang="es-PE" sz="2400" b="1">
                <a:latin typeface="Arial" pitchFamily="34" charset="0"/>
                <a:sym typeface="Wingdings" pitchFamily="2" charset="2"/>
              </a:rPr>
              <a:t>elementos visuales artificiales</a:t>
            </a:r>
            <a:r>
              <a:rPr lang="es-ES_tradnl" altLang="es-PE" sz="2400">
                <a:latin typeface="Arial" pitchFamily="34" charset="0"/>
                <a:sym typeface="Wingdings" pitchFamily="2" charset="2"/>
              </a:rPr>
              <a:t> en un entorno. El objetivo es hacer que algo que no está parezca que realmente está.</a:t>
            </a:r>
          </a:p>
          <a:p>
            <a:r>
              <a:rPr lang="es-ES_tradnl" altLang="es-PE" sz="2400" b="1">
                <a:latin typeface="Arial" pitchFamily="34" charset="0"/>
                <a:sym typeface="Wingdings" pitchFamily="2" charset="2"/>
              </a:rPr>
              <a:t>Problema</a:t>
            </a:r>
            <a:r>
              <a:rPr lang="es-ES_tradnl" altLang="es-PE" sz="2400">
                <a:latin typeface="Arial" pitchFamily="34" charset="0"/>
                <a:sym typeface="Wingdings" pitchFamily="2" charset="2"/>
              </a:rPr>
              <a:t>: qué transformación perspectiva se debe aplicar para que la integración sea realista.  </a:t>
            </a:r>
            <a:r>
              <a:rPr lang="es-ES_tradnl" altLang="es-PE" sz="2400" b="1">
                <a:latin typeface="Arial" pitchFamily="34" charset="0"/>
                <a:sym typeface="Wingdings" pitchFamily="2" charset="2"/>
              </a:rPr>
              <a:t>Calibración</a:t>
            </a:r>
            <a:r>
              <a:rPr lang="es-ES_tradnl" altLang="es-PE" sz="2400">
                <a:latin typeface="Arial" pitchFamily="34" charset="0"/>
                <a:sym typeface="Wingdings" pitchFamily="2" charset="2"/>
              </a:rPr>
              <a:t>.</a:t>
            </a:r>
          </a:p>
        </p:txBody>
      </p:sp>
      <p:sp>
        <p:nvSpPr>
          <p:cNvPr id="538627" name="Rectangle 3"/>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pic>
        <p:nvPicPr>
          <p:cNvPr id="538629" name="Picture 5" descr="futbol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013" y="2565400"/>
            <a:ext cx="5006975" cy="3756025"/>
          </a:xfrm>
          <a:prstGeom prst="rect">
            <a:avLst/>
          </a:prstGeom>
          <a:noFill/>
          <a:extLst>
            <a:ext uri="{909E8E84-426E-40DD-AFC4-6F175D3DCCD1}">
              <a14:hiddenFill xmlns:a14="http://schemas.microsoft.com/office/drawing/2010/main">
                <a:solidFill>
                  <a:srgbClr val="FFFFFF"/>
                </a:solidFill>
              </a14:hiddenFill>
            </a:ext>
          </a:extLst>
        </p:spPr>
      </p:pic>
      <p:sp>
        <p:nvSpPr>
          <p:cNvPr id="538631" name="Rectangle 7"/>
          <p:cNvSpPr>
            <a:spLocks noChangeArrowheads="1"/>
          </p:cNvSpPr>
          <p:nvPr/>
        </p:nvSpPr>
        <p:spPr bwMode="auto">
          <a:xfrm>
            <a:off x="168275" y="2622550"/>
            <a:ext cx="2859088" cy="395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Pasos:</a:t>
            </a:r>
          </a:p>
          <a:p>
            <a:pPr>
              <a:buFontTx/>
              <a:buNone/>
            </a:pPr>
            <a:r>
              <a:rPr lang="es-ES_tradnl" altLang="es-PE" sz="2200">
                <a:latin typeface="Arial" pitchFamily="34" charset="0"/>
                <a:sym typeface="Wingdings" pitchFamily="2" charset="2"/>
              </a:rPr>
              <a:t>1) Detectar el suelo (color verde).</a:t>
            </a:r>
          </a:p>
          <a:p>
            <a:pPr>
              <a:buFontTx/>
              <a:buNone/>
            </a:pPr>
            <a:r>
              <a:rPr lang="es-ES_tradnl" altLang="es-PE" sz="2200">
                <a:latin typeface="Arial" pitchFamily="34" charset="0"/>
                <a:sym typeface="Wingdings" pitchFamily="2" charset="2"/>
              </a:rPr>
              <a:t>2) Transformación perspectiva del elemento.</a:t>
            </a:r>
          </a:p>
          <a:p>
            <a:pPr>
              <a:buFontTx/>
              <a:buNone/>
            </a:pPr>
            <a:r>
              <a:rPr lang="es-ES_tradnl" altLang="es-PE" sz="2200">
                <a:latin typeface="Arial" pitchFamily="34" charset="0"/>
                <a:sym typeface="Wingdings" pitchFamily="2" charset="2"/>
              </a:rPr>
              <a:t>3) Media ponderada entre el suelo y la imagen transformada.</a:t>
            </a:r>
          </a:p>
        </p:txBody>
      </p:sp>
    </p:spTree>
    <p:extLst>
      <p:ext uri="{BB962C8B-B14F-4D97-AF65-F5344CB8AC3E}">
        <p14:creationId xmlns:p14="http://schemas.microsoft.com/office/powerpoint/2010/main" val="3849687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8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31"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4802" name="Picture 34" descr="Athletic-Bilba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638" y="1290638"/>
            <a:ext cx="1990725" cy="1990725"/>
          </a:xfrm>
          <a:prstGeom prst="rect">
            <a:avLst/>
          </a:prstGeom>
          <a:noFill/>
          <a:extLst>
            <a:ext uri="{909E8E84-426E-40DD-AFC4-6F175D3DCCD1}">
              <a14:hiddenFill xmlns:a14="http://schemas.microsoft.com/office/drawing/2010/main">
                <a:solidFill>
                  <a:srgbClr val="FFFFFF"/>
                </a:solidFill>
              </a14:hiddenFill>
            </a:ext>
          </a:extLst>
        </p:spPr>
      </p:pic>
      <p:sp>
        <p:nvSpPr>
          <p:cNvPr id="544803" name="Rectangle 35"/>
          <p:cNvSpPr>
            <a:spLocks noChangeArrowheads="1"/>
          </p:cNvSpPr>
          <p:nvPr/>
        </p:nvSpPr>
        <p:spPr bwMode="auto">
          <a:xfrm>
            <a:off x="7113588" y="1270000"/>
            <a:ext cx="1781175" cy="19954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pic>
        <p:nvPicPr>
          <p:cNvPr id="544801" name="Picture 33" descr="futbol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138" y="3575050"/>
            <a:ext cx="3748087" cy="2811463"/>
          </a:xfrm>
          <a:prstGeom prst="rect">
            <a:avLst/>
          </a:prstGeom>
          <a:noFill/>
          <a:extLst>
            <a:ext uri="{909E8E84-426E-40DD-AFC4-6F175D3DCCD1}">
              <a14:hiddenFill xmlns:a14="http://schemas.microsoft.com/office/drawing/2010/main">
                <a:solidFill>
                  <a:srgbClr val="FFFFFF"/>
                </a:solidFill>
              </a14:hiddenFill>
            </a:ext>
          </a:extLst>
        </p:spPr>
      </p:pic>
      <p:pic>
        <p:nvPicPr>
          <p:cNvPr id="544800" name="Picture 32" descr="futbol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25" y="630238"/>
            <a:ext cx="3748088" cy="2811462"/>
          </a:xfrm>
          <a:prstGeom prst="rect">
            <a:avLst/>
          </a:prstGeom>
          <a:noFill/>
          <a:extLst>
            <a:ext uri="{909E8E84-426E-40DD-AFC4-6F175D3DCCD1}">
              <a14:hiddenFill xmlns:a14="http://schemas.microsoft.com/office/drawing/2010/main">
                <a:solidFill>
                  <a:srgbClr val="FFFFFF"/>
                </a:solidFill>
              </a14:hiddenFill>
            </a:ext>
          </a:extLst>
        </p:spPr>
      </p:pic>
      <p:sp>
        <p:nvSpPr>
          <p:cNvPr id="544770" name="Rectangle 2"/>
          <p:cNvSpPr>
            <a:spLocks noGrp="1" noChangeArrowheads="1"/>
          </p:cNvSpPr>
          <p:nvPr>
            <p:ph type="body" sz="half" idx="1"/>
          </p:nvPr>
        </p:nvSpPr>
        <p:spPr>
          <a:xfrm>
            <a:off x="160338" y="508000"/>
            <a:ext cx="3127375" cy="3095625"/>
          </a:xfrm>
        </p:spPr>
        <p:txBody>
          <a:bodyPr/>
          <a:lstStyle/>
          <a:p>
            <a:r>
              <a:rPr lang="es-ES_tradnl" altLang="es-PE" sz="2400">
                <a:latin typeface="Arial" pitchFamily="34" charset="0"/>
                <a:sym typeface="Wingdings" pitchFamily="2" charset="2"/>
              </a:rPr>
              <a:t>¿Cómo hacer la </a:t>
            </a:r>
            <a:r>
              <a:rPr lang="es-ES_tradnl" altLang="es-PE" sz="2400" b="1">
                <a:latin typeface="Arial" pitchFamily="34" charset="0"/>
                <a:sym typeface="Wingdings" pitchFamily="2" charset="2"/>
              </a:rPr>
              <a:t>calibración</a:t>
            </a:r>
            <a:r>
              <a:rPr lang="es-ES_tradnl" altLang="es-PE" sz="2400">
                <a:latin typeface="Arial" pitchFamily="34" charset="0"/>
                <a:sym typeface="Wingdings" pitchFamily="2" charset="2"/>
              </a:rPr>
              <a:t>?</a:t>
            </a:r>
          </a:p>
          <a:p>
            <a:r>
              <a:rPr lang="es-ES_tradnl" altLang="es-PE" sz="2400" b="1">
                <a:latin typeface="Arial" pitchFamily="34" charset="0"/>
                <a:sym typeface="Wingdings" pitchFamily="2" charset="2"/>
              </a:rPr>
              <a:t>Manualmente</a:t>
            </a:r>
            <a:r>
              <a:rPr lang="es-ES_tradnl" altLang="es-PE" sz="2400">
                <a:latin typeface="Arial" pitchFamily="34" charset="0"/>
                <a:sym typeface="Wingdings" pitchFamily="2" charset="2"/>
              </a:rPr>
              <a:t>: seleccionar el cuadrilátero en la imagen donde se proyectará el elemento.</a:t>
            </a:r>
          </a:p>
        </p:txBody>
      </p:sp>
      <p:sp>
        <p:nvSpPr>
          <p:cNvPr id="544771" name="Rectangle 3"/>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sp>
        <p:nvSpPr>
          <p:cNvPr id="544780" name="Oval 12"/>
          <p:cNvSpPr>
            <a:spLocks noChangeArrowheads="1"/>
          </p:cNvSpPr>
          <p:nvPr/>
        </p:nvSpPr>
        <p:spPr bwMode="auto">
          <a:xfrm>
            <a:off x="7050088" y="1200150"/>
            <a:ext cx="123825" cy="138113"/>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4781" name="Oval 13"/>
          <p:cNvSpPr>
            <a:spLocks noChangeArrowheads="1"/>
          </p:cNvSpPr>
          <p:nvPr/>
        </p:nvSpPr>
        <p:spPr bwMode="auto">
          <a:xfrm>
            <a:off x="7053263" y="3179763"/>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4782" name="Oval 14"/>
          <p:cNvSpPr>
            <a:spLocks noChangeArrowheads="1"/>
          </p:cNvSpPr>
          <p:nvPr/>
        </p:nvSpPr>
        <p:spPr bwMode="auto">
          <a:xfrm>
            <a:off x="8828088" y="1198563"/>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4783" name="Oval 15"/>
          <p:cNvSpPr>
            <a:spLocks noChangeArrowheads="1"/>
          </p:cNvSpPr>
          <p:nvPr/>
        </p:nvSpPr>
        <p:spPr bwMode="auto">
          <a:xfrm>
            <a:off x="8824913" y="3176588"/>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4784" name="AutoShape 16"/>
          <p:cNvSpPr>
            <a:spLocks noChangeArrowheads="1"/>
          </p:cNvSpPr>
          <p:nvPr/>
        </p:nvSpPr>
        <p:spPr bwMode="auto">
          <a:xfrm rot="10261122">
            <a:off x="6605588" y="1774825"/>
            <a:ext cx="485775" cy="379413"/>
          </a:xfrm>
          <a:prstGeom prst="rightArrow">
            <a:avLst>
              <a:gd name="adj1" fmla="val 40954"/>
              <a:gd name="adj2" fmla="val 57787"/>
            </a:avLst>
          </a:prstGeom>
          <a:solidFill>
            <a:srgbClr val="D6009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4785" name="Rectangle 17"/>
          <p:cNvSpPr>
            <a:spLocks noChangeArrowheads="1"/>
          </p:cNvSpPr>
          <p:nvPr/>
        </p:nvSpPr>
        <p:spPr bwMode="auto">
          <a:xfrm>
            <a:off x="168275" y="3843338"/>
            <a:ext cx="3335338"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Automáticamente</a:t>
            </a:r>
            <a:r>
              <a:rPr lang="es-ES_tradnl" altLang="es-PE" sz="2400">
                <a:latin typeface="Arial" pitchFamily="34" charset="0"/>
                <a:sym typeface="Wingdings" pitchFamily="2" charset="2"/>
              </a:rPr>
              <a:t>. Más complejo. P.ej. encontrando las líneas del campo, las blancas y las del corte del césped.</a:t>
            </a:r>
          </a:p>
        </p:txBody>
      </p:sp>
      <p:grpSp>
        <p:nvGrpSpPr>
          <p:cNvPr id="544798" name="Group 30"/>
          <p:cNvGrpSpPr>
            <a:grpSpLocks/>
          </p:cNvGrpSpPr>
          <p:nvPr/>
        </p:nvGrpSpPr>
        <p:grpSpPr bwMode="auto">
          <a:xfrm>
            <a:off x="3343275" y="4181475"/>
            <a:ext cx="3938588" cy="2046288"/>
            <a:chOff x="2106" y="2634"/>
            <a:chExt cx="2481" cy="1289"/>
          </a:xfrm>
        </p:grpSpPr>
        <p:sp>
          <p:nvSpPr>
            <p:cNvPr id="544787" name="Line 19"/>
            <p:cNvSpPr>
              <a:spLocks noChangeShapeType="1"/>
            </p:cNvSpPr>
            <p:nvPr/>
          </p:nvSpPr>
          <p:spPr bwMode="auto">
            <a:xfrm>
              <a:off x="2129" y="2723"/>
              <a:ext cx="2453"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788" name="Line 20"/>
            <p:cNvSpPr>
              <a:spLocks noChangeShapeType="1"/>
            </p:cNvSpPr>
            <p:nvPr/>
          </p:nvSpPr>
          <p:spPr bwMode="auto">
            <a:xfrm>
              <a:off x="2134" y="3758"/>
              <a:ext cx="2453"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789" name="Line 21"/>
            <p:cNvSpPr>
              <a:spLocks noChangeShapeType="1"/>
            </p:cNvSpPr>
            <p:nvPr/>
          </p:nvSpPr>
          <p:spPr bwMode="auto">
            <a:xfrm>
              <a:off x="3295" y="2641"/>
              <a:ext cx="35" cy="128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790" name="Line 22"/>
            <p:cNvSpPr>
              <a:spLocks noChangeShapeType="1"/>
            </p:cNvSpPr>
            <p:nvPr/>
          </p:nvSpPr>
          <p:spPr bwMode="auto">
            <a:xfrm>
              <a:off x="3432" y="2646"/>
              <a:ext cx="234" cy="126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791" name="Line 23"/>
            <p:cNvSpPr>
              <a:spLocks noChangeShapeType="1"/>
            </p:cNvSpPr>
            <p:nvPr/>
          </p:nvSpPr>
          <p:spPr bwMode="auto">
            <a:xfrm>
              <a:off x="3553" y="2644"/>
              <a:ext cx="445" cy="1249"/>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792" name="Line 24"/>
            <p:cNvSpPr>
              <a:spLocks noChangeShapeType="1"/>
            </p:cNvSpPr>
            <p:nvPr/>
          </p:nvSpPr>
          <p:spPr bwMode="auto">
            <a:xfrm flipH="1">
              <a:off x="2674" y="2645"/>
              <a:ext cx="381" cy="1254"/>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793" name="Line 25"/>
            <p:cNvSpPr>
              <a:spLocks noChangeShapeType="1"/>
            </p:cNvSpPr>
            <p:nvPr/>
          </p:nvSpPr>
          <p:spPr bwMode="auto">
            <a:xfrm>
              <a:off x="3652" y="2634"/>
              <a:ext cx="662" cy="122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794" name="Line 26"/>
            <p:cNvSpPr>
              <a:spLocks noChangeShapeType="1"/>
            </p:cNvSpPr>
            <p:nvPr/>
          </p:nvSpPr>
          <p:spPr bwMode="auto">
            <a:xfrm flipH="1">
              <a:off x="3026" y="2648"/>
              <a:ext cx="135" cy="1261"/>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795" name="Line 27"/>
            <p:cNvSpPr>
              <a:spLocks noChangeShapeType="1"/>
            </p:cNvSpPr>
            <p:nvPr/>
          </p:nvSpPr>
          <p:spPr bwMode="auto">
            <a:xfrm flipH="1">
              <a:off x="2106" y="2649"/>
              <a:ext cx="701" cy="1174"/>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796" name="Line 28"/>
            <p:cNvSpPr>
              <a:spLocks noChangeShapeType="1"/>
            </p:cNvSpPr>
            <p:nvPr/>
          </p:nvSpPr>
          <p:spPr bwMode="auto">
            <a:xfrm flipH="1">
              <a:off x="2378" y="2652"/>
              <a:ext cx="547" cy="1233"/>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797" name="Line 29"/>
            <p:cNvSpPr>
              <a:spLocks noChangeShapeType="1"/>
            </p:cNvSpPr>
            <p:nvPr/>
          </p:nvSpPr>
          <p:spPr bwMode="auto">
            <a:xfrm>
              <a:off x="3788" y="2654"/>
              <a:ext cx="798" cy="1164"/>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
        <p:nvSpPr>
          <p:cNvPr id="544799" name="Text Box 31"/>
          <p:cNvSpPr txBox="1">
            <a:spLocks noChangeArrowheads="1"/>
          </p:cNvSpPr>
          <p:nvPr/>
        </p:nvSpPr>
        <p:spPr bwMode="auto">
          <a:xfrm>
            <a:off x="7024688" y="3876675"/>
            <a:ext cx="1952625" cy="19208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000"/>
              <a:t>Una vez </a:t>
            </a:r>
            <a:r>
              <a:rPr lang="es-ES_tradnl" altLang="es-PE" sz="2000" b="1"/>
              <a:t>localizado</a:t>
            </a:r>
            <a:r>
              <a:rPr lang="es-ES_tradnl" altLang="es-PE" sz="2000"/>
              <a:t> el campo, colocar los elementos en unos sitios predefinidos</a:t>
            </a:r>
            <a:endParaRPr lang="es-ES" altLang="es-PE" sz="2200" b="1"/>
          </a:p>
        </p:txBody>
      </p:sp>
      <p:sp>
        <p:nvSpPr>
          <p:cNvPr id="544804" name="Line 36"/>
          <p:cNvSpPr>
            <a:spLocks noChangeShapeType="1"/>
          </p:cNvSpPr>
          <p:nvPr/>
        </p:nvSpPr>
        <p:spPr bwMode="auto">
          <a:xfrm>
            <a:off x="5476875" y="1824038"/>
            <a:ext cx="9382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805" name="Line 37"/>
          <p:cNvSpPr>
            <a:spLocks noChangeShapeType="1"/>
          </p:cNvSpPr>
          <p:nvPr/>
        </p:nvSpPr>
        <p:spPr bwMode="auto">
          <a:xfrm>
            <a:off x="5472113" y="1819275"/>
            <a:ext cx="123825" cy="514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806" name="Line 38"/>
          <p:cNvSpPr>
            <a:spLocks noChangeShapeType="1"/>
          </p:cNvSpPr>
          <p:nvPr/>
        </p:nvSpPr>
        <p:spPr bwMode="auto">
          <a:xfrm flipV="1">
            <a:off x="5567363" y="2305050"/>
            <a:ext cx="1200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807" name="Line 39"/>
          <p:cNvSpPr>
            <a:spLocks noChangeShapeType="1"/>
          </p:cNvSpPr>
          <p:nvPr/>
        </p:nvSpPr>
        <p:spPr bwMode="auto">
          <a:xfrm>
            <a:off x="6415088" y="1814513"/>
            <a:ext cx="366712" cy="495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44776" name="Oval 8"/>
          <p:cNvSpPr>
            <a:spLocks noChangeArrowheads="1"/>
          </p:cNvSpPr>
          <p:nvPr/>
        </p:nvSpPr>
        <p:spPr bwMode="auto">
          <a:xfrm>
            <a:off x="5418138" y="1760538"/>
            <a:ext cx="123825" cy="13811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4777" name="Oval 9"/>
          <p:cNvSpPr>
            <a:spLocks noChangeArrowheads="1"/>
          </p:cNvSpPr>
          <p:nvPr/>
        </p:nvSpPr>
        <p:spPr bwMode="auto">
          <a:xfrm>
            <a:off x="5519738" y="2233613"/>
            <a:ext cx="123825" cy="138112"/>
          </a:xfrm>
          <a:prstGeom prst="ellipse">
            <a:avLst/>
          </a:prstGeom>
          <a:solidFill>
            <a:srgbClr val="00CC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4778" name="Oval 10"/>
          <p:cNvSpPr>
            <a:spLocks noChangeArrowheads="1"/>
          </p:cNvSpPr>
          <p:nvPr/>
        </p:nvSpPr>
        <p:spPr bwMode="auto">
          <a:xfrm>
            <a:off x="6350000" y="1749425"/>
            <a:ext cx="123825" cy="138113"/>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4779" name="Oval 11"/>
          <p:cNvSpPr>
            <a:spLocks noChangeArrowheads="1"/>
          </p:cNvSpPr>
          <p:nvPr/>
        </p:nvSpPr>
        <p:spPr bwMode="auto">
          <a:xfrm>
            <a:off x="6708775" y="2233613"/>
            <a:ext cx="123825" cy="138112"/>
          </a:xfrm>
          <a:prstGeom prst="ellipse">
            <a:avLst/>
          </a:prstGeom>
          <a:solidFill>
            <a:srgbClr val="00CC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val="3845772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47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480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447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4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85" grpId="0"/>
      <p:bldP spid="544799"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body" sz="half" idx="1"/>
          </p:nvPr>
        </p:nvSpPr>
        <p:spPr>
          <a:xfrm>
            <a:off x="160338" y="579438"/>
            <a:ext cx="8815387" cy="1628775"/>
          </a:xfrm>
        </p:spPr>
        <p:txBody>
          <a:bodyPr/>
          <a:lstStyle/>
          <a:p>
            <a:r>
              <a:rPr lang="es-ES_tradnl" altLang="es-PE" sz="2400" b="1">
                <a:latin typeface="Arial" pitchFamily="34" charset="0"/>
                <a:sym typeface="Wingdings" pitchFamily="2" charset="2"/>
              </a:rPr>
              <a:t>Ejemplo 3</a:t>
            </a:r>
            <a:r>
              <a:rPr lang="es-ES_tradnl" altLang="es-PE" sz="2400">
                <a:latin typeface="Arial" pitchFamily="34" charset="0"/>
                <a:sym typeface="Wingdings" pitchFamily="2" charset="2"/>
              </a:rPr>
              <a:t>. </a:t>
            </a:r>
            <a:r>
              <a:rPr lang="es-ES_tradnl" altLang="es-PE" sz="2400" b="1">
                <a:latin typeface="Arial" pitchFamily="34" charset="0"/>
                <a:sym typeface="Wingdings" pitchFamily="2" charset="2"/>
              </a:rPr>
              <a:t>Engañando</a:t>
            </a:r>
            <a:r>
              <a:rPr lang="es-ES_tradnl" altLang="es-PE" sz="2400">
                <a:latin typeface="Arial" pitchFamily="34" charset="0"/>
                <a:sym typeface="Wingdings" pitchFamily="2" charset="2"/>
              </a:rPr>
              <a:t> a la perspectiva. Usando mapeo inverso de perspectiva, se puede hacer que un dibujo (real) visto en perspectiva parezca tener otra perspectiva, y por tanto ocupe un espacio que realmente no ocupa.</a:t>
            </a:r>
            <a:endParaRPr lang="es-ES_tradnl" altLang="es-PE" sz="2400" b="1">
              <a:latin typeface="Arial" pitchFamily="34" charset="0"/>
              <a:sym typeface="Wingdings" pitchFamily="2" charset="2"/>
            </a:endParaRPr>
          </a:p>
        </p:txBody>
      </p:sp>
      <p:sp>
        <p:nvSpPr>
          <p:cNvPr id="540675" name="Rectangle 3"/>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sp>
        <p:nvSpPr>
          <p:cNvPr id="540678" name="Rectangle 6"/>
          <p:cNvSpPr>
            <a:spLocks noChangeArrowheads="1"/>
          </p:cNvSpPr>
          <p:nvPr/>
        </p:nvSpPr>
        <p:spPr bwMode="auto">
          <a:xfrm>
            <a:off x="119063" y="2208213"/>
            <a:ext cx="3371850" cy="424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a:latin typeface="Arial" pitchFamily="34" charset="0"/>
                <a:sym typeface="Wingdings" pitchFamily="2" charset="2"/>
              </a:rPr>
              <a:t>Este efecto visual sólo funciona desde un punto de vista dado. Está diseñado para ese punto.</a:t>
            </a:r>
          </a:p>
          <a:p>
            <a:r>
              <a:rPr lang="es-ES_tradnl" altLang="es-PE" sz="2400" b="1">
                <a:latin typeface="Arial" pitchFamily="34" charset="0"/>
                <a:sym typeface="Wingdings" pitchFamily="2" charset="2"/>
              </a:rPr>
              <a:t>Idea</a:t>
            </a:r>
            <a:r>
              <a:rPr lang="es-ES_tradnl" altLang="es-PE" sz="2400">
                <a:latin typeface="Arial" pitchFamily="34" charset="0"/>
                <a:sym typeface="Wingdings" pitchFamily="2" charset="2"/>
              </a:rPr>
              <a:t>: el dibujo real a poner es el I.P.M. del original, según la transf. perspectiva observada en la escena.</a:t>
            </a:r>
          </a:p>
        </p:txBody>
      </p:sp>
      <p:pic>
        <p:nvPicPr>
          <p:cNvPr id="540679" name="Picture 7" descr="baske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2170113"/>
            <a:ext cx="5129213" cy="4137025"/>
          </a:xfrm>
          <a:prstGeom prst="rect">
            <a:avLst/>
          </a:prstGeom>
          <a:noFill/>
          <a:extLst>
            <a:ext uri="{909E8E84-426E-40DD-AFC4-6F175D3DCCD1}">
              <a14:hiddenFill xmlns:a14="http://schemas.microsoft.com/office/drawing/2010/main">
                <a:solidFill>
                  <a:srgbClr val="FFFFFF"/>
                </a:solidFill>
              </a14:hiddenFill>
            </a:ext>
          </a:extLst>
        </p:spPr>
      </p:pic>
      <p:pic>
        <p:nvPicPr>
          <p:cNvPr id="540680" name="Picture 8" descr="basket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688" y="2638425"/>
            <a:ext cx="3009900" cy="3273425"/>
          </a:xfrm>
          <a:prstGeom prst="rect">
            <a:avLst/>
          </a:prstGeom>
          <a:noFill/>
          <a:extLst>
            <a:ext uri="{909E8E84-426E-40DD-AFC4-6F175D3DCCD1}">
              <a14:hiddenFill xmlns:a14="http://schemas.microsoft.com/office/drawing/2010/main">
                <a:solidFill>
                  <a:srgbClr val="FFFFFF"/>
                </a:solidFill>
              </a14:hiddenFill>
            </a:ext>
          </a:extLst>
        </p:spPr>
      </p:pic>
      <p:pic>
        <p:nvPicPr>
          <p:cNvPr id="540682" name="Picture 10" descr="rembrand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3863" y="668338"/>
            <a:ext cx="75692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6079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06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nodeType="clickEffect">
                                  <p:stCondLst>
                                    <p:cond delay="0"/>
                                  </p:stCondLst>
                                  <p:childTnLst>
                                    <p:animMotion origin="layout" path="M 4.72222E-6 4.34783E-7 L -0.87865 0.0037 " pathEditMode="relative" rAng="0" ptsTypes="AA">
                                      <p:cBhvr>
                                        <p:cTn id="10" dur="100" fill="hold"/>
                                        <p:tgtEl>
                                          <p:spTgt spid="540682"/>
                                        </p:tgtEl>
                                        <p:attrNameLst>
                                          <p:attrName>ppt_x</p:attrName>
                                          <p:attrName>ppt_y</p:attrName>
                                        </p:attrNameLst>
                                      </p:cBhvr>
                                      <p:rCtr x="-43941"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62" name="Picture 2" descr="cart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913" y="725488"/>
            <a:ext cx="3454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552963" name="Rectangle 3"/>
          <p:cNvSpPr>
            <a:spLocks noGrp="1" noChangeArrowheads="1"/>
          </p:cNvSpPr>
          <p:nvPr>
            <p:ph type="body" sz="half" idx="1"/>
          </p:nvPr>
        </p:nvSpPr>
        <p:spPr>
          <a:xfrm>
            <a:off x="160338" y="579438"/>
            <a:ext cx="3717925" cy="5922962"/>
          </a:xfrm>
        </p:spPr>
        <p:txBody>
          <a:bodyPr/>
          <a:lstStyle/>
          <a:p>
            <a:r>
              <a:rPr lang="es-ES_tradnl" altLang="es-PE" sz="2400" b="1">
                <a:latin typeface="Arial" pitchFamily="34" charset="0"/>
                <a:sym typeface="Wingdings" pitchFamily="2" charset="2"/>
              </a:rPr>
              <a:t>Pasos:</a:t>
            </a:r>
          </a:p>
          <a:p>
            <a:pPr>
              <a:buFontTx/>
              <a:buNone/>
            </a:pPr>
            <a:r>
              <a:rPr lang="es-ES_tradnl" altLang="es-PE" sz="2400">
                <a:latin typeface="Arial" pitchFamily="34" charset="0"/>
                <a:sym typeface="Wingdings" pitchFamily="2" charset="2"/>
              </a:rPr>
              <a:t>1) Poner el panel donde irá el dibujo en la escena, y </a:t>
            </a:r>
            <a:r>
              <a:rPr lang="es-ES_tradnl" altLang="es-PE" sz="2400" b="1">
                <a:latin typeface="Arial" pitchFamily="34" charset="0"/>
                <a:sym typeface="Wingdings" pitchFamily="2" charset="2"/>
              </a:rPr>
              <a:t>capturar</a:t>
            </a:r>
            <a:r>
              <a:rPr lang="es-ES_tradnl" altLang="es-PE" sz="2400">
                <a:latin typeface="Arial" pitchFamily="34" charset="0"/>
                <a:sym typeface="Wingdings" pitchFamily="2" charset="2"/>
              </a:rPr>
              <a:t> una </a:t>
            </a:r>
            <a:r>
              <a:rPr lang="es-ES_tradnl" altLang="es-PE" sz="2400" b="1">
                <a:latin typeface="Arial" pitchFamily="34" charset="0"/>
                <a:sym typeface="Wingdings" pitchFamily="2" charset="2"/>
              </a:rPr>
              <a:t>imagen</a:t>
            </a:r>
            <a:r>
              <a:rPr lang="es-ES_tradnl" altLang="es-PE" sz="2400">
                <a:latin typeface="Arial" pitchFamily="34" charset="0"/>
                <a:sym typeface="Wingdings" pitchFamily="2" charset="2"/>
              </a:rPr>
              <a:t> desde el punto deseado.</a:t>
            </a:r>
          </a:p>
          <a:p>
            <a:pPr>
              <a:buFontTx/>
              <a:buNone/>
            </a:pPr>
            <a:r>
              <a:rPr lang="es-ES_tradnl" altLang="es-PE" sz="2400">
                <a:latin typeface="Arial" pitchFamily="34" charset="0"/>
                <a:sym typeface="Wingdings" pitchFamily="2" charset="2"/>
              </a:rPr>
              <a:t>2) </a:t>
            </a:r>
            <a:r>
              <a:rPr lang="es-ES_tradnl" altLang="es-PE" sz="2400" b="1">
                <a:latin typeface="Arial" pitchFamily="34" charset="0"/>
                <a:sym typeface="Wingdings" pitchFamily="2" charset="2"/>
              </a:rPr>
              <a:t>Calibrar</a:t>
            </a:r>
            <a:r>
              <a:rPr lang="es-ES_tradnl" altLang="es-PE" sz="2400">
                <a:latin typeface="Arial" pitchFamily="34" charset="0"/>
                <a:sym typeface="Wingdings" pitchFamily="2" charset="2"/>
              </a:rPr>
              <a:t>: encontrar los 4 puntos del rectángulo del panel.</a:t>
            </a:r>
          </a:p>
          <a:p>
            <a:pPr>
              <a:buFontTx/>
              <a:buNone/>
            </a:pPr>
            <a:r>
              <a:rPr lang="es-ES_tradnl" altLang="es-PE" sz="2400">
                <a:latin typeface="Arial" pitchFamily="34" charset="0"/>
                <a:sym typeface="Wingdings" pitchFamily="2" charset="2"/>
              </a:rPr>
              <a:t>3) </a:t>
            </a:r>
            <a:r>
              <a:rPr lang="es-ES_tradnl" altLang="es-PE" sz="2400" b="1">
                <a:latin typeface="Arial" pitchFamily="34" charset="0"/>
                <a:sym typeface="Wingdings" pitchFamily="2" charset="2"/>
              </a:rPr>
              <a:t>Añadir</a:t>
            </a:r>
            <a:r>
              <a:rPr lang="es-ES_tradnl" altLang="es-PE" sz="2400">
                <a:latin typeface="Arial" pitchFamily="34" charset="0"/>
                <a:sym typeface="Wingdings" pitchFamily="2" charset="2"/>
              </a:rPr>
              <a:t> sobre la</a:t>
            </a:r>
            <a:br>
              <a:rPr lang="es-ES_tradnl" altLang="es-PE" sz="2400">
                <a:latin typeface="Arial" pitchFamily="34" charset="0"/>
                <a:sym typeface="Wingdings" pitchFamily="2" charset="2"/>
              </a:rPr>
            </a:br>
            <a:r>
              <a:rPr lang="es-ES_tradnl" altLang="es-PE" sz="2400">
                <a:latin typeface="Arial" pitchFamily="34" charset="0"/>
                <a:sym typeface="Wingdings" pitchFamily="2" charset="2"/>
              </a:rPr>
              <a:t>imagen tomada</a:t>
            </a:r>
            <a:br>
              <a:rPr lang="es-ES_tradnl" altLang="es-PE" sz="2400">
                <a:latin typeface="Arial" pitchFamily="34" charset="0"/>
                <a:sym typeface="Wingdings" pitchFamily="2" charset="2"/>
              </a:rPr>
            </a:br>
            <a:r>
              <a:rPr lang="es-ES_tradnl" altLang="es-PE" sz="2400">
                <a:latin typeface="Arial" pitchFamily="34" charset="0"/>
                <a:sym typeface="Wingdings" pitchFamily="2" charset="2"/>
              </a:rPr>
              <a:t>el dibujo que se</a:t>
            </a:r>
            <a:br>
              <a:rPr lang="es-ES_tradnl" altLang="es-PE" sz="2400">
                <a:latin typeface="Arial" pitchFamily="34" charset="0"/>
                <a:sym typeface="Wingdings" pitchFamily="2" charset="2"/>
              </a:rPr>
            </a:br>
            <a:r>
              <a:rPr lang="es-ES_tradnl" altLang="es-PE" sz="2400">
                <a:latin typeface="Arial" pitchFamily="34" charset="0"/>
                <a:sym typeface="Wingdings" pitchFamily="2" charset="2"/>
              </a:rPr>
              <a:t>quiere poner (con</a:t>
            </a:r>
            <a:br>
              <a:rPr lang="es-ES_tradnl" altLang="es-PE" sz="2400">
                <a:latin typeface="Arial" pitchFamily="34" charset="0"/>
                <a:sym typeface="Wingdings" pitchFamily="2" charset="2"/>
              </a:rPr>
            </a:br>
            <a:r>
              <a:rPr lang="es-ES_tradnl" altLang="es-PE" sz="2400">
                <a:latin typeface="Arial" pitchFamily="34" charset="0"/>
                <a:sym typeface="Wingdings" pitchFamily="2" charset="2"/>
              </a:rPr>
              <a:t>la escala y traslación</a:t>
            </a:r>
            <a:br>
              <a:rPr lang="es-ES_tradnl" altLang="es-PE" sz="2400">
                <a:latin typeface="Arial" pitchFamily="34" charset="0"/>
                <a:sym typeface="Wingdings" pitchFamily="2" charset="2"/>
              </a:rPr>
            </a:br>
            <a:r>
              <a:rPr lang="es-ES_tradnl" altLang="es-PE" sz="2400">
                <a:latin typeface="Arial" pitchFamily="34" charset="0"/>
                <a:sym typeface="Wingdings" pitchFamily="2" charset="2"/>
              </a:rPr>
              <a:t>adecuadas). </a:t>
            </a:r>
          </a:p>
        </p:txBody>
      </p:sp>
      <p:sp>
        <p:nvSpPr>
          <p:cNvPr id="552964" name="Rectangle 4"/>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pic>
        <p:nvPicPr>
          <p:cNvPr id="552965" name="Picture 5" descr="tecl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9263" y="4211638"/>
            <a:ext cx="1692275" cy="1344612"/>
          </a:xfrm>
          <a:prstGeom prst="rect">
            <a:avLst/>
          </a:prstGeom>
          <a:noFill/>
          <a:extLst>
            <a:ext uri="{909E8E84-426E-40DD-AFC4-6F175D3DCCD1}">
              <a14:hiddenFill xmlns:a14="http://schemas.microsoft.com/office/drawing/2010/main">
                <a:solidFill>
                  <a:srgbClr val="FFFFFF"/>
                </a:solidFill>
              </a14:hiddenFill>
            </a:ext>
          </a:extLst>
        </p:spPr>
      </p:pic>
      <p:sp>
        <p:nvSpPr>
          <p:cNvPr id="552966" name="Oval 6"/>
          <p:cNvSpPr>
            <a:spLocks noChangeArrowheads="1"/>
          </p:cNvSpPr>
          <p:nvPr/>
        </p:nvSpPr>
        <p:spPr bwMode="auto">
          <a:xfrm>
            <a:off x="5737225" y="2098675"/>
            <a:ext cx="123825" cy="138113"/>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2967" name="Oval 7"/>
          <p:cNvSpPr>
            <a:spLocks noChangeArrowheads="1"/>
          </p:cNvSpPr>
          <p:nvPr/>
        </p:nvSpPr>
        <p:spPr bwMode="auto">
          <a:xfrm>
            <a:off x="5808663" y="2738438"/>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2968" name="Oval 8"/>
          <p:cNvSpPr>
            <a:spLocks noChangeArrowheads="1"/>
          </p:cNvSpPr>
          <p:nvPr/>
        </p:nvSpPr>
        <p:spPr bwMode="auto">
          <a:xfrm>
            <a:off x="6691313" y="2082800"/>
            <a:ext cx="123825" cy="138113"/>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2969" name="Oval 9"/>
          <p:cNvSpPr>
            <a:spLocks noChangeArrowheads="1"/>
          </p:cNvSpPr>
          <p:nvPr/>
        </p:nvSpPr>
        <p:spPr bwMode="auto">
          <a:xfrm>
            <a:off x="7223125" y="2674938"/>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pic>
        <p:nvPicPr>
          <p:cNvPr id="552970" name="Picture 10" descr="cart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488" y="3502025"/>
            <a:ext cx="34544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552971" name="Picture 11" descr="cartel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7488" y="3502025"/>
            <a:ext cx="3454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552972" name="AutoShape 12"/>
          <p:cNvSpPr>
            <a:spLocks noChangeArrowheads="1"/>
          </p:cNvSpPr>
          <p:nvPr/>
        </p:nvSpPr>
        <p:spPr bwMode="auto">
          <a:xfrm>
            <a:off x="4640263" y="4565650"/>
            <a:ext cx="868362" cy="523875"/>
          </a:xfrm>
          <a:prstGeom prst="rightArrow">
            <a:avLst>
              <a:gd name="adj1" fmla="val 35509"/>
              <a:gd name="adj2" fmla="val 63556"/>
            </a:avLst>
          </a:prstGeom>
          <a:solidFill>
            <a:srgbClr val="D6009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2973" name="Oval 13"/>
          <p:cNvSpPr>
            <a:spLocks noChangeArrowheads="1"/>
          </p:cNvSpPr>
          <p:nvPr/>
        </p:nvSpPr>
        <p:spPr bwMode="auto">
          <a:xfrm>
            <a:off x="6410325" y="4870450"/>
            <a:ext cx="123825" cy="138113"/>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2974" name="Oval 14"/>
          <p:cNvSpPr>
            <a:spLocks noChangeArrowheads="1"/>
          </p:cNvSpPr>
          <p:nvPr/>
        </p:nvSpPr>
        <p:spPr bwMode="auto">
          <a:xfrm>
            <a:off x="6481763" y="5510213"/>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2975" name="Oval 15"/>
          <p:cNvSpPr>
            <a:spLocks noChangeArrowheads="1"/>
          </p:cNvSpPr>
          <p:nvPr/>
        </p:nvSpPr>
        <p:spPr bwMode="auto">
          <a:xfrm>
            <a:off x="7364413" y="4854575"/>
            <a:ext cx="123825" cy="138113"/>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2976" name="Oval 16"/>
          <p:cNvSpPr>
            <a:spLocks noChangeArrowheads="1"/>
          </p:cNvSpPr>
          <p:nvPr/>
        </p:nvSpPr>
        <p:spPr bwMode="auto">
          <a:xfrm>
            <a:off x="7896225" y="5446713"/>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val="10213161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29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29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296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29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29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29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29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29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29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6" grpId="0" animBg="1"/>
      <p:bldP spid="552967" grpId="0" animBg="1"/>
      <p:bldP spid="552968" grpId="0" animBg="1"/>
      <p:bldP spid="552969" grpId="0" animBg="1"/>
      <p:bldP spid="552972" grpId="0" animBg="1"/>
      <p:bldP spid="552973" grpId="0" animBg="1"/>
      <p:bldP spid="552974" grpId="0" animBg="1"/>
      <p:bldP spid="552975" grpId="0" animBg="1"/>
      <p:bldP spid="55297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941" name="cartel2.avi">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3735388" y="3768725"/>
            <a:ext cx="3506787" cy="2630488"/>
          </a:xfrm>
          <a:prstGeom prst="rect">
            <a:avLst/>
          </a:prstGeom>
          <a:noFill/>
          <a:extLst>
            <a:ext uri="{909E8E84-426E-40DD-AFC4-6F175D3DCCD1}">
              <a14:hiddenFill xmlns:a14="http://schemas.microsoft.com/office/drawing/2010/main">
                <a:solidFill>
                  <a:srgbClr val="FFFFFF"/>
                </a:solidFill>
              </a14:hiddenFill>
            </a:ext>
          </a:extLst>
        </p:spPr>
      </p:pic>
      <p:pic>
        <p:nvPicPr>
          <p:cNvPr id="550936" name="Picture 24" descr="cartel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0538" y="623888"/>
            <a:ext cx="2147887" cy="3028950"/>
          </a:xfrm>
          <a:prstGeom prst="rect">
            <a:avLst/>
          </a:prstGeom>
          <a:noFill/>
          <a:extLst>
            <a:ext uri="{909E8E84-426E-40DD-AFC4-6F175D3DCCD1}">
              <a14:hiddenFill xmlns:a14="http://schemas.microsoft.com/office/drawing/2010/main">
                <a:solidFill>
                  <a:srgbClr val="FFFFFF"/>
                </a:solidFill>
              </a14:hiddenFill>
            </a:ext>
          </a:extLst>
        </p:spPr>
      </p:pic>
      <p:sp>
        <p:nvSpPr>
          <p:cNvPr id="550914" name="Rectangle 2"/>
          <p:cNvSpPr>
            <a:spLocks noGrp="1" noChangeArrowheads="1"/>
          </p:cNvSpPr>
          <p:nvPr>
            <p:ph type="body" sz="half" idx="1"/>
          </p:nvPr>
        </p:nvSpPr>
        <p:spPr>
          <a:xfrm>
            <a:off x="160338" y="777875"/>
            <a:ext cx="3551237" cy="5599113"/>
          </a:xfrm>
        </p:spPr>
        <p:txBody>
          <a:bodyPr/>
          <a:lstStyle/>
          <a:p>
            <a:pPr>
              <a:buFontTx/>
              <a:buNone/>
            </a:pPr>
            <a:r>
              <a:rPr lang="es-ES_tradnl" altLang="es-PE" sz="2400">
                <a:latin typeface="Arial" pitchFamily="34" charset="0"/>
                <a:sym typeface="Wingdings" pitchFamily="2" charset="2"/>
              </a:rPr>
              <a:t>4) Sobre la imagen del paso 3, aplicar una transformación </a:t>
            </a:r>
            <a:r>
              <a:rPr lang="es-ES_tradnl" altLang="es-PE" sz="2400" b="1">
                <a:latin typeface="Arial" pitchFamily="34" charset="0"/>
                <a:sym typeface="Wingdings" pitchFamily="2" charset="2"/>
              </a:rPr>
              <a:t>perspectiva</a:t>
            </a:r>
            <a:r>
              <a:rPr lang="es-ES_tradnl" altLang="es-PE" sz="2400">
                <a:latin typeface="Arial" pitchFamily="34" charset="0"/>
                <a:sym typeface="Wingdings" pitchFamily="2" charset="2"/>
              </a:rPr>
              <a:t>, desde el cuadrilátero del paso 2, hasta el rectángulo dado por el tamaño del panel. </a:t>
            </a:r>
          </a:p>
          <a:p>
            <a:pPr>
              <a:buFontTx/>
              <a:buNone/>
            </a:pPr>
            <a:r>
              <a:rPr lang="es-ES_tradnl" altLang="es-PE" sz="2400">
                <a:latin typeface="Arial" pitchFamily="34" charset="0"/>
                <a:sym typeface="Wingdings" pitchFamily="2" charset="2"/>
              </a:rPr>
              <a:t>5) </a:t>
            </a:r>
            <a:r>
              <a:rPr lang="es-ES_tradnl" altLang="es-PE" sz="2400" b="1">
                <a:latin typeface="Arial" pitchFamily="34" charset="0"/>
                <a:sym typeface="Wingdings" pitchFamily="2" charset="2"/>
              </a:rPr>
              <a:t>Imprimir </a:t>
            </a:r>
            <a:r>
              <a:rPr lang="es-ES_tradnl" altLang="es-PE" sz="2400">
                <a:latin typeface="Arial" pitchFamily="34" charset="0"/>
                <a:sym typeface="Wingdings" pitchFamily="2" charset="2"/>
              </a:rPr>
              <a:t>el panel y colocarlo en el mismo sitio.</a:t>
            </a:r>
          </a:p>
          <a:p>
            <a:pPr>
              <a:buFontTx/>
              <a:buNone/>
            </a:pPr>
            <a:r>
              <a:rPr lang="es-ES_tradnl" altLang="es-PE" sz="2400">
                <a:latin typeface="Arial" pitchFamily="34" charset="0"/>
                <a:sym typeface="Wingdings" pitchFamily="2" charset="2"/>
              </a:rPr>
              <a:t>6) Y... Voilà!!</a:t>
            </a:r>
          </a:p>
        </p:txBody>
      </p:sp>
      <p:sp>
        <p:nvSpPr>
          <p:cNvPr id="550915" name="Rectangle 3"/>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sp>
        <p:nvSpPr>
          <p:cNvPr id="550922" name="Oval 10"/>
          <p:cNvSpPr>
            <a:spLocks noChangeArrowheads="1"/>
          </p:cNvSpPr>
          <p:nvPr/>
        </p:nvSpPr>
        <p:spPr bwMode="auto">
          <a:xfrm>
            <a:off x="6778625" y="582613"/>
            <a:ext cx="123825" cy="13811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0923" name="Oval 11"/>
          <p:cNvSpPr>
            <a:spLocks noChangeArrowheads="1"/>
          </p:cNvSpPr>
          <p:nvPr/>
        </p:nvSpPr>
        <p:spPr bwMode="auto">
          <a:xfrm>
            <a:off x="8907463" y="568325"/>
            <a:ext cx="123825" cy="138113"/>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0924" name="Oval 12"/>
          <p:cNvSpPr>
            <a:spLocks noChangeArrowheads="1"/>
          </p:cNvSpPr>
          <p:nvPr/>
        </p:nvSpPr>
        <p:spPr bwMode="auto">
          <a:xfrm>
            <a:off x="6786563" y="3576638"/>
            <a:ext cx="123825" cy="13811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0925" name="Oval 13"/>
          <p:cNvSpPr>
            <a:spLocks noChangeArrowheads="1"/>
          </p:cNvSpPr>
          <p:nvPr/>
        </p:nvSpPr>
        <p:spPr bwMode="auto">
          <a:xfrm>
            <a:off x="8918575" y="3570288"/>
            <a:ext cx="123825" cy="13811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nvGrpSpPr>
          <p:cNvPr id="550935" name="Group 23"/>
          <p:cNvGrpSpPr>
            <a:grpSpLocks/>
          </p:cNvGrpSpPr>
          <p:nvPr/>
        </p:nvGrpSpPr>
        <p:grpSpPr bwMode="auto">
          <a:xfrm>
            <a:off x="3630613" y="812800"/>
            <a:ext cx="3040062" cy="2279650"/>
            <a:chOff x="3337" y="2206"/>
            <a:chExt cx="2176" cy="1632"/>
          </a:xfrm>
        </p:grpSpPr>
        <p:pic>
          <p:nvPicPr>
            <p:cNvPr id="550930" name="Picture 18" descr="cartel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7" y="2206"/>
              <a:ext cx="2176" cy="1632"/>
            </a:xfrm>
            <a:prstGeom prst="rect">
              <a:avLst/>
            </a:prstGeom>
            <a:noFill/>
            <a:extLst>
              <a:ext uri="{909E8E84-426E-40DD-AFC4-6F175D3DCCD1}">
                <a14:hiddenFill xmlns:a14="http://schemas.microsoft.com/office/drawing/2010/main">
                  <a:solidFill>
                    <a:srgbClr val="FFFFFF"/>
                  </a:solidFill>
                </a14:hiddenFill>
              </a:ext>
            </a:extLst>
          </p:spPr>
        </p:pic>
        <p:pic>
          <p:nvPicPr>
            <p:cNvPr id="550920" name="Picture 8" descr="cartel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7" y="2206"/>
              <a:ext cx="2176" cy="1632"/>
            </a:xfrm>
            <a:prstGeom prst="rect">
              <a:avLst/>
            </a:prstGeom>
            <a:noFill/>
            <a:extLst>
              <a:ext uri="{909E8E84-426E-40DD-AFC4-6F175D3DCCD1}">
                <a14:hiddenFill xmlns:a14="http://schemas.microsoft.com/office/drawing/2010/main">
                  <a:solidFill>
                    <a:srgbClr val="FFFFFF"/>
                  </a:solidFill>
                </a14:hiddenFill>
              </a:ext>
            </a:extLst>
          </p:spPr>
        </p:pic>
        <p:sp>
          <p:nvSpPr>
            <p:cNvPr id="550931" name="Oval 19"/>
            <p:cNvSpPr>
              <a:spLocks noChangeArrowheads="1"/>
            </p:cNvSpPr>
            <p:nvPr/>
          </p:nvSpPr>
          <p:spPr bwMode="auto">
            <a:xfrm>
              <a:off x="4038" y="3068"/>
              <a:ext cx="78" cy="87"/>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0932" name="Oval 20"/>
            <p:cNvSpPr>
              <a:spLocks noChangeArrowheads="1"/>
            </p:cNvSpPr>
            <p:nvPr/>
          </p:nvSpPr>
          <p:spPr bwMode="auto">
            <a:xfrm>
              <a:off x="4083" y="3471"/>
              <a:ext cx="78" cy="87"/>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0933" name="Oval 21"/>
            <p:cNvSpPr>
              <a:spLocks noChangeArrowheads="1"/>
            </p:cNvSpPr>
            <p:nvPr/>
          </p:nvSpPr>
          <p:spPr bwMode="auto">
            <a:xfrm>
              <a:off x="4639" y="3058"/>
              <a:ext cx="78" cy="87"/>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0934" name="Oval 22"/>
            <p:cNvSpPr>
              <a:spLocks noChangeArrowheads="1"/>
            </p:cNvSpPr>
            <p:nvPr/>
          </p:nvSpPr>
          <p:spPr bwMode="auto">
            <a:xfrm>
              <a:off x="4974" y="3431"/>
              <a:ext cx="78" cy="87"/>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550927" name="AutoShape 15"/>
          <p:cNvSpPr>
            <a:spLocks noChangeArrowheads="1"/>
          </p:cNvSpPr>
          <p:nvPr/>
        </p:nvSpPr>
        <p:spPr bwMode="auto">
          <a:xfrm>
            <a:off x="6438900" y="2062163"/>
            <a:ext cx="576263" cy="409575"/>
          </a:xfrm>
          <a:prstGeom prst="rightArrow">
            <a:avLst>
              <a:gd name="adj1" fmla="val 35509"/>
              <a:gd name="adj2" fmla="val 53947"/>
            </a:avLst>
          </a:prstGeom>
          <a:solidFill>
            <a:srgbClr val="D6009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pic>
        <p:nvPicPr>
          <p:cNvPr id="550938" name="Picture 26" descr="cartel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9038" y="3752850"/>
            <a:ext cx="3535362" cy="265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75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509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50941"/>
                    </p:tgtEl>
                  </p:cond>
                </p:stCondLst>
                <p:endSync evt="end" delay="0">
                  <p:rtn val="all"/>
                </p:endSync>
                <p:childTnLst>
                  <p:par>
                    <p:cTn id="8" fill="hold" nodeType="clickPar">
                      <p:stCondLst>
                        <p:cond delay="0"/>
                      </p:stCondLst>
                      <p:childTnLst>
                        <p:par>
                          <p:cTn id="9" fill="hold" nodeType="withGroup">
                            <p:stCondLst>
                              <p:cond delay="0"/>
                            </p:stCondLst>
                            <p:childTnLst>
                              <p:par>
                                <p:cTn id="10" presetID="2" presetClass="mediacall" presetSubtype="0" fill="hold" nodeType="clickEffect">
                                  <p:stCondLst>
                                    <p:cond delay="0"/>
                                  </p:stCondLst>
                                  <p:childTnLst>
                                    <p:cmd type="call" cmd="togglePause">
                                      <p:cBhvr>
                                        <p:cTn id="11" dur="1" fill="hold"/>
                                        <p:tgtEl>
                                          <p:spTgt spid="550941"/>
                                        </p:tgtEl>
                                      </p:cBhvr>
                                    </p:cmd>
                                  </p:childTnLst>
                                </p:cTn>
                              </p:par>
                            </p:childTnLst>
                          </p:cTn>
                        </p:par>
                      </p:childTnLst>
                    </p:cTn>
                  </p:par>
                </p:childTnLst>
              </p:cTn>
              <p:nextCondLst>
                <p:cond evt="onClick" delay="0">
                  <p:tgtEl>
                    <p:spTgt spid="550941"/>
                  </p:tgtEl>
                </p:cond>
              </p:nextCondLst>
            </p:seq>
            <p:video>
              <p:cMediaNode>
                <p:cTn id="12" fill="hold" display="0">
                  <p:stCondLst>
                    <p:cond delay="indefinite"/>
                  </p:stCondLst>
                  <p:endCondLst>
                    <p:cond evt="onNext" delay="0">
                      <p:tgtEl>
                        <p:sldTgt/>
                      </p:tgtEl>
                    </p:cond>
                    <p:cond evt="onPrev" delay="0">
                      <p:tgtEl>
                        <p:sldTgt/>
                      </p:tgtEl>
                    </p:cond>
                  </p:endCondLst>
                </p:cTn>
                <p:tgtEl>
                  <p:spTgt spid="550941"/>
                </p:tgtEl>
              </p:cMediaNode>
            </p:video>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body" sz="half" idx="1"/>
          </p:nvPr>
        </p:nvSpPr>
        <p:spPr>
          <a:xfrm>
            <a:off x="192088" y="652463"/>
            <a:ext cx="8815387" cy="1695450"/>
          </a:xfrm>
        </p:spPr>
        <p:txBody>
          <a:bodyPr>
            <a:normAutofit fontScale="92500" lnSpcReduction="10000"/>
          </a:bodyPr>
          <a:lstStyle/>
          <a:p>
            <a:r>
              <a:rPr lang="es-ES_tradnl" altLang="es-PE" sz="2400" b="1">
                <a:latin typeface="Arial" pitchFamily="34" charset="0"/>
                <a:sym typeface="Wingdings" pitchFamily="2" charset="2"/>
              </a:rPr>
              <a:t>Ejemplo 4</a:t>
            </a:r>
            <a:r>
              <a:rPr lang="es-ES_tradnl" altLang="es-PE" sz="2400">
                <a:latin typeface="Arial" pitchFamily="34" charset="0"/>
                <a:sym typeface="Wingdings" pitchFamily="2" charset="2"/>
              </a:rPr>
              <a:t>. Transformaciones de </a:t>
            </a:r>
            <a:r>
              <a:rPr lang="es-ES_tradnl" altLang="es-PE" sz="2400" b="1">
                <a:latin typeface="Arial" pitchFamily="34" charset="0"/>
                <a:sym typeface="Wingdings" pitchFamily="2" charset="2"/>
              </a:rPr>
              <a:t>malla</a:t>
            </a:r>
            <a:r>
              <a:rPr lang="es-ES_tradnl" altLang="es-PE" sz="2400">
                <a:latin typeface="Arial" pitchFamily="34" charset="0"/>
                <a:sym typeface="Wingdings" pitchFamily="2" charset="2"/>
              </a:rPr>
              <a:t>. Es una transformación libre y que “da mucho juego”. Sobre la imagen original definimos una malla de </a:t>
            </a:r>
            <a:r>
              <a:rPr lang="es-ES_tradnl" altLang="es-PE" sz="2400" b="1">
                <a:latin typeface="Arial" pitchFamily="34" charset="0"/>
                <a:sym typeface="Wingdings" pitchFamily="2" charset="2"/>
              </a:rPr>
              <a:t>puntos de control</a:t>
            </a:r>
            <a:r>
              <a:rPr lang="es-ES_tradnl" altLang="es-PE" sz="2400">
                <a:latin typeface="Arial" pitchFamily="34" charset="0"/>
                <a:sym typeface="Wingdings" pitchFamily="2" charset="2"/>
              </a:rPr>
              <a:t>. Estos puntos se pueden mover, y la imagen resultande debe modificarse coherentemente con los puntos de control.</a:t>
            </a:r>
          </a:p>
        </p:txBody>
      </p:sp>
      <p:sp>
        <p:nvSpPr>
          <p:cNvPr id="542723" name="Rectangle 3"/>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pic>
        <p:nvPicPr>
          <p:cNvPr id="542724" name="Picture 4" descr="cuadricu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388" y="2994025"/>
            <a:ext cx="3773487" cy="3344863"/>
          </a:xfrm>
          <a:prstGeom prst="rect">
            <a:avLst/>
          </a:prstGeom>
          <a:noFill/>
          <a:extLst>
            <a:ext uri="{909E8E84-426E-40DD-AFC4-6F175D3DCCD1}">
              <a14:hiddenFill xmlns:a14="http://schemas.microsoft.com/office/drawing/2010/main">
                <a:solidFill>
                  <a:srgbClr val="FFFFFF"/>
                </a:solidFill>
              </a14:hiddenFill>
            </a:ext>
          </a:extLst>
        </p:spPr>
      </p:pic>
      <p:pic>
        <p:nvPicPr>
          <p:cNvPr id="542725" name="Picture 5" descr="cuadricu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8" y="2987675"/>
            <a:ext cx="3798887" cy="3333750"/>
          </a:xfrm>
          <a:prstGeom prst="rect">
            <a:avLst/>
          </a:prstGeom>
          <a:noFill/>
          <a:extLst>
            <a:ext uri="{909E8E84-426E-40DD-AFC4-6F175D3DCCD1}">
              <a14:hiddenFill xmlns:a14="http://schemas.microsoft.com/office/drawing/2010/main">
                <a:solidFill>
                  <a:srgbClr val="FFFFFF"/>
                </a:solidFill>
              </a14:hiddenFill>
            </a:ext>
          </a:extLst>
        </p:spPr>
      </p:pic>
      <p:sp>
        <p:nvSpPr>
          <p:cNvPr id="542727" name="Text Box 7"/>
          <p:cNvSpPr txBox="1">
            <a:spLocks noChangeArrowheads="1"/>
          </p:cNvSpPr>
          <p:nvPr/>
        </p:nvSpPr>
        <p:spPr bwMode="auto">
          <a:xfrm>
            <a:off x="581025" y="2622550"/>
            <a:ext cx="3462338"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a:t>Imagen original </a:t>
            </a:r>
            <a:endParaRPr lang="es-ES" altLang="es-PE" sz="2200"/>
          </a:p>
        </p:txBody>
      </p:sp>
      <p:sp>
        <p:nvSpPr>
          <p:cNvPr id="542728" name="Text Box 8"/>
          <p:cNvSpPr txBox="1">
            <a:spLocks noChangeArrowheads="1"/>
          </p:cNvSpPr>
          <p:nvPr/>
        </p:nvSpPr>
        <p:spPr bwMode="auto">
          <a:xfrm>
            <a:off x="5056188" y="2630488"/>
            <a:ext cx="34623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a:t>Imagen transformada</a:t>
            </a:r>
            <a:endParaRPr lang="es-ES" altLang="es-PE" sz="2200"/>
          </a:p>
        </p:txBody>
      </p:sp>
      <p:pic>
        <p:nvPicPr>
          <p:cNvPr id="542729" name="Picture 9" descr="cuadricul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388" y="2994025"/>
            <a:ext cx="3775075" cy="3355975"/>
          </a:xfrm>
          <a:prstGeom prst="rect">
            <a:avLst/>
          </a:prstGeom>
          <a:noFill/>
          <a:extLst>
            <a:ext uri="{909E8E84-426E-40DD-AFC4-6F175D3DCCD1}">
              <a14:hiddenFill xmlns:a14="http://schemas.microsoft.com/office/drawing/2010/main">
                <a:solidFill>
                  <a:srgbClr val="FFFFFF"/>
                </a:solidFill>
              </a14:hiddenFill>
            </a:ext>
          </a:extLst>
        </p:spPr>
      </p:pic>
      <p:sp>
        <p:nvSpPr>
          <p:cNvPr id="542726" name="AutoShape 6"/>
          <p:cNvSpPr>
            <a:spLocks noChangeArrowheads="1"/>
          </p:cNvSpPr>
          <p:nvPr/>
        </p:nvSpPr>
        <p:spPr bwMode="auto">
          <a:xfrm>
            <a:off x="4184650" y="4441825"/>
            <a:ext cx="784225" cy="471488"/>
          </a:xfrm>
          <a:prstGeom prst="rightArrow">
            <a:avLst>
              <a:gd name="adj1" fmla="val 35509"/>
              <a:gd name="adj2" fmla="val 63775"/>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val="38200126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body" sz="half" idx="1"/>
          </p:nvPr>
        </p:nvSpPr>
        <p:spPr>
          <a:xfrm>
            <a:off x="160338" y="517525"/>
            <a:ext cx="8815387" cy="3482975"/>
          </a:xfrm>
        </p:spPr>
        <p:txBody>
          <a:bodyPr>
            <a:normAutofit lnSpcReduction="10000"/>
          </a:bodyPr>
          <a:lstStyle/>
          <a:p>
            <a:r>
              <a:rPr lang="es-ES_tradnl" altLang="es-PE" sz="2400">
                <a:latin typeface="Arial" pitchFamily="34" charset="0"/>
                <a:sym typeface="Wingdings" pitchFamily="2" charset="2"/>
              </a:rPr>
              <a:t>¿Cómo conseguir la transformación de malla?</a:t>
            </a:r>
          </a:p>
          <a:p>
            <a:r>
              <a:rPr lang="es-ES_tradnl" altLang="es-PE" sz="2400">
                <a:latin typeface="Arial" pitchFamily="34" charset="0"/>
                <a:sym typeface="Wingdings" pitchFamily="2" charset="2"/>
              </a:rPr>
              <a:t>La </a:t>
            </a:r>
            <a:r>
              <a:rPr lang="es-ES_tradnl" altLang="es-PE" sz="2400" b="1">
                <a:latin typeface="Arial" pitchFamily="34" charset="0"/>
                <a:sym typeface="Wingdings" pitchFamily="2" charset="2"/>
              </a:rPr>
              <a:t>idea</a:t>
            </a:r>
            <a:r>
              <a:rPr lang="es-ES_tradnl" altLang="es-PE" sz="2400">
                <a:latin typeface="Arial" pitchFamily="34" charset="0"/>
                <a:sym typeface="Wingdings" pitchFamily="2" charset="2"/>
              </a:rPr>
              <a:t> es muy sencilla:</a:t>
            </a:r>
          </a:p>
          <a:p>
            <a:pPr lvl="1"/>
            <a:r>
              <a:rPr lang="es-ES_tradnl" altLang="es-PE" sz="2200">
                <a:latin typeface="Arial" pitchFamily="34" charset="0"/>
                <a:sym typeface="Wingdings" pitchFamily="2" charset="2"/>
              </a:rPr>
              <a:t>La malla define una </a:t>
            </a:r>
            <a:r>
              <a:rPr lang="es-ES_tradnl" altLang="es-PE" sz="2200" b="1">
                <a:latin typeface="Arial" pitchFamily="34" charset="0"/>
                <a:sym typeface="Wingdings" pitchFamily="2" charset="2"/>
              </a:rPr>
              <a:t>serie</a:t>
            </a:r>
            <a:r>
              <a:rPr lang="es-ES_tradnl" altLang="es-PE" sz="2200">
                <a:latin typeface="Arial" pitchFamily="34" charset="0"/>
                <a:sym typeface="Wingdings" pitchFamily="2" charset="2"/>
              </a:rPr>
              <a:t> </a:t>
            </a:r>
            <a:r>
              <a:rPr lang="es-ES_tradnl" altLang="es-PE" sz="2200" b="1">
                <a:latin typeface="Arial" pitchFamily="34" charset="0"/>
                <a:sym typeface="Wingdings" pitchFamily="2" charset="2"/>
              </a:rPr>
              <a:t>de</a:t>
            </a:r>
            <a:r>
              <a:rPr lang="es-ES_tradnl" altLang="es-PE" sz="2200">
                <a:latin typeface="Arial" pitchFamily="34" charset="0"/>
                <a:sym typeface="Wingdings" pitchFamily="2" charset="2"/>
              </a:rPr>
              <a:t> </a:t>
            </a:r>
            <a:r>
              <a:rPr lang="es-ES_tradnl" altLang="es-PE" sz="2200" b="1">
                <a:latin typeface="Arial" pitchFamily="34" charset="0"/>
                <a:sym typeface="Wingdings" pitchFamily="2" charset="2"/>
              </a:rPr>
              <a:t>rectángulos</a:t>
            </a:r>
            <a:r>
              <a:rPr lang="es-ES_tradnl" altLang="es-PE" sz="2200">
                <a:latin typeface="Arial" pitchFamily="34" charset="0"/>
                <a:sym typeface="Wingdings" pitchFamily="2" charset="2"/>
              </a:rPr>
              <a:t> de posiciones conocidas.</a:t>
            </a:r>
          </a:p>
          <a:p>
            <a:pPr lvl="1"/>
            <a:r>
              <a:rPr lang="es-ES_tradnl" altLang="es-PE" sz="2200">
                <a:latin typeface="Arial" pitchFamily="34" charset="0"/>
                <a:sym typeface="Wingdings" pitchFamily="2" charset="2"/>
              </a:rPr>
              <a:t>Después de </a:t>
            </a:r>
            <a:r>
              <a:rPr lang="es-ES_tradnl" altLang="es-PE" sz="2200" b="1">
                <a:latin typeface="Arial" pitchFamily="34" charset="0"/>
                <a:sym typeface="Wingdings" pitchFamily="2" charset="2"/>
              </a:rPr>
              <a:t>mover los puntos</a:t>
            </a:r>
            <a:r>
              <a:rPr lang="es-ES_tradnl" altLang="es-PE" sz="2200">
                <a:latin typeface="Arial" pitchFamily="34" charset="0"/>
                <a:sym typeface="Wingdings" pitchFamily="2" charset="2"/>
              </a:rPr>
              <a:t> de la malla, conocemos el cuadrilátero al que se debe mapear cada rectángulo original.</a:t>
            </a:r>
          </a:p>
          <a:p>
            <a:pPr lvl="1"/>
            <a:r>
              <a:rPr lang="es-ES_tradnl" altLang="es-PE" sz="2200">
                <a:latin typeface="Arial" pitchFamily="34" charset="0"/>
                <a:sym typeface="Wingdings" pitchFamily="2" charset="2"/>
              </a:rPr>
              <a:t>En este caso, suele ser más conveniente aplicar una </a:t>
            </a:r>
            <a:r>
              <a:rPr lang="es-ES_tradnl" altLang="es-PE" sz="2200" b="1">
                <a:latin typeface="Arial" pitchFamily="34" charset="0"/>
                <a:sym typeface="Wingdings" pitchFamily="2" charset="2"/>
              </a:rPr>
              <a:t>transformación bilineal</a:t>
            </a:r>
            <a:r>
              <a:rPr lang="es-ES_tradnl" altLang="es-PE" sz="2200">
                <a:latin typeface="Arial" pitchFamily="34" charset="0"/>
                <a:sym typeface="Wingdings" pitchFamily="2" charset="2"/>
              </a:rPr>
              <a:t>.</a:t>
            </a:r>
          </a:p>
          <a:p>
            <a:pPr lvl="1"/>
            <a:r>
              <a:rPr lang="es-ES_tradnl" altLang="es-PE" sz="2200">
                <a:latin typeface="Arial" pitchFamily="34" charset="0"/>
                <a:sym typeface="Wingdings" pitchFamily="2" charset="2"/>
              </a:rPr>
              <a:t>Se </a:t>
            </a:r>
            <a:r>
              <a:rPr lang="es-ES_tradnl" altLang="es-PE" sz="2200" b="1">
                <a:latin typeface="Arial" pitchFamily="34" charset="0"/>
                <a:sym typeface="Wingdings" pitchFamily="2" charset="2"/>
              </a:rPr>
              <a:t>repite</a:t>
            </a:r>
            <a:r>
              <a:rPr lang="es-ES_tradnl" altLang="es-PE" sz="2200">
                <a:latin typeface="Arial" pitchFamily="34" charset="0"/>
                <a:sym typeface="Wingdings" pitchFamily="2" charset="2"/>
              </a:rPr>
              <a:t> el proceso para todos los rectángulos originales.</a:t>
            </a:r>
          </a:p>
        </p:txBody>
      </p:sp>
      <p:sp>
        <p:nvSpPr>
          <p:cNvPr id="546819" name="Rectangle 3"/>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pic>
        <p:nvPicPr>
          <p:cNvPr id="546822" name="Picture 6" descr="mall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63" y="4097338"/>
            <a:ext cx="2690812" cy="2293937"/>
          </a:xfrm>
          <a:prstGeom prst="rect">
            <a:avLst/>
          </a:prstGeom>
          <a:noFill/>
          <a:extLst>
            <a:ext uri="{909E8E84-426E-40DD-AFC4-6F175D3DCCD1}">
              <a14:hiddenFill xmlns:a14="http://schemas.microsoft.com/office/drawing/2010/main">
                <a:solidFill>
                  <a:srgbClr val="FFFFFF"/>
                </a:solidFill>
              </a14:hiddenFill>
            </a:ext>
          </a:extLst>
        </p:spPr>
      </p:pic>
      <p:pic>
        <p:nvPicPr>
          <p:cNvPr id="546823" name="Picture 7" descr="mall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5" y="4097338"/>
            <a:ext cx="2287588" cy="2287587"/>
          </a:xfrm>
          <a:prstGeom prst="rect">
            <a:avLst/>
          </a:prstGeom>
          <a:noFill/>
          <a:extLst>
            <a:ext uri="{909E8E84-426E-40DD-AFC4-6F175D3DCCD1}">
              <a14:hiddenFill xmlns:a14="http://schemas.microsoft.com/office/drawing/2010/main">
                <a:solidFill>
                  <a:srgbClr val="FFFFFF"/>
                </a:solidFill>
              </a14:hiddenFill>
            </a:ext>
          </a:extLst>
        </p:spPr>
      </p:pic>
      <p:sp>
        <p:nvSpPr>
          <p:cNvPr id="546824" name="AutoShape 8"/>
          <p:cNvSpPr>
            <a:spLocks noChangeArrowheads="1"/>
          </p:cNvSpPr>
          <p:nvPr/>
        </p:nvSpPr>
        <p:spPr bwMode="auto">
          <a:xfrm>
            <a:off x="3648075" y="5418138"/>
            <a:ext cx="2009775" cy="409575"/>
          </a:xfrm>
          <a:prstGeom prst="rightArrow">
            <a:avLst>
              <a:gd name="adj1" fmla="val 34111"/>
              <a:gd name="adj2" fmla="val 63950"/>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6825" name="Text Box 9"/>
          <p:cNvSpPr txBox="1">
            <a:spLocks noChangeArrowheads="1"/>
          </p:cNvSpPr>
          <p:nvPr/>
        </p:nvSpPr>
        <p:spPr bwMode="auto">
          <a:xfrm>
            <a:off x="3617913" y="4211638"/>
            <a:ext cx="2216150" cy="116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s-ES_tradnl" altLang="es-PE" sz="2200"/>
              <a:t>Transformación bilineal específica para cada trozo </a:t>
            </a:r>
            <a:endParaRPr lang="es-ES" altLang="es-PE" sz="2200"/>
          </a:p>
        </p:txBody>
      </p:sp>
      <p:sp>
        <p:nvSpPr>
          <p:cNvPr id="546826" name="Oval 10"/>
          <p:cNvSpPr>
            <a:spLocks noChangeArrowheads="1"/>
          </p:cNvSpPr>
          <p:nvPr/>
        </p:nvSpPr>
        <p:spPr bwMode="auto">
          <a:xfrm>
            <a:off x="1524000" y="4616450"/>
            <a:ext cx="123825" cy="138113"/>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6827" name="Oval 11"/>
          <p:cNvSpPr>
            <a:spLocks noChangeArrowheads="1"/>
          </p:cNvSpPr>
          <p:nvPr/>
        </p:nvSpPr>
        <p:spPr bwMode="auto">
          <a:xfrm>
            <a:off x="1530350" y="5705475"/>
            <a:ext cx="123825" cy="138113"/>
          </a:xfrm>
          <a:prstGeom prst="ellipse">
            <a:avLst/>
          </a:prstGeom>
          <a:solidFill>
            <a:srgbClr val="00CC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6828" name="Oval 12"/>
          <p:cNvSpPr>
            <a:spLocks noChangeArrowheads="1"/>
          </p:cNvSpPr>
          <p:nvPr/>
        </p:nvSpPr>
        <p:spPr bwMode="auto">
          <a:xfrm>
            <a:off x="2730500" y="4611688"/>
            <a:ext cx="123825" cy="13811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6829" name="Oval 13"/>
          <p:cNvSpPr>
            <a:spLocks noChangeArrowheads="1"/>
          </p:cNvSpPr>
          <p:nvPr/>
        </p:nvSpPr>
        <p:spPr bwMode="auto">
          <a:xfrm>
            <a:off x="2733675" y="5705475"/>
            <a:ext cx="123825" cy="138113"/>
          </a:xfrm>
          <a:prstGeom prst="ellipse">
            <a:avLst/>
          </a:prstGeom>
          <a:solidFill>
            <a:srgbClr val="00CC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6830" name="Oval 14"/>
          <p:cNvSpPr>
            <a:spLocks noChangeArrowheads="1"/>
          </p:cNvSpPr>
          <p:nvPr/>
        </p:nvSpPr>
        <p:spPr bwMode="auto">
          <a:xfrm>
            <a:off x="6032500" y="4335463"/>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6831" name="Oval 15"/>
          <p:cNvSpPr>
            <a:spLocks noChangeArrowheads="1"/>
          </p:cNvSpPr>
          <p:nvPr/>
        </p:nvSpPr>
        <p:spPr bwMode="auto">
          <a:xfrm>
            <a:off x="6032500" y="5662613"/>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6832" name="Oval 16"/>
          <p:cNvSpPr>
            <a:spLocks noChangeArrowheads="1"/>
          </p:cNvSpPr>
          <p:nvPr/>
        </p:nvSpPr>
        <p:spPr bwMode="auto">
          <a:xfrm>
            <a:off x="7553325" y="4535488"/>
            <a:ext cx="123825" cy="138112"/>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46833" name="Oval 17"/>
          <p:cNvSpPr>
            <a:spLocks noChangeArrowheads="1"/>
          </p:cNvSpPr>
          <p:nvPr/>
        </p:nvSpPr>
        <p:spPr bwMode="auto">
          <a:xfrm>
            <a:off x="7913688" y="6022975"/>
            <a:ext cx="123825" cy="138113"/>
          </a:xfrm>
          <a:prstGeom prst="ellipse">
            <a:avLst/>
          </a:prstGeom>
          <a:solidFill>
            <a:srgbClr val="FF0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val="258392107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body" sz="half" idx="1"/>
          </p:nvPr>
        </p:nvSpPr>
        <p:spPr>
          <a:xfrm>
            <a:off x="160338" y="517525"/>
            <a:ext cx="8815387" cy="5886450"/>
          </a:xfrm>
        </p:spPr>
        <p:txBody>
          <a:bodyPr/>
          <a:lstStyle/>
          <a:p>
            <a:pPr>
              <a:buFontTx/>
              <a:buNone/>
            </a:pPr>
            <a:r>
              <a:rPr lang="es-ES_tradnl" altLang="es-PE" sz="2600" b="1">
                <a:latin typeface="Arial" pitchFamily="34" charset="0"/>
                <a:sym typeface="Wingdings" pitchFamily="2" charset="2"/>
              </a:rPr>
              <a:t>	Conclusiones:</a:t>
            </a:r>
          </a:p>
          <a:p>
            <a:r>
              <a:rPr lang="es-ES_tradnl" altLang="es-PE" sz="2400">
                <a:latin typeface="Arial" pitchFamily="34" charset="0"/>
                <a:sym typeface="Wingdings" pitchFamily="2" charset="2"/>
              </a:rPr>
              <a:t>Las transformaciones afines, bilineales y perspectivas son esenciales en generación, procesamiento, análisis de imágenes, y en visión artificial.</a:t>
            </a:r>
          </a:p>
          <a:p>
            <a:pPr lvl="1"/>
            <a:r>
              <a:rPr lang="es-ES_tradnl" altLang="es-PE" sz="2200" b="1">
                <a:latin typeface="Arial" pitchFamily="34" charset="0"/>
                <a:sym typeface="Wingdings" pitchFamily="2" charset="2"/>
              </a:rPr>
              <a:t>Transformaciones afines</a:t>
            </a:r>
            <a:r>
              <a:rPr lang="es-ES_tradnl" altLang="es-PE" sz="2200">
                <a:latin typeface="Arial" pitchFamily="34" charset="0"/>
                <a:sym typeface="Wingdings" pitchFamily="2" charset="2"/>
              </a:rPr>
              <a:t>: mapean un rombo en otro rombo. 3 puntos en la imagen origen y 3 en el destino.</a:t>
            </a:r>
          </a:p>
          <a:p>
            <a:pPr lvl="1"/>
            <a:r>
              <a:rPr lang="es-ES_tradnl" altLang="es-PE" sz="2200" b="1">
                <a:latin typeface="Arial" pitchFamily="34" charset="0"/>
                <a:sym typeface="Wingdings" pitchFamily="2" charset="2"/>
              </a:rPr>
              <a:t>Transf. bilineales y perspectivas</a:t>
            </a:r>
            <a:r>
              <a:rPr lang="es-ES_tradnl" altLang="es-PE" sz="2200">
                <a:latin typeface="Arial" pitchFamily="34" charset="0"/>
                <a:sym typeface="Wingdings" pitchFamily="2" charset="2"/>
              </a:rPr>
              <a:t>: mapean un cuadrilátero convexo en otro cuadrilátero convexo. 4 puntos en el origen y 4 en el destino. </a:t>
            </a:r>
          </a:p>
          <a:p>
            <a:r>
              <a:rPr lang="es-ES_tradnl" altLang="es-PE" sz="2400">
                <a:latin typeface="Arial" pitchFamily="34" charset="0"/>
                <a:sym typeface="Wingdings" pitchFamily="2" charset="2"/>
              </a:rPr>
              <a:t>Las transformaciones afines conservan el </a:t>
            </a:r>
            <a:r>
              <a:rPr lang="es-ES_tradnl" altLang="es-PE" sz="2400" b="1">
                <a:latin typeface="Arial" pitchFamily="34" charset="0"/>
                <a:sym typeface="Wingdings" pitchFamily="2" charset="2"/>
              </a:rPr>
              <a:t>paralelismo</a:t>
            </a:r>
            <a:r>
              <a:rPr lang="es-ES_tradnl" altLang="es-PE" sz="2400">
                <a:latin typeface="Arial" pitchFamily="34" charset="0"/>
                <a:sym typeface="Wingdings" pitchFamily="2" charset="2"/>
              </a:rPr>
              <a:t> de las rectas.</a:t>
            </a:r>
          </a:p>
          <a:p>
            <a:r>
              <a:rPr lang="es-ES_tradnl" altLang="es-PE" sz="2400">
                <a:latin typeface="Arial" pitchFamily="34" charset="0"/>
                <a:sym typeface="Wingdings" pitchFamily="2" charset="2"/>
              </a:rPr>
              <a:t>Hay que conocer el </a:t>
            </a:r>
            <a:r>
              <a:rPr lang="es-ES_tradnl" altLang="es-PE" sz="2400" b="1">
                <a:latin typeface="Arial" pitchFamily="34" charset="0"/>
                <a:sym typeface="Wingdings" pitchFamily="2" charset="2"/>
              </a:rPr>
              <a:t>significado</a:t>
            </a:r>
            <a:r>
              <a:rPr lang="es-ES_tradnl" altLang="es-PE" sz="2400">
                <a:latin typeface="Arial" pitchFamily="34" charset="0"/>
                <a:sym typeface="Wingdings" pitchFamily="2" charset="2"/>
              </a:rPr>
              <a:t> de cada transformación para saber cuál conviene aplicar.</a:t>
            </a:r>
          </a:p>
          <a:p>
            <a:r>
              <a:rPr lang="es-ES_tradnl" altLang="es-PE" sz="2400">
                <a:latin typeface="Arial" pitchFamily="34" charset="0"/>
                <a:sym typeface="Wingdings" pitchFamily="2" charset="2"/>
              </a:rPr>
              <a:t>¿Cómo se podría extender la idea a vídeo, considerando la escala temporal?</a:t>
            </a:r>
          </a:p>
        </p:txBody>
      </p:sp>
      <p:sp>
        <p:nvSpPr>
          <p:cNvPr id="557059" name="Rectangle 3"/>
          <p:cNvSpPr>
            <a:spLocks noGrp="1" noChangeArrowheads="1"/>
          </p:cNvSpPr>
          <p:nvPr>
            <p:ph type="title"/>
          </p:nvPr>
        </p:nvSpPr>
        <p:spPr>
          <a:xfrm>
            <a:off x="179388" y="0"/>
            <a:ext cx="8785225" cy="696913"/>
          </a:xfrm>
        </p:spPr>
        <p:txBody>
          <a:bodyPr/>
          <a:lstStyle/>
          <a:p>
            <a:r>
              <a:rPr lang="es-ES_tradnl" altLang="es-PE" sz="2800">
                <a:latin typeface="Arial Black" pitchFamily="34" charset="0"/>
              </a:rPr>
              <a:t>4.3. Transformación bilineal y perspectiva.</a:t>
            </a:r>
          </a:p>
        </p:txBody>
      </p:sp>
    </p:spTree>
    <p:extLst>
      <p:ext uri="{BB962C8B-B14F-4D97-AF65-F5344CB8AC3E}">
        <p14:creationId xmlns:p14="http://schemas.microsoft.com/office/powerpoint/2010/main" val="928861334"/>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body" sz="half" idx="1"/>
          </p:nvPr>
        </p:nvSpPr>
        <p:spPr>
          <a:xfrm>
            <a:off x="160338" y="579438"/>
            <a:ext cx="8815387" cy="5511800"/>
          </a:xfrm>
        </p:spPr>
        <p:txBody>
          <a:bodyPr>
            <a:normAutofit lnSpcReduction="10000"/>
          </a:bodyPr>
          <a:lstStyle/>
          <a:p>
            <a:r>
              <a:rPr lang="es-ES_tradnl" altLang="es-PE" sz="2600">
                <a:latin typeface="Arial" pitchFamily="34" charset="0"/>
                <a:sym typeface="Wingdings" pitchFamily="2" charset="2"/>
              </a:rPr>
              <a:t>Recordemos que una </a:t>
            </a:r>
            <a:r>
              <a:rPr lang="es-ES_tradnl" altLang="es-PE" sz="2600" b="1">
                <a:latin typeface="Arial" pitchFamily="34" charset="0"/>
                <a:sym typeface="Wingdings" pitchFamily="2" charset="2"/>
              </a:rPr>
              <a:t>transformación geométrica</a:t>
            </a:r>
            <a:r>
              <a:rPr lang="es-ES_tradnl" altLang="es-PE" sz="2600">
                <a:latin typeface="Arial" pitchFamily="34" charset="0"/>
                <a:sym typeface="Wingdings" pitchFamily="2" charset="2"/>
              </a:rPr>
              <a:t> es cualquier operación del tipo:</a:t>
            </a:r>
          </a:p>
          <a:p>
            <a:pPr>
              <a:buFontTx/>
              <a:buNone/>
            </a:pPr>
            <a:r>
              <a:rPr lang="es-ES_tradnl" altLang="es-PE" sz="2600">
                <a:latin typeface="Arial" pitchFamily="34" charset="0"/>
                <a:sym typeface="Wingdings" pitchFamily="2" charset="2"/>
              </a:rPr>
              <a:t>	R(x, y):= A(f</a:t>
            </a:r>
            <a:r>
              <a:rPr lang="es-ES_tradnl" altLang="es-PE" sz="2600" baseline="-25000">
                <a:latin typeface="Arial" pitchFamily="34" charset="0"/>
                <a:sym typeface="Wingdings" pitchFamily="2" charset="2"/>
              </a:rPr>
              <a:t>1</a:t>
            </a:r>
            <a:r>
              <a:rPr lang="es-ES_tradnl" altLang="es-PE" sz="2600">
                <a:latin typeface="Arial" pitchFamily="34" charset="0"/>
                <a:sym typeface="Wingdings" pitchFamily="2" charset="2"/>
              </a:rPr>
              <a:t>(x,y), f</a:t>
            </a:r>
            <a:r>
              <a:rPr lang="es-ES_tradnl" altLang="es-PE" sz="2600" baseline="-25000">
                <a:latin typeface="Arial" pitchFamily="34" charset="0"/>
                <a:sym typeface="Wingdings" pitchFamily="2" charset="2"/>
              </a:rPr>
              <a:t>2</a:t>
            </a:r>
            <a:r>
              <a:rPr lang="es-ES_tradnl" altLang="es-PE" sz="2600">
                <a:latin typeface="Arial" pitchFamily="34" charset="0"/>
                <a:sym typeface="Wingdings" pitchFamily="2" charset="2"/>
              </a:rPr>
              <a:t>(x,y))</a:t>
            </a:r>
          </a:p>
          <a:p>
            <a:r>
              <a:rPr lang="es-ES_tradnl" altLang="es-PE" sz="2600">
                <a:latin typeface="Arial" pitchFamily="34" charset="0"/>
                <a:sym typeface="Wingdings" pitchFamily="2" charset="2"/>
              </a:rPr>
              <a:t>Siendo f</a:t>
            </a:r>
            <a:r>
              <a:rPr lang="es-ES_tradnl" altLang="es-PE" sz="2600" baseline="-25000">
                <a:latin typeface="Arial" pitchFamily="34" charset="0"/>
                <a:sym typeface="Wingdings" pitchFamily="2" charset="2"/>
              </a:rPr>
              <a:t>1</a:t>
            </a:r>
            <a:r>
              <a:rPr lang="es-ES_tradnl" altLang="es-PE" sz="2600">
                <a:latin typeface="Arial" pitchFamily="34" charset="0"/>
                <a:sym typeface="Wingdings" pitchFamily="2" charset="2"/>
              </a:rPr>
              <a:t> y f</a:t>
            </a:r>
            <a:r>
              <a:rPr lang="es-ES_tradnl" altLang="es-PE" sz="2600" baseline="-25000">
                <a:latin typeface="Arial" pitchFamily="34" charset="0"/>
                <a:sym typeface="Wingdings" pitchFamily="2" charset="2"/>
              </a:rPr>
              <a:t>2</a:t>
            </a:r>
            <a:r>
              <a:rPr lang="es-ES_tradnl" altLang="es-PE" sz="2600">
                <a:latin typeface="Arial" pitchFamily="34" charset="0"/>
                <a:sym typeface="Wingdings" pitchFamily="2" charset="2"/>
              </a:rPr>
              <a:t> dos funciones cualesquiera:</a:t>
            </a:r>
          </a:p>
          <a:p>
            <a:pPr>
              <a:buFontTx/>
              <a:buNone/>
            </a:pPr>
            <a:r>
              <a:rPr lang="es-ES_tradnl" altLang="es-PE" sz="2600" b="1">
                <a:latin typeface="Arial" pitchFamily="34" charset="0"/>
                <a:sym typeface="Wingdings" pitchFamily="2" charset="2"/>
              </a:rPr>
              <a:t>	f</a:t>
            </a:r>
            <a:r>
              <a:rPr lang="es-ES_tradnl" altLang="es-PE" sz="2600" b="1" baseline="-25000">
                <a:latin typeface="Arial" pitchFamily="34" charset="0"/>
                <a:sym typeface="Wingdings" pitchFamily="2" charset="2"/>
              </a:rPr>
              <a:t>1</a:t>
            </a:r>
            <a:r>
              <a:rPr lang="es-ES_tradnl" altLang="es-PE" sz="2600" b="1">
                <a:latin typeface="Arial" pitchFamily="34" charset="0"/>
                <a:sym typeface="Wingdings" pitchFamily="2" charset="2"/>
              </a:rPr>
              <a:t>, f</a:t>
            </a:r>
            <a:r>
              <a:rPr lang="es-ES_tradnl" altLang="es-PE" sz="2600" b="1" baseline="-25000">
                <a:latin typeface="Arial" pitchFamily="34" charset="0"/>
                <a:sym typeface="Wingdings" pitchFamily="2" charset="2"/>
              </a:rPr>
              <a:t>2</a:t>
            </a:r>
            <a:r>
              <a:rPr lang="es-ES_tradnl" altLang="es-PE" sz="2600" b="1">
                <a:latin typeface="Arial" pitchFamily="34" charset="0"/>
                <a:sym typeface="Wingdings" pitchFamily="2" charset="2"/>
              </a:rPr>
              <a:t>: N x N </a:t>
            </a:r>
            <a:r>
              <a:rPr lang="es-ES_tradnl" altLang="es-PE" sz="2600" b="1">
                <a:latin typeface="Arial" pitchFamily="34" charset="0"/>
                <a:cs typeface="Arial" pitchFamily="34" charset="0"/>
                <a:sym typeface="Wingdings" pitchFamily="2" charset="2"/>
              </a:rPr>
              <a:t>→ R</a:t>
            </a:r>
          </a:p>
          <a:p>
            <a:pPr lvl="1"/>
            <a:r>
              <a:rPr lang="es-ES_tradnl" altLang="es-PE" sz="2400" b="1">
                <a:latin typeface="Arial" pitchFamily="34" charset="0"/>
                <a:cs typeface="Arial" pitchFamily="34" charset="0"/>
                <a:sym typeface="Wingdings" pitchFamily="2" charset="2"/>
              </a:rPr>
              <a:t>f</a:t>
            </a:r>
            <a:r>
              <a:rPr lang="es-ES_tradnl" altLang="es-PE" sz="2400" b="1" baseline="-25000">
                <a:latin typeface="Arial" pitchFamily="34" charset="0"/>
                <a:cs typeface="Arial" pitchFamily="34" charset="0"/>
                <a:sym typeface="Wingdings" pitchFamily="2" charset="2"/>
              </a:rPr>
              <a:t>1</a:t>
            </a:r>
            <a:r>
              <a:rPr lang="es-ES_tradnl" altLang="es-PE" sz="2400">
                <a:latin typeface="Arial" pitchFamily="34" charset="0"/>
                <a:cs typeface="Arial" pitchFamily="34" charset="0"/>
                <a:sym typeface="Wingdings" pitchFamily="2" charset="2"/>
              </a:rPr>
              <a:t>: posición en X del original para el píxel resultante (x,y)</a:t>
            </a:r>
          </a:p>
          <a:p>
            <a:pPr lvl="1"/>
            <a:r>
              <a:rPr lang="es-ES_tradnl" altLang="es-PE" sz="2400" b="1">
                <a:latin typeface="Arial" pitchFamily="34" charset="0"/>
                <a:cs typeface="Arial" pitchFamily="34" charset="0"/>
                <a:sym typeface="Wingdings" pitchFamily="2" charset="2"/>
              </a:rPr>
              <a:t>f</a:t>
            </a:r>
            <a:r>
              <a:rPr lang="es-ES_tradnl" altLang="es-PE" sz="2400" b="1" baseline="-25000">
                <a:latin typeface="Arial" pitchFamily="34" charset="0"/>
                <a:cs typeface="Arial" pitchFamily="34" charset="0"/>
                <a:sym typeface="Wingdings" pitchFamily="2" charset="2"/>
              </a:rPr>
              <a:t>2</a:t>
            </a:r>
            <a:r>
              <a:rPr lang="es-ES_tradnl" altLang="es-PE" sz="2400">
                <a:latin typeface="Arial" pitchFamily="34" charset="0"/>
                <a:cs typeface="Arial" pitchFamily="34" charset="0"/>
                <a:sym typeface="Wingdings" pitchFamily="2" charset="2"/>
              </a:rPr>
              <a:t>: posición en Y del original para el píxel resultante (x,y)</a:t>
            </a:r>
          </a:p>
          <a:p>
            <a:pPr lvl="1"/>
            <a:endParaRPr lang="es-ES_tradnl" altLang="es-PE" sz="1600">
              <a:latin typeface="Arial" pitchFamily="34" charset="0"/>
              <a:cs typeface="Arial" pitchFamily="34" charset="0"/>
              <a:sym typeface="Wingdings" pitchFamily="2" charset="2"/>
            </a:endParaRPr>
          </a:p>
          <a:p>
            <a:r>
              <a:rPr lang="es-ES_tradnl" altLang="es-PE" sz="2600">
                <a:latin typeface="Arial" pitchFamily="34" charset="0"/>
                <a:cs typeface="Arial" pitchFamily="34" charset="0"/>
                <a:sym typeface="Wingdings" pitchFamily="2" charset="2"/>
              </a:rPr>
              <a:t>Las transformaciones vistas hasta ahora tienen formas particulares y son continuas.</a:t>
            </a:r>
          </a:p>
          <a:p>
            <a:r>
              <a:rPr lang="es-ES_tradnl" altLang="es-PE" sz="2600">
                <a:latin typeface="Arial" pitchFamily="34" charset="0"/>
                <a:cs typeface="Arial" pitchFamily="34" charset="0"/>
                <a:sym typeface="Wingdings" pitchFamily="2" charset="2"/>
              </a:rPr>
              <a:t>Un </a:t>
            </a:r>
            <a:r>
              <a:rPr lang="es-ES_tradnl" altLang="es-PE" sz="2600" b="1">
                <a:latin typeface="Arial" pitchFamily="34" charset="0"/>
                <a:cs typeface="Arial" pitchFamily="34" charset="0"/>
                <a:sym typeface="Wingdings" pitchFamily="2" charset="2"/>
              </a:rPr>
              <a:t>mapeo</a:t>
            </a:r>
            <a:r>
              <a:rPr lang="es-ES_tradnl" altLang="es-PE" sz="2600">
                <a:latin typeface="Arial" pitchFamily="34" charset="0"/>
                <a:cs typeface="Arial" pitchFamily="34" charset="0"/>
                <a:sym typeface="Wingdings" pitchFamily="2" charset="2"/>
              </a:rPr>
              <a:t> (</a:t>
            </a:r>
            <a:r>
              <a:rPr lang="es-ES_tradnl" altLang="es-PE" sz="2600" i="1">
                <a:latin typeface="Arial" pitchFamily="34" charset="0"/>
                <a:cs typeface="Arial" pitchFamily="34" charset="0"/>
                <a:sym typeface="Wingdings" pitchFamily="2" charset="2"/>
              </a:rPr>
              <a:t>mapping</a:t>
            </a:r>
            <a:r>
              <a:rPr lang="es-ES_tradnl" altLang="es-PE" sz="2600">
                <a:latin typeface="Arial" pitchFamily="34" charset="0"/>
                <a:cs typeface="Arial" pitchFamily="34" charset="0"/>
                <a:sym typeface="Wingdings" pitchFamily="2" charset="2"/>
              </a:rPr>
              <a:t>) es cualquier transformación arbitraria, definida por un par de funciones f</a:t>
            </a:r>
            <a:r>
              <a:rPr lang="es-ES_tradnl" altLang="es-PE" sz="2600" baseline="-25000">
                <a:latin typeface="Arial" pitchFamily="34" charset="0"/>
                <a:cs typeface="Arial" pitchFamily="34" charset="0"/>
                <a:sym typeface="Wingdings" pitchFamily="2" charset="2"/>
              </a:rPr>
              <a:t>1</a:t>
            </a:r>
            <a:r>
              <a:rPr lang="es-ES_tradnl" altLang="es-PE" sz="2600">
                <a:latin typeface="Arial" pitchFamily="34" charset="0"/>
                <a:cs typeface="Arial" pitchFamily="34" charset="0"/>
                <a:sym typeface="Wingdings" pitchFamily="2" charset="2"/>
              </a:rPr>
              <a:t> y f</a:t>
            </a:r>
            <a:r>
              <a:rPr lang="es-ES_tradnl" altLang="es-PE" sz="2600" baseline="-25000">
                <a:latin typeface="Arial" pitchFamily="34" charset="0"/>
                <a:cs typeface="Arial" pitchFamily="34" charset="0"/>
                <a:sym typeface="Wingdings" pitchFamily="2" charset="2"/>
              </a:rPr>
              <a:t>2</a:t>
            </a:r>
            <a:r>
              <a:rPr lang="es-ES_tradnl" altLang="es-PE" sz="2600">
                <a:latin typeface="Arial" pitchFamily="34" charset="0"/>
                <a:cs typeface="Arial" pitchFamily="34" charset="0"/>
                <a:sym typeface="Wingdings" pitchFamily="2" charset="2"/>
              </a:rPr>
              <a:t>, continuas o escalonadas.</a:t>
            </a:r>
          </a:p>
        </p:txBody>
      </p:sp>
      <p:sp>
        <p:nvSpPr>
          <p:cNvPr id="555011" name="Rectangle 3"/>
          <p:cNvSpPr>
            <a:spLocks noGrp="1" noChangeArrowheads="1"/>
          </p:cNvSpPr>
          <p:nvPr>
            <p:ph type="title"/>
          </p:nvPr>
        </p:nvSpPr>
        <p:spPr>
          <a:xfrm>
            <a:off x="179388" y="0"/>
            <a:ext cx="8785225" cy="696913"/>
          </a:xfrm>
        </p:spPr>
        <p:txBody>
          <a:bodyPr/>
          <a:lstStyle/>
          <a:p>
            <a:r>
              <a:rPr lang="es-ES_tradnl" altLang="es-PE" sz="3000">
                <a:latin typeface="Arial Black" pitchFamily="34" charset="0"/>
              </a:rPr>
              <a:t>4.4. Transformaciones de mapeo.</a:t>
            </a:r>
          </a:p>
        </p:txBody>
      </p:sp>
    </p:spTree>
    <p:extLst>
      <p:ext uri="{BB962C8B-B14F-4D97-AF65-F5344CB8AC3E}">
        <p14:creationId xmlns:p14="http://schemas.microsoft.com/office/powerpoint/2010/main" val="2111228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ChangeArrowheads="1"/>
          </p:cNvSpPr>
          <p:nvPr/>
        </p:nvSpPr>
        <p:spPr bwMode="auto">
          <a:xfrm>
            <a:off x="428625" y="428625"/>
            <a:ext cx="8464550" cy="586957"/>
          </a:xfrm>
          <a:custGeom>
            <a:avLst/>
            <a:gdLst>
              <a:gd name="T0" fmla="*/ 4232160 w 21600"/>
              <a:gd name="T1" fmla="*/ 0 h 21600"/>
              <a:gd name="T2" fmla="*/ 8464320 w 21600"/>
              <a:gd name="T3" fmla="*/ 290700 h 21600"/>
              <a:gd name="T4" fmla="*/ 4232160 w 21600"/>
              <a:gd name="T5" fmla="*/ 581400 h 21600"/>
              <a:gd name="T6" fmla="*/ 0 w 21600"/>
              <a:gd name="T7" fmla="*/ 2907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3200" b="1" dirty="0">
                <a:latin typeface="Calibri" pitchFamily="34" charset="0"/>
                <a:ea typeface="Geneva"/>
                <a:cs typeface="Geneva"/>
              </a:rPr>
              <a:t>Problema identificado</a:t>
            </a:r>
          </a:p>
        </p:txBody>
      </p:sp>
      <p:sp>
        <p:nvSpPr>
          <p:cNvPr id="11267" name="Rectangle 9"/>
          <p:cNvSpPr>
            <a:spLocks noChangeArrowheads="1"/>
          </p:cNvSpPr>
          <p:nvPr/>
        </p:nvSpPr>
        <p:spPr bwMode="auto">
          <a:xfrm>
            <a:off x="571500" y="1341438"/>
            <a:ext cx="8001000" cy="1633397"/>
          </a:xfrm>
          <a:custGeom>
            <a:avLst/>
            <a:gdLst>
              <a:gd name="T0" fmla="*/ 4000500 w 21600"/>
              <a:gd name="T1" fmla="*/ 0 h 21600"/>
              <a:gd name="T2" fmla="*/ 8000999 w 21600"/>
              <a:gd name="T3" fmla="*/ 1114200 h 21600"/>
              <a:gd name="T4" fmla="*/ 4000500 w 21600"/>
              <a:gd name="T5" fmla="*/ 2228400 h 21600"/>
              <a:gd name="T6" fmla="*/ 0 w 21600"/>
              <a:gd name="T7" fmla="*/ 11142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marL="0" lvl="1"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2000" b="1" dirty="0">
                <a:latin typeface="Calibri" pitchFamily="34" charset="0"/>
                <a:ea typeface="Geneva"/>
                <a:cs typeface="Geneva"/>
              </a:rPr>
              <a:t>EL diagnostico por imágenes, el primer paso es determinar si la imagen tiene indicios de </a:t>
            </a:r>
            <a:r>
              <a:rPr lang="es-ES" sz="2000" b="1" dirty="0" smtClean="0">
                <a:latin typeface="Calibri" pitchFamily="34" charset="0"/>
                <a:ea typeface="Geneva"/>
                <a:cs typeface="Geneva"/>
              </a:rPr>
              <a:t>anormalidad, </a:t>
            </a:r>
            <a:r>
              <a:rPr lang="es-ES" sz="2000" b="1" dirty="0">
                <a:latin typeface="Calibri" pitchFamily="34" charset="0"/>
                <a:ea typeface="Geneva"/>
                <a:cs typeface="Geneva"/>
              </a:rPr>
              <a:t>este procedimiento esta basado en </a:t>
            </a:r>
            <a:r>
              <a:rPr lang="es-ES" sz="2000" b="1" dirty="0" smtClean="0">
                <a:latin typeface="Calibri" pitchFamily="34" charset="0"/>
                <a:ea typeface="Geneva"/>
                <a:cs typeface="Geneva"/>
              </a:rPr>
              <a:t>el análisis directo del </a:t>
            </a:r>
            <a:r>
              <a:rPr lang="es-ES" sz="2000" b="1" dirty="0">
                <a:latin typeface="Calibri" pitchFamily="34" charset="0"/>
                <a:ea typeface="Geneva"/>
                <a:cs typeface="Geneva"/>
              </a:rPr>
              <a:t>personal </a:t>
            </a:r>
            <a:r>
              <a:rPr lang="es-ES" sz="2000" b="1" dirty="0" smtClean="0">
                <a:latin typeface="Calibri" pitchFamily="34" charset="0"/>
                <a:ea typeface="Geneva"/>
                <a:cs typeface="Geneva"/>
              </a:rPr>
              <a:t>especializado, lo cual es un proceso subjetivo.</a:t>
            </a:r>
            <a:endParaRPr lang="es-ES" sz="2000" b="1" dirty="0">
              <a:latin typeface="Calibri" pitchFamily="34" charset="0"/>
              <a:ea typeface="Geneva"/>
              <a:cs typeface="Geneva"/>
            </a:endParaRPr>
          </a:p>
          <a:p>
            <a:pPr marL="0" lvl="1"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2000" b="1" dirty="0">
                <a:latin typeface="Calibri" pitchFamily="34" charset="0"/>
                <a:ea typeface="Geneva"/>
                <a:cs typeface="Geneva"/>
              </a:rPr>
              <a:t>La adquisición de grandes cantidades de imágenes por examen sin análisis requieren de una estrategia adecuada de solución.</a:t>
            </a:r>
          </a:p>
        </p:txBody>
      </p:sp>
      <p:pic>
        <p:nvPicPr>
          <p:cNvPr id="11268" name="Picture 5"/>
          <p:cNvPicPr>
            <a:picLocks noChangeAspect="1"/>
          </p:cNvPicPr>
          <p:nvPr/>
        </p:nvPicPr>
        <p:blipFill>
          <a:blip r:embed="rId3"/>
          <a:srcRect/>
          <a:stretch>
            <a:fillRect/>
          </a:stretch>
        </p:blipFill>
        <p:spPr bwMode="auto">
          <a:xfrm>
            <a:off x="1949450" y="3779838"/>
            <a:ext cx="3810000" cy="2543175"/>
          </a:xfrm>
          <a:prstGeom prst="rect">
            <a:avLst/>
          </a:prstGeom>
          <a:noFill/>
          <a:ln w="9525">
            <a:noFill/>
            <a:miter lim="800000"/>
            <a:headEnd/>
            <a:tailEnd/>
          </a:ln>
        </p:spPr>
      </p:pic>
      <p:pic>
        <p:nvPicPr>
          <p:cNvPr id="11269" name="Picture 2" descr="C:\Users\pibap\Downloads\logo3.png"/>
          <p:cNvPicPr>
            <a:picLocks noChangeAspect="1" noChangeArrowheads="1"/>
          </p:cNvPicPr>
          <p:nvPr/>
        </p:nvPicPr>
        <p:blipFill>
          <a:blip r:embed="rId4"/>
          <a:srcRect r="1564" b="27225"/>
          <a:stretch>
            <a:fillRect/>
          </a:stretch>
        </p:blipFill>
        <p:spPr bwMode="auto">
          <a:xfrm>
            <a:off x="34925" y="1076325"/>
            <a:ext cx="9109075" cy="195263"/>
          </a:xfrm>
          <a:prstGeom prst="rect">
            <a:avLst/>
          </a:prstGeom>
          <a:noFill/>
          <a:ln w="9525">
            <a:noFill/>
            <a:miter lim="800000"/>
            <a:headEnd/>
            <a:tailEnd/>
          </a:ln>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25</a:t>
            </a:fld>
            <a:endParaRPr lang="es-PE"/>
          </a:p>
        </p:txBody>
      </p:sp>
    </p:spTree>
    <p:extLst>
      <p:ext uri="{BB962C8B-B14F-4D97-AF65-F5344CB8AC3E}">
        <p14:creationId xmlns:p14="http://schemas.microsoft.com/office/powerpoint/2010/main" val="1539834066"/>
      </p:ext>
    </p:extLst>
  </p:cSld>
  <p:clrMapOvr>
    <a:masterClrMapping/>
  </p:clrMapOv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7" name="Rectangle 3"/>
          <p:cNvSpPr>
            <a:spLocks noGrp="1" noChangeArrowheads="1"/>
          </p:cNvSpPr>
          <p:nvPr>
            <p:ph type="title"/>
          </p:nvPr>
        </p:nvSpPr>
        <p:spPr>
          <a:xfrm>
            <a:off x="179388" y="0"/>
            <a:ext cx="8785225" cy="696913"/>
          </a:xfrm>
        </p:spPr>
        <p:txBody>
          <a:bodyPr/>
          <a:lstStyle/>
          <a:p>
            <a:r>
              <a:rPr lang="es-ES_tradnl" altLang="es-PE" sz="3000">
                <a:latin typeface="Arial Black" pitchFamily="34" charset="0"/>
              </a:rPr>
              <a:t>4.4. Transformaciones de mapeo.</a:t>
            </a:r>
          </a:p>
        </p:txBody>
      </p:sp>
      <p:sp>
        <p:nvSpPr>
          <p:cNvPr id="559111" name="Text Box 7"/>
          <p:cNvSpPr txBox="1">
            <a:spLocks noChangeArrowheads="1"/>
          </p:cNvSpPr>
          <p:nvPr/>
        </p:nvSpPr>
        <p:spPr bwMode="auto">
          <a:xfrm>
            <a:off x="3792538" y="463550"/>
            <a:ext cx="12938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f</a:t>
            </a:r>
            <a:r>
              <a:rPr lang="es-ES_tradnl" altLang="es-PE" baseline="-25000"/>
              <a:t>1</a:t>
            </a:r>
            <a:r>
              <a:rPr lang="es-ES_tradnl" altLang="es-PE"/>
              <a:t>(x,y)</a:t>
            </a:r>
            <a:br>
              <a:rPr lang="es-ES_tradnl" altLang="es-PE"/>
            </a:br>
            <a:r>
              <a:rPr lang="es-ES_tradnl" altLang="es-PE"/>
              <a:t>f</a:t>
            </a:r>
            <a:r>
              <a:rPr lang="es-ES_tradnl" altLang="es-PE" baseline="-25000"/>
              <a:t>2</a:t>
            </a:r>
            <a:r>
              <a:rPr lang="es-ES_tradnl" altLang="es-PE"/>
              <a:t>(x,y)</a:t>
            </a:r>
            <a:endParaRPr lang="es-ES" altLang="es-PE"/>
          </a:p>
        </p:txBody>
      </p:sp>
      <p:sp>
        <p:nvSpPr>
          <p:cNvPr id="559108" name="Rectangle 4"/>
          <p:cNvSpPr>
            <a:spLocks noChangeArrowheads="1"/>
          </p:cNvSpPr>
          <p:nvPr/>
        </p:nvSpPr>
        <p:spPr bwMode="auto">
          <a:xfrm>
            <a:off x="949325" y="1044575"/>
            <a:ext cx="2924175" cy="1638300"/>
          </a:xfrm>
          <a:prstGeom prst="rect">
            <a:avLst/>
          </a:prstGeom>
          <a:solidFill>
            <a:srgbClr val="EAEAEA"/>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9109" name="Text Box 5"/>
          <p:cNvSpPr txBox="1">
            <a:spLocks noChangeArrowheads="1"/>
          </p:cNvSpPr>
          <p:nvPr/>
        </p:nvSpPr>
        <p:spPr bwMode="auto">
          <a:xfrm>
            <a:off x="2146300" y="536575"/>
            <a:ext cx="503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A</a:t>
            </a:r>
            <a:endParaRPr lang="es-ES" altLang="es-PE" b="1"/>
          </a:p>
        </p:txBody>
      </p:sp>
      <p:sp>
        <p:nvSpPr>
          <p:cNvPr id="559112" name="Rectangle 8"/>
          <p:cNvSpPr>
            <a:spLocks noChangeArrowheads="1"/>
          </p:cNvSpPr>
          <p:nvPr/>
        </p:nvSpPr>
        <p:spPr bwMode="auto">
          <a:xfrm>
            <a:off x="4999038" y="1049338"/>
            <a:ext cx="2924175" cy="1638300"/>
          </a:xfrm>
          <a:prstGeom prst="rect">
            <a:avLst/>
          </a:prstGeom>
          <a:solidFill>
            <a:srgbClr val="EAEAEA"/>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59113" name="Text Box 9"/>
          <p:cNvSpPr txBox="1">
            <a:spLocks noChangeArrowheads="1"/>
          </p:cNvSpPr>
          <p:nvPr/>
        </p:nvSpPr>
        <p:spPr bwMode="auto">
          <a:xfrm>
            <a:off x="5975350" y="539750"/>
            <a:ext cx="503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R</a:t>
            </a:r>
            <a:endParaRPr lang="es-ES" altLang="es-PE" b="1"/>
          </a:p>
        </p:txBody>
      </p:sp>
      <p:grpSp>
        <p:nvGrpSpPr>
          <p:cNvPr id="559135" name="Group 31"/>
          <p:cNvGrpSpPr>
            <a:grpSpLocks/>
          </p:cNvGrpSpPr>
          <p:nvPr/>
        </p:nvGrpSpPr>
        <p:grpSpPr bwMode="auto">
          <a:xfrm>
            <a:off x="1300163" y="1203325"/>
            <a:ext cx="6208712" cy="1328738"/>
            <a:chOff x="819" y="734"/>
            <a:chExt cx="3911" cy="837"/>
          </a:xfrm>
        </p:grpSpPr>
        <p:sp>
          <p:nvSpPr>
            <p:cNvPr id="559114" name="Line 10"/>
            <p:cNvSpPr>
              <a:spLocks noChangeShapeType="1"/>
            </p:cNvSpPr>
            <p:nvPr/>
          </p:nvSpPr>
          <p:spPr bwMode="auto">
            <a:xfrm flipH="1" flipV="1">
              <a:off x="2170" y="734"/>
              <a:ext cx="1517" cy="249"/>
            </a:xfrm>
            <a:prstGeom prst="line">
              <a:avLst/>
            </a:prstGeom>
            <a:noFill/>
            <a:ln w="28575">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59115" name="Line 11"/>
            <p:cNvSpPr>
              <a:spLocks noChangeShapeType="1"/>
            </p:cNvSpPr>
            <p:nvPr/>
          </p:nvSpPr>
          <p:spPr bwMode="auto">
            <a:xfrm flipH="1">
              <a:off x="1804" y="1131"/>
              <a:ext cx="1679" cy="341"/>
            </a:xfrm>
            <a:prstGeom prst="line">
              <a:avLst/>
            </a:prstGeom>
            <a:noFill/>
            <a:ln w="28575">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59116" name="Line 12"/>
            <p:cNvSpPr>
              <a:spLocks noChangeShapeType="1"/>
            </p:cNvSpPr>
            <p:nvPr/>
          </p:nvSpPr>
          <p:spPr bwMode="auto">
            <a:xfrm flipH="1" flipV="1">
              <a:off x="1242" y="759"/>
              <a:ext cx="2430" cy="787"/>
            </a:xfrm>
            <a:prstGeom prst="line">
              <a:avLst/>
            </a:prstGeom>
            <a:noFill/>
            <a:ln w="28575">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59117" name="Line 13"/>
            <p:cNvSpPr>
              <a:spLocks noChangeShapeType="1"/>
            </p:cNvSpPr>
            <p:nvPr/>
          </p:nvSpPr>
          <p:spPr bwMode="auto">
            <a:xfrm flipH="1">
              <a:off x="819" y="778"/>
              <a:ext cx="3182" cy="694"/>
            </a:xfrm>
            <a:prstGeom prst="line">
              <a:avLst/>
            </a:prstGeom>
            <a:noFill/>
            <a:ln w="28575">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59118" name="Line 14"/>
            <p:cNvSpPr>
              <a:spLocks noChangeShapeType="1"/>
            </p:cNvSpPr>
            <p:nvPr/>
          </p:nvSpPr>
          <p:spPr bwMode="auto">
            <a:xfrm flipH="1" flipV="1">
              <a:off x="1264" y="1138"/>
              <a:ext cx="3466" cy="365"/>
            </a:xfrm>
            <a:prstGeom prst="line">
              <a:avLst/>
            </a:prstGeom>
            <a:noFill/>
            <a:ln w="28575">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59119" name="Line 15"/>
            <p:cNvSpPr>
              <a:spLocks noChangeShapeType="1"/>
            </p:cNvSpPr>
            <p:nvPr/>
          </p:nvSpPr>
          <p:spPr bwMode="auto">
            <a:xfrm flipH="1">
              <a:off x="2308" y="821"/>
              <a:ext cx="2387" cy="750"/>
            </a:xfrm>
            <a:prstGeom prst="line">
              <a:avLst/>
            </a:prstGeom>
            <a:noFill/>
            <a:ln w="28575">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
        <p:nvSpPr>
          <p:cNvPr id="559120" name="Rectangle 16"/>
          <p:cNvSpPr>
            <a:spLocks noChangeArrowheads="1"/>
          </p:cNvSpPr>
          <p:nvPr/>
        </p:nvSpPr>
        <p:spPr bwMode="auto">
          <a:xfrm>
            <a:off x="158750" y="3068638"/>
            <a:ext cx="8777288"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Mapeo inverso</a:t>
            </a:r>
            <a:r>
              <a:rPr lang="es-ES_tradnl" altLang="es-PE" sz="2400">
                <a:latin typeface="Arial" pitchFamily="34" charset="0"/>
                <a:sym typeface="Wingdings" pitchFamily="2" charset="2"/>
              </a:rPr>
              <a:t>: el mapeo puede venir dado al revés:</a:t>
            </a:r>
          </a:p>
          <a:p>
            <a:pPr>
              <a:buFontTx/>
              <a:buNone/>
            </a:pPr>
            <a:r>
              <a:rPr lang="es-ES_tradnl" altLang="es-PE" sz="2400">
                <a:latin typeface="Arial" pitchFamily="34" charset="0"/>
                <a:sym typeface="Wingdings" pitchFamily="2" charset="2"/>
              </a:rPr>
              <a:t>	R(g</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(x,y), g</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(x,y)):= A(x,y)</a:t>
            </a:r>
          </a:p>
          <a:p>
            <a:r>
              <a:rPr lang="es-ES_tradnl" altLang="es-PE" sz="2400" b="1">
                <a:latin typeface="Arial" pitchFamily="34" charset="0"/>
                <a:sym typeface="Wingdings" pitchFamily="2" charset="2"/>
              </a:rPr>
              <a:t>Significado</a:t>
            </a:r>
            <a:r>
              <a:rPr lang="es-ES_tradnl" altLang="es-PE" sz="2400">
                <a:latin typeface="Arial" pitchFamily="34" charset="0"/>
                <a:sym typeface="Wingdings" pitchFamily="2" charset="2"/>
              </a:rPr>
              <a:t>: el píxel (x,y) en la imagen original se mueve a la posición (g</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(x,y), g</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(x,y)).</a:t>
            </a:r>
          </a:p>
          <a:p>
            <a:r>
              <a:rPr lang="es-ES_tradnl" altLang="es-PE" sz="2400">
                <a:latin typeface="Arial" pitchFamily="34" charset="0"/>
                <a:sym typeface="Wingdings" pitchFamily="2" charset="2"/>
              </a:rPr>
              <a:t>Normalmente trabajaremos con mapeo directo.</a:t>
            </a:r>
          </a:p>
          <a:p>
            <a:endParaRPr lang="es-ES_tradnl" altLang="es-PE" sz="1400">
              <a:latin typeface="Arial" pitchFamily="34" charset="0"/>
              <a:sym typeface="Wingdings" pitchFamily="2" charset="2"/>
            </a:endParaRPr>
          </a:p>
          <a:p>
            <a:r>
              <a:rPr lang="es-ES_tradnl" altLang="es-PE" sz="2400">
                <a:latin typeface="Arial" pitchFamily="34" charset="0"/>
                <a:sym typeface="Wingdings" pitchFamily="2" charset="2"/>
              </a:rPr>
              <a:t>Existen infinitos mapeos. Cualquier par de funciones locas, (f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 es posible, pero ¿cuáles son plausibles?</a:t>
            </a:r>
          </a:p>
        </p:txBody>
      </p:sp>
      <p:grpSp>
        <p:nvGrpSpPr>
          <p:cNvPr id="559136" name="Group 32"/>
          <p:cNvGrpSpPr>
            <a:grpSpLocks/>
          </p:cNvGrpSpPr>
          <p:nvPr/>
        </p:nvGrpSpPr>
        <p:grpSpPr bwMode="auto">
          <a:xfrm>
            <a:off x="1306513" y="1209675"/>
            <a:ext cx="6208712" cy="1328738"/>
            <a:chOff x="819" y="734"/>
            <a:chExt cx="3911" cy="837"/>
          </a:xfrm>
        </p:grpSpPr>
        <p:sp>
          <p:nvSpPr>
            <p:cNvPr id="559137" name="Line 33"/>
            <p:cNvSpPr>
              <a:spLocks noChangeShapeType="1"/>
            </p:cNvSpPr>
            <p:nvPr/>
          </p:nvSpPr>
          <p:spPr bwMode="auto">
            <a:xfrm flipH="1" flipV="1">
              <a:off x="2170" y="734"/>
              <a:ext cx="1517" cy="249"/>
            </a:xfrm>
            <a:prstGeom prst="line">
              <a:avLst/>
            </a:prstGeom>
            <a:noFill/>
            <a:ln w="28575">
              <a:solidFill>
                <a:schemeClr val="tx1"/>
              </a:solidFill>
              <a:round/>
              <a:headEnd type="triangle" w="lg" len="lg"/>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59138" name="Line 34"/>
            <p:cNvSpPr>
              <a:spLocks noChangeShapeType="1"/>
            </p:cNvSpPr>
            <p:nvPr/>
          </p:nvSpPr>
          <p:spPr bwMode="auto">
            <a:xfrm flipH="1">
              <a:off x="1804" y="1131"/>
              <a:ext cx="1679" cy="341"/>
            </a:xfrm>
            <a:prstGeom prst="line">
              <a:avLst/>
            </a:prstGeom>
            <a:noFill/>
            <a:ln w="28575">
              <a:solidFill>
                <a:schemeClr val="tx1"/>
              </a:solidFill>
              <a:round/>
              <a:headEnd type="triangle" w="lg" len="lg"/>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59139" name="Line 35"/>
            <p:cNvSpPr>
              <a:spLocks noChangeShapeType="1"/>
            </p:cNvSpPr>
            <p:nvPr/>
          </p:nvSpPr>
          <p:spPr bwMode="auto">
            <a:xfrm flipH="1" flipV="1">
              <a:off x="1242" y="759"/>
              <a:ext cx="2430" cy="787"/>
            </a:xfrm>
            <a:prstGeom prst="line">
              <a:avLst/>
            </a:prstGeom>
            <a:noFill/>
            <a:ln w="28575">
              <a:solidFill>
                <a:schemeClr val="tx1"/>
              </a:solidFill>
              <a:round/>
              <a:headEnd type="triangle" w="lg" len="lg"/>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59140" name="Line 36"/>
            <p:cNvSpPr>
              <a:spLocks noChangeShapeType="1"/>
            </p:cNvSpPr>
            <p:nvPr/>
          </p:nvSpPr>
          <p:spPr bwMode="auto">
            <a:xfrm flipH="1">
              <a:off x="819" y="778"/>
              <a:ext cx="3182" cy="694"/>
            </a:xfrm>
            <a:prstGeom prst="line">
              <a:avLst/>
            </a:prstGeom>
            <a:noFill/>
            <a:ln w="28575">
              <a:solidFill>
                <a:schemeClr val="tx1"/>
              </a:solidFill>
              <a:round/>
              <a:headEnd type="triangle" w="lg" len="lg"/>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59141" name="Line 37"/>
            <p:cNvSpPr>
              <a:spLocks noChangeShapeType="1"/>
            </p:cNvSpPr>
            <p:nvPr/>
          </p:nvSpPr>
          <p:spPr bwMode="auto">
            <a:xfrm flipH="1" flipV="1">
              <a:off x="1264" y="1138"/>
              <a:ext cx="3466" cy="365"/>
            </a:xfrm>
            <a:prstGeom prst="line">
              <a:avLst/>
            </a:prstGeom>
            <a:noFill/>
            <a:ln w="28575">
              <a:solidFill>
                <a:schemeClr val="tx1"/>
              </a:solidFill>
              <a:round/>
              <a:headEnd type="triangle" w="lg" len="lg"/>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59142" name="Line 38"/>
            <p:cNvSpPr>
              <a:spLocks noChangeShapeType="1"/>
            </p:cNvSpPr>
            <p:nvPr/>
          </p:nvSpPr>
          <p:spPr bwMode="auto">
            <a:xfrm flipH="1">
              <a:off x="2308" y="821"/>
              <a:ext cx="2387" cy="750"/>
            </a:xfrm>
            <a:prstGeom prst="line">
              <a:avLst/>
            </a:prstGeom>
            <a:noFill/>
            <a:ln w="28575">
              <a:solidFill>
                <a:schemeClr val="tx1"/>
              </a:solidFill>
              <a:round/>
              <a:headEnd type="triangle" w="lg" len="lg"/>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
        <p:nvSpPr>
          <p:cNvPr id="559143" name="Text Box 39"/>
          <p:cNvSpPr txBox="1">
            <a:spLocks noChangeArrowheads="1"/>
          </p:cNvSpPr>
          <p:nvPr/>
        </p:nvSpPr>
        <p:spPr bwMode="auto">
          <a:xfrm>
            <a:off x="3838575" y="2300288"/>
            <a:ext cx="12938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g</a:t>
            </a:r>
            <a:r>
              <a:rPr lang="es-ES_tradnl" altLang="es-PE" baseline="-25000"/>
              <a:t>1</a:t>
            </a:r>
            <a:r>
              <a:rPr lang="es-ES_tradnl" altLang="es-PE"/>
              <a:t>(x,y)</a:t>
            </a:r>
            <a:br>
              <a:rPr lang="es-ES_tradnl" altLang="es-PE"/>
            </a:br>
            <a:r>
              <a:rPr lang="es-ES_tradnl" altLang="es-PE"/>
              <a:t>g</a:t>
            </a:r>
            <a:r>
              <a:rPr lang="es-ES_tradnl" altLang="es-PE" baseline="-25000"/>
              <a:t>2</a:t>
            </a:r>
            <a:r>
              <a:rPr lang="es-ES_tradnl" altLang="es-PE"/>
              <a:t>(x,y)</a:t>
            </a:r>
            <a:endParaRPr lang="es-ES" altLang="es-PE"/>
          </a:p>
        </p:txBody>
      </p:sp>
      <p:sp>
        <p:nvSpPr>
          <p:cNvPr id="559144" name="Text Box 40"/>
          <p:cNvSpPr txBox="1">
            <a:spLocks noChangeArrowheads="1"/>
          </p:cNvSpPr>
          <p:nvPr/>
        </p:nvSpPr>
        <p:spPr bwMode="auto">
          <a:xfrm>
            <a:off x="7056438" y="1924050"/>
            <a:ext cx="842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(x,y)</a:t>
            </a:r>
            <a:endParaRPr lang="es-ES" altLang="es-PE"/>
          </a:p>
        </p:txBody>
      </p:sp>
      <p:sp>
        <p:nvSpPr>
          <p:cNvPr id="559145" name="Text Box 41"/>
          <p:cNvSpPr txBox="1">
            <a:spLocks noChangeArrowheads="1"/>
          </p:cNvSpPr>
          <p:nvPr/>
        </p:nvSpPr>
        <p:spPr bwMode="auto">
          <a:xfrm>
            <a:off x="1258888" y="1416050"/>
            <a:ext cx="788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(x,y)</a:t>
            </a:r>
            <a:endParaRPr lang="es-ES" altLang="es-PE"/>
          </a:p>
        </p:txBody>
      </p:sp>
    </p:spTree>
    <p:extLst>
      <p:ext uri="{BB962C8B-B14F-4D97-AF65-F5344CB8AC3E}">
        <p14:creationId xmlns:p14="http://schemas.microsoft.com/office/powerpoint/2010/main" val="3159100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91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9136"/>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5913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591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5914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59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11" grpId="0"/>
      <p:bldP spid="559143" grpId="0"/>
      <p:bldP spid="559144" grpId="0"/>
      <p:bldP spid="559145"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a:xfrm>
            <a:off x="179388" y="0"/>
            <a:ext cx="8785225" cy="696913"/>
          </a:xfrm>
        </p:spPr>
        <p:txBody>
          <a:bodyPr/>
          <a:lstStyle/>
          <a:p>
            <a:r>
              <a:rPr lang="es-ES_tradnl" altLang="es-PE" sz="3000">
                <a:latin typeface="Arial Black" pitchFamily="34" charset="0"/>
              </a:rPr>
              <a:t>4.4. Transformaciones de mapeo.</a:t>
            </a:r>
          </a:p>
        </p:txBody>
      </p:sp>
      <p:sp>
        <p:nvSpPr>
          <p:cNvPr id="678926" name="Rectangle 14"/>
          <p:cNvSpPr>
            <a:spLocks noChangeArrowheads="1"/>
          </p:cNvSpPr>
          <p:nvPr/>
        </p:nvSpPr>
        <p:spPr bwMode="auto">
          <a:xfrm>
            <a:off x="171450" y="542925"/>
            <a:ext cx="8972550"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Ejemplo 1</a:t>
            </a:r>
            <a:r>
              <a:rPr lang="es-ES_tradnl" altLang="es-PE" sz="2400">
                <a:latin typeface="Arial" pitchFamily="34" charset="0"/>
                <a:sym typeface="Wingdings" pitchFamily="2" charset="2"/>
              </a:rPr>
              <a:t>. </a:t>
            </a:r>
            <a:r>
              <a:rPr lang="es-ES_tradnl" altLang="es-PE" sz="2400" b="1">
                <a:latin typeface="Arial" pitchFamily="34" charset="0"/>
                <a:sym typeface="Wingdings" pitchFamily="2" charset="2"/>
              </a:rPr>
              <a:t>Difuminado aleatorio</a:t>
            </a:r>
            <a:r>
              <a:rPr lang="es-ES_tradnl" altLang="es-PE" sz="2400">
                <a:latin typeface="Arial" pitchFamily="34" charset="0"/>
                <a:sym typeface="Wingdings" pitchFamily="2" charset="2"/>
              </a:rPr>
              <a:t>, de radio </a:t>
            </a:r>
            <a:r>
              <a:rPr lang="es-ES_tradnl" altLang="es-PE" sz="2400" b="1">
                <a:latin typeface="Arial" pitchFamily="34" charset="0"/>
                <a:sym typeface="Wingdings" pitchFamily="2" charset="2"/>
              </a:rPr>
              <a:t>a</a:t>
            </a:r>
            <a:r>
              <a:rPr lang="es-ES_tradnl" altLang="es-PE" sz="2400">
                <a:latin typeface="Arial" pitchFamily="34" charset="0"/>
                <a:sym typeface="Wingdings" pitchFamily="2" charset="2"/>
              </a:rPr>
              <a:t>:</a:t>
            </a:r>
            <a:br>
              <a:rPr lang="es-ES_tradnl" altLang="es-PE" sz="2400">
                <a:latin typeface="Arial" pitchFamily="34" charset="0"/>
                <a:sym typeface="Wingdings" pitchFamily="2" charset="2"/>
              </a:rPr>
            </a:br>
            <a:r>
              <a:rPr lang="es-ES_tradnl" altLang="es-PE" sz="2400">
                <a:latin typeface="Arial" pitchFamily="34" charset="0"/>
                <a:sym typeface="Wingdings" pitchFamily="2" charset="2"/>
              </a:rPr>
              <a:t>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(x,y):= x+random(2a+1)-a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(x,y):= y+random(2a+1)-a</a:t>
            </a:r>
            <a:endParaRPr lang="es-ES_tradnl" altLang="es-PE" sz="2600">
              <a:latin typeface="Arial" pitchFamily="34" charset="0"/>
              <a:sym typeface="Wingdings" pitchFamily="2" charset="2"/>
            </a:endParaRPr>
          </a:p>
        </p:txBody>
      </p:sp>
      <p:pic>
        <p:nvPicPr>
          <p:cNvPr id="678928" name="Picture 16" descr="sacrecormi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50" y="1457325"/>
            <a:ext cx="3238500" cy="2379663"/>
          </a:xfrm>
          <a:prstGeom prst="rect">
            <a:avLst/>
          </a:prstGeom>
          <a:noFill/>
          <a:extLst>
            <a:ext uri="{909E8E84-426E-40DD-AFC4-6F175D3DCCD1}">
              <a14:hiddenFill xmlns:a14="http://schemas.microsoft.com/office/drawing/2010/main">
                <a:solidFill>
                  <a:srgbClr val="FFFFFF"/>
                </a:solidFill>
              </a14:hiddenFill>
            </a:ext>
          </a:extLst>
        </p:spPr>
      </p:pic>
      <p:sp>
        <p:nvSpPr>
          <p:cNvPr id="678930" name="Text Box 18"/>
          <p:cNvSpPr txBox="1">
            <a:spLocks noChangeArrowheads="1"/>
          </p:cNvSpPr>
          <p:nvPr/>
        </p:nvSpPr>
        <p:spPr bwMode="auto">
          <a:xfrm>
            <a:off x="487363" y="1452563"/>
            <a:ext cx="503237" cy="457200"/>
          </a:xfrm>
          <a:prstGeom prst="rect">
            <a:avLst/>
          </a:prstGeom>
          <a:solidFill>
            <a:srgbClr val="F8F8F8">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A</a:t>
            </a:r>
            <a:endParaRPr lang="es-ES" altLang="es-PE" b="1"/>
          </a:p>
        </p:txBody>
      </p:sp>
      <p:pic>
        <p:nvPicPr>
          <p:cNvPr id="678932" name="Picture 20" descr="mapran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150" y="1457325"/>
            <a:ext cx="323850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78933" name="Picture 21" descr="maprand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950" y="3935413"/>
            <a:ext cx="323850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678934" name="Picture 22" descr="maprand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3150" y="3935413"/>
            <a:ext cx="3238500" cy="2374900"/>
          </a:xfrm>
          <a:prstGeom prst="rect">
            <a:avLst/>
          </a:prstGeom>
          <a:noFill/>
          <a:extLst>
            <a:ext uri="{909E8E84-426E-40DD-AFC4-6F175D3DCCD1}">
              <a14:hiddenFill xmlns:a14="http://schemas.microsoft.com/office/drawing/2010/main">
                <a:solidFill>
                  <a:srgbClr val="FFFFFF"/>
                </a:solidFill>
              </a14:hiddenFill>
            </a:ext>
          </a:extLst>
        </p:spPr>
      </p:pic>
      <p:sp>
        <p:nvSpPr>
          <p:cNvPr id="678931" name="Text Box 19"/>
          <p:cNvSpPr txBox="1">
            <a:spLocks noChangeArrowheads="1"/>
          </p:cNvSpPr>
          <p:nvPr/>
        </p:nvSpPr>
        <p:spPr bwMode="auto">
          <a:xfrm>
            <a:off x="4865688" y="1457325"/>
            <a:ext cx="546100" cy="457200"/>
          </a:xfrm>
          <a:prstGeom prst="rect">
            <a:avLst/>
          </a:prstGeom>
          <a:solidFill>
            <a:srgbClr val="F8F8F8">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R</a:t>
            </a:r>
            <a:r>
              <a:rPr lang="es-ES_tradnl" altLang="es-PE" b="1" baseline="-25000"/>
              <a:t>1</a:t>
            </a:r>
            <a:endParaRPr lang="es-ES" altLang="es-PE" b="1" baseline="-25000"/>
          </a:p>
        </p:txBody>
      </p:sp>
      <p:sp>
        <p:nvSpPr>
          <p:cNvPr id="678935" name="Text Box 23"/>
          <p:cNvSpPr txBox="1">
            <a:spLocks noChangeArrowheads="1"/>
          </p:cNvSpPr>
          <p:nvPr/>
        </p:nvSpPr>
        <p:spPr bwMode="auto">
          <a:xfrm>
            <a:off x="481013" y="3927475"/>
            <a:ext cx="546100" cy="457200"/>
          </a:xfrm>
          <a:prstGeom prst="rect">
            <a:avLst/>
          </a:prstGeom>
          <a:solidFill>
            <a:srgbClr val="F8F8F8">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R</a:t>
            </a:r>
            <a:r>
              <a:rPr lang="es-ES_tradnl" altLang="es-PE" b="1" baseline="-25000"/>
              <a:t>2</a:t>
            </a:r>
            <a:endParaRPr lang="es-ES" altLang="es-PE" b="1" baseline="-25000"/>
          </a:p>
        </p:txBody>
      </p:sp>
      <p:sp>
        <p:nvSpPr>
          <p:cNvPr id="678936" name="Text Box 24"/>
          <p:cNvSpPr txBox="1">
            <a:spLocks noChangeArrowheads="1"/>
          </p:cNvSpPr>
          <p:nvPr/>
        </p:nvSpPr>
        <p:spPr bwMode="auto">
          <a:xfrm>
            <a:off x="4884738" y="3925888"/>
            <a:ext cx="546100" cy="457200"/>
          </a:xfrm>
          <a:prstGeom prst="rect">
            <a:avLst/>
          </a:prstGeom>
          <a:solidFill>
            <a:srgbClr val="F8F8F8">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R</a:t>
            </a:r>
            <a:r>
              <a:rPr lang="es-ES_tradnl" altLang="es-PE" b="1" baseline="-25000"/>
              <a:t>3</a:t>
            </a:r>
            <a:endParaRPr lang="es-ES" altLang="es-PE" b="1" baseline="-25000"/>
          </a:p>
        </p:txBody>
      </p:sp>
      <p:sp>
        <p:nvSpPr>
          <p:cNvPr id="678937" name="Text Box 25"/>
          <p:cNvSpPr txBox="1">
            <a:spLocks noChangeArrowheads="1"/>
          </p:cNvSpPr>
          <p:nvPr/>
        </p:nvSpPr>
        <p:spPr bwMode="auto">
          <a:xfrm rot="16200000">
            <a:off x="7870031" y="2329657"/>
            <a:ext cx="982663" cy="457200"/>
          </a:xfrm>
          <a:prstGeom prst="rect">
            <a:avLst/>
          </a:prstGeom>
          <a:noFill/>
          <a:ln>
            <a:noFill/>
          </a:ln>
          <a:effectLst/>
          <a:extLst>
            <a:ext uri="{909E8E84-426E-40DD-AFC4-6F175D3DCCD1}">
              <a14:hiddenFill xmlns:a14="http://schemas.microsoft.com/office/drawing/2010/main">
                <a:solidFill>
                  <a:srgbClr val="F8F8F8">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a = 1</a:t>
            </a:r>
            <a:endParaRPr lang="es-ES" altLang="es-PE" baseline="-25000"/>
          </a:p>
        </p:txBody>
      </p:sp>
      <p:sp>
        <p:nvSpPr>
          <p:cNvPr id="678938" name="Text Box 26"/>
          <p:cNvSpPr txBox="1">
            <a:spLocks noChangeArrowheads="1"/>
          </p:cNvSpPr>
          <p:nvPr/>
        </p:nvSpPr>
        <p:spPr bwMode="auto">
          <a:xfrm rot="16200000">
            <a:off x="3474243" y="4850607"/>
            <a:ext cx="982663" cy="457200"/>
          </a:xfrm>
          <a:prstGeom prst="rect">
            <a:avLst/>
          </a:prstGeom>
          <a:noFill/>
          <a:ln>
            <a:noFill/>
          </a:ln>
          <a:effectLst/>
          <a:extLst>
            <a:ext uri="{909E8E84-426E-40DD-AFC4-6F175D3DCCD1}">
              <a14:hiddenFill xmlns:a14="http://schemas.microsoft.com/office/drawing/2010/main">
                <a:solidFill>
                  <a:srgbClr val="F8F8F8">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a = 5</a:t>
            </a:r>
            <a:endParaRPr lang="es-ES" altLang="es-PE" baseline="-25000"/>
          </a:p>
        </p:txBody>
      </p:sp>
      <p:sp>
        <p:nvSpPr>
          <p:cNvPr id="678939" name="Text Box 27"/>
          <p:cNvSpPr txBox="1">
            <a:spLocks noChangeArrowheads="1"/>
          </p:cNvSpPr>
          <p:nvPr/>
        </p:nvSpPr>
        <p:spPr bwMode="auto">
          <a:xfrm rot="16200000">
            <a:off x="7734300" y="4827588"/>
            <a:ext cx="1235075" cy="457200"/>
          </a:xfrm>
          <a:prstGeom prst="rect">
            <a:avLst/>
          </a:prstGeom>
          <a:noFill/>
          <a:ln>
            <a:noFill/>
          </a:ln>
          <a:effectLst/>
          <a:extLst>
            <a:ext uri="{909E8E84-426E-40DD-AFC4-6F175D3DCCD1}">
              <a14:hiddenFill xmlns:a14="http://schemas.microsoft.com/office/drawing/2010/main">
                <a:solidFill>
                  <a:srgbClr val="F8F8F8">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a = 20</a:t>
            </a:r>
            <a:endParaRPr lang="es-ES" altLang="es-PE" baseline="-25000"/>
          </a:p>
        </p:txBody>
      </p:sp>
    </p:spTree>
    <p:extLst>
      <p:ext uri="{BB962C8B-B14F-4D97-AF65-F5344CB8AC3E}">
        <p14:creationId xmlns:p14="http://schemas.microsoft.com/office/powerpoint/2010/main" val="213202740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162" name="Picture 10" descr="mappixelad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763" y="1063625"/>
            <a:ext cx="3130550" cy="2097088"/>
          </a:xfrm>
          <a:prstGeom prst="rect">
            <a:avLst/>
          </a:prstGeom>
          <a:noFill/>
          <a:extLst>
            <a:ext uri="{909E8E84-426E-40DD-AFC4-6F175D3DCCD1}">
              <a14:hiddenFill xmlns:a14="http://schemas.microsoft.com/office/drawing/2010/main">
                <a:solidFill>
                  <a:srgbClr val="FFFFFF"/>
                </a:solidFill>
              </a14:hiddenFill>
            </a:ext>
          </a:extLst>
        </p:spPr>
      </p:pic>
      <p:pic>
        <p:nvPicPr>
          <p:cNvPr id="561163" name="Picture 11" descr="matrix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75" y="1074738"/>
            <a:ext cx="3130550" cy="2097087"/>
          </a:xfrm>
          <a:prstGeom prst="rect">
            <a:avLst/>
          </a:prstGeom>
          <a:noFill/>
          <a:extLst>
            <a:ext uri="{909E8E84-426E-40DD-AFC4-6F175D3DCCD1}">
              <a14:hiddenFill xmlns:a14="http://schemas.microsoft.com/office/drawing/2010/main">
                <a:solidFill>
                  <a:srgbClr val="FFFFFF"/>
                </a:solidFill>
              </a14:hiddenFill>
            </a:ext>
          </a:extLst>
        </p:spPr>
      </p:pic>
      <p:sp>
        <p:nvSpPr>
          <p:cNvPr id="561154" name="Rectangle 2"/>
          <p:cNvSpPr>
            <a:spLocks noGrp="1" noChangeArrowheads="1"/>
          </p:cNvSpPr>
          <p:nvPr>
            <p:ph type="body" sz="half" idx="1"/>
          </p:nvPr>
        </p:nvSpPr>
        <p:spPr>
          <a:xfrm>
            <a:off x="160338" y="579438"/>
            <a:ext cx="8815387" cy="547687"/>
          </a:xfrm>
        </p:spPr>
        <p:txBody>
          <a:bodyPr/>
          <a:lstStyle/>
          <a:p>
            <a:r>
              <a:rPr lang="es-ES_tradnl" altLang="es-PE" sz="2400" b="1">
                <a:latin typeface="Arial" pitchFamily="34" charset="0"/>
                <a:sym typeface="Wingdings" pitchFamily="2" charset="2"/>
              </a:rPr>
              <a:t>Ejemplo 2</a:t>
            </a:r>
            <a:r>
              <a:rPr lang="es-ES_tradnl" altLang="es-PE" sz="2400">
                <a:latin typeface="Arial" pitchFamily="34" charset="0"/>
                <a:sym typeface="Wingdings" pitchFamily="2" charset="2"/>
              </a:rPr>
              <a:t>. </a:t>
            </a:r>
            <a:r>
              <a:rPr lang="es-ES_tradnl" altLang="es-PE" sz="2400" b="1">
                <a:latin typeface="Arial" pitchFamily="34" charset="0"/>
                <a:sym typeface="Wingdings" pitchFamily="2" charset="2"/>
              </a:rPr>
              <a:t>Pixelado</a:t>
            </a:r>
            <a:r>
              <a:rPr lang="es-ES_tradnl" altLang="es-PE" sz="2400">
                <a:latin typeface="Arial" pitchFamily="34" charset="0"/>
                <a:sym typeface="Wingdings" pitchFamily="2" charset="2"/>
              </a:rPr>
              <a:t>: 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(x,y):= </a:t>
            </a:r>
            <a:r>
              <a:rPr lang="es-ES_tradnl" altLang="es-PE" sz="2400">
                <a:latin typeface="Arial" pitchFamily="34" charset="0"/>
                <a:sym typeface="Symbol" pitchFamily="18" charset="2"/>
              </a:rPr>
              <a:t></a:t>
            </a:r>
            <a:r>
              <a:rPr lang="es-ES_tradnl" altLang="es-PE" sz="2400">
                <a:latin typeface="Arial" pitchFamily="34" charset="0"/>
                <a:sym typeface="Wingdings" pitchFamily="2" charset="2"/>
              </a:rPr>
              <a:t>x/8</a:t>
            </a:r>
            <a:r>
              <a:rPr lang="es-ES_tradnl" altLang="es-PE" sz="2400">
                <a:latin typeface="Arial" pitchFamily="34" charset="0"/>
                <a:sym typeface="Symbol" pitchFamily="18" charset="2"/>
              </a:rPr>
              <a:t>*8</a:t>
            </a:r>
            <a:r>
              <a:rPr lang="es-ES_tradnl" altLang="es-PE" sz="2400">
                <a:latin typeface="Arial" pitchFamily="34" charset="0"/>
                <a:sym typeface="Wingdings" pitchFamily="2" charset="2"/>
              </a:rPr>
              <a:t>;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(x,y):= </a:t>
            </a:r>
            <a:r>
              <a:rPr lang="es-ES_tradnl" altLang="es-PE" sz="2400">
                <a:latin typeface="Arial" pitchFamily="34" charset="0"/>
                <a:sym typeface="Symbol" pitchFamily="18" charset="2"/>
              </a:rPr>
              <a:t></a:t>
            </a:r>
            <a:r>
              <a:rPr lang="es-ES_tradnl" altLang="es-PE" sz="2400">
                <a:latin typeface="Arial" pitchFamily="34" charset="0"/>
                <a:sym typeface="Wingdings" pitchFamily="2" charset="2"/>
              </a:rPr>
              <a:t>y/8</a:t>
            </a:r>
            <a:r>
              <a:rPr lang="es-ES_tradnl" altLang="es-PE" sz="2400">
                <a:latin typeface="Arial" pitchFamily="34" charset="0"/>
                <a:sym typeface="Symbol" pitchFamily="18" charset="2"/>
              </a:rPr>
              <a:t>*8</a:t>
            </a:r>
            <a:endParaRPr lang="es-ES_tradnl" altLang="es-PE" sz="2400">
              <a:latin typeface="Arial" pitchFamily="34" charset="0"/>
              <a:sym typeface="Wingdings" pitchFamily="2" charset="2"/>
            </a:endParaRPr>
          </a:p>
        </p:txBody>
      </p:sp>
      <p:sp>
        <p:nvSpPr>
          <p:cNvPr id="561155" name="Rectangle 3"/>
          <p:cNvSpPr>
            <a:spLocks noGrp="1" noChangeArrowheads="1"/>
          </p:cNvSpPr>
          <p:nvPr>
            <p:ph type="title"/>
          </p:nvPr>
        </p:nvSpPr>
        <p:spPr>
          <a:xfrm>
            <a:off x="179388" y="0"/>
            <a:ext cx="8785225" cy="696913"/>
          </a:xfrm>
        </p:spPr>
        <p:txBody>
          <a:bodyPr/>
          <a:lstStyle/>
          <a:p>
            <a:r>
              <a:rPr lang="es-ES_tradnl" altLang="es-PE" sz="3000">
                <a:latin typeface="Arial Black" pitchFamily="34" charset="0"/>
              </a:rPr>
              <a:t>4.4. Transformaciones de mapeo.</a:t>
            </a:r>
          </a:p>
        </p:txBody>
      </p:sp>
      <p:sp>
        <p:nvSpPr>
          <p:cNvPr id="561157" name="AutoShape 5"/>
          <p:cNvSpPr>
            <a:spLocks noChangeArrowheads="1"/>
          </p:cNvSpPr>
          <p:nvPr/>
        </p:nvSpPr>
        <p:spPr bwMode="auto">
          <a:xfrm>
            <a:off x="3713163" y="1870075"/>
            <a:ext cx="900112" cy="382588"/>
          </a:xfrm>
          <a:prstGeom prst="rightArrow">
            <a:avLst>
              <a:gd name="adj1" fmla="val 26972"/>
              <a:gd name="adj2" fmla="val 60582"/>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61158" name="Text Box 6"/>
          <p:cNvSpPr txBox="1">
            <a:spLocks noChangeArrowheads="1"/>
          </p:cNvSpPr>
          <p:nvPr/>
        </p:nvSpPr>
        <p:spPr bwMode="auto">
          <a:xfrm>
            <a:off x="417513" y="1069975"/>
            <a:ext cx="503237" cy="457200"/>
          </a:xfrm>
          <a:prstGeom prst="rect">
            <a:avLst/>
          </a:prstGeom>
          <a:solidFill>
            <a:srgbClr val="F8F8F8">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A</a:t>
            </a:r>
            <a:endParaRPr lang="es-ES" altLang="es-PE" b="1"/>
          </a:p>
        </p:txBody>
      </p:sp>
      <p:sp>
        <p:nvSpPr>
          <p:cNvPr id="561159" name="Text Box 7"/>
          <p:cNvSpPr txBox="1">
            <a:spLocks noChangeArrowheads="1"/>
          </p:cNvSpPr>
          <p:nvPr/>
        </p:nvSpPr>
        <p:spPr bwMode="auto">
          <a:xfrm>
            <a:off x="4703763" y="1062038"/>
            <a:ext cx="503237" cy="457200"/>
          </a:xfrm>
          <a:prstGeom prst="rect">
            <a:avLst/>
          </a:prstGeom>
          <a:solidFill>
            <a:srgbClr val="F8F8F8">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R</a:t>
            </a:r>
            <a:endParaRPr lang="es-ES" altLang="es-PE" b="1"/>
          </a:p>
        </p:txBody>
      </p:sp>
      <p:sp>
        <p:nvSpPr>
          <p:cNvPr id="561164" name="Text Box 12"/>
          <p:cNvSpPr txBox="1">
            <a:spLocks noChangeArrowheads="1"/>
          </p:cNvSpPr>
          <p:nvPr/>
        </p:nvSpPr>
        <p:spPr bwMode="auto">
          <a:xfrm>
            <a:off x="7521575" y="1530350"/>
            <a:ext cx="1312863" cy="10064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000"/>
              <a:t>Aplicado sólo en la ROI. </a:t>
            </a:r>
            <a:endParaRPr lang="es-ES" altLang="es-PE" sz="2200" b="1"/>
          </a:p>
        </p:txBody>
      </p:sp>
      <p:sp>
        <p:nvSpPr>
          <p:cNvPr id="561165" name="Freeform 13"/>
          <p:cNvSpPr>
            <a:spLocks/>
          </p:cNvSpPr>
          <p:nvPr/>
        </p:nvSpPr>
        <p:spPr bwMode="auto">
          <a:xfrm>
            <a:off x="6557963" y="1544638"/>
            <a:ext cx="1065212" cy="201612"/>
          </a:xfrm>
          <a:custGeom>
            <a:avLst/>
            <a:gdLst>
              <a:gd name="T0" fmla="*/ 0 w 1885"/>
              <a:gd name="T1" fmla="*/ 0 h 164"/>
              <a:gd name="T2" fmla="*/ 1885 w 1885"/>
              <a:gd name="T3" fmla="*/ 164 h 164"/>
            </a:gdLst>
            <a:ahLst/>
            <a:cxnLst>
              <a:cxn ang="0">
                <a:pos x="T0" y="T1"/>
              </a:cxn>
              <a:cxn ang="0">
                <a:pos x="T2" y="T3"/>
              </a:cxn>
            </a:cxnLst>
            <a:rect l="0" t="0" r="r" b="b"/>
            <a:pathLst>
              <a:path w="1885" h="164">
                <a:moveTo>
                  <a:pt x="0" y="0"/>
                </a:moveTo>
                <a:cubicBezTo>
                  <a:pt x="314" y="27"/>
                  <a:pt x="1492" y="130"/>
                  <a:pt x="1885" y="164"/>
                </a:cubicBezTo>
              </a:path>
            </a:pathLst>
          </a:custGeom>
          <a:noFill/>
          <a:ln w="57150">
            <a:solidFill>
              <a:srgbClr val="FF0000"/>
            </a:solidFill>
            <a:round/>
            <a:headEnd/>
            <a:tailEnd type="triangl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561166" name="Rectangle 14"/>
          <p:cNvSpPr>
            <a:spLocks noChangeArrowheads="1"/>
          </p:cNvSpPr>
          <p:nvPr/>
        </p:nvSpPr>
        <p:spPr bwMode="auto">
          <a:xfrm>
            <a:off x="157163" y="3148013"/>
            <a:ext cx="8815387"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itchFamily="18" charset="0"/>
              </a:defRPr>
            </a:lvl1pPr>
            <a:lvl2pPr marL="742950" indent="-285750">
              <a:spcBef>
                <a:spcPct val="20000"/>
              </a:spcBef>
              <a:buChar char="–"/>
              <a:defRPr sz="2400">
                <a:solidFill>
                  <a:schemeClr val="tx1"/>
                </a:solidFill>
                <a:latin typeface="Times New Roman" pitchFamily="18" charset="0"/>
              </a:defRPr>
            </a:lvl2pPr>
            <a:lvl3pPr marL="1143000" indent="-228600">
              <a:spcBef>
                <a:spcPct val="20000"/>
              </a:spcBef>
              <a:buChar char="•"/>
              <a:defRPr sz="2000">
                <a:solidFill>
                  <a:schemeClr val="tx1"/>
                </a:solidFill>
                <a:latin typeface="Times New Roman" pitchFamily="18" charset="0"/>
              </a:defRPr>
            </a:lvl3pPr>
            <a:lvl4pPr marL="1600200" indent="-228600">
              <a:spcBef>
                <a:spcPct val="20000"/>
              </a:spcBef>
              <a:buChar char="–"/>
              <a:defRPr>
                <a:solidFill>
                  <a:schemeClr val="tx1"/>
                </a:solidFill>
                <a:latin typeface="Times New Roman" pitchFamily="18" charset="0"/>
              </a:defRPr>
            </a:lvl4pPr>
            <a:lvl5pPr marL="2057400" indent="-228600">
              <a:spcBef>
                <a:spcPct val="20000"/>
              </a:spcBef>
              <a:buChar char="»"/>
              <a:defRPr>
                <a:solidFill>
                  <a:schemeClr val="tx1"/>
                </a:solidFill>
                <a:latin typeface="Times New Roman" pitchFamily="18" charset="0"/>
              </a:defRPr>
            </a:lvl5pPr>
            <a:lvl6pPr marL="2514600" indent="-228600" eaLnBrk="0" fontAlgn="base" hangingPunct="0">
              <a:spcBef>
                <a:spcPct val="20000"/>
              </a:spcBef>
              <a:spcAft>
                <a:spcPct val="0"/>
              </a:spcAft>
              <a:buChar char="»"/>
              <a:defRPr>
                <a:solidFill>
                  <a:schemeClr val="tx1"/>
                </a:solidFill>
                <a:latin typeface="Times New Roman" pitchFamily="18" charset="0"/>
              </a:defRPr>
            </a:lvl6pPr>
            <a:lvl7pPr marL="2971800" indent="-228600" eaLnBrk="0" fontAlgn="base" hangingPunct="0">
              <a:spcBef>
                <a:spcPct val="20000"/>
              </a:spcBef>
              <a:spcAft>
                <a:spcPct val="0"/>
              </a:spcAft>
              <a:buChar char="»"/>
              <a:defRPr>
                <a:solidFill>
                  <a:schemeClr val="tx1"/>
                </a:solidFill>
                <a:latin typeface="Times New Roman" pitchFamily="18" charset="0"/>
              </a:defRPr>
            </a:lvl7pPr>
            <a:lvl8pPr marL="3429000" indent="-228600" eaLnBrk="0" fontAlgn="base" hangingPunct="0">
              <a:spcBef>
                <a:spcPct val="20000"/>
              </a:spcBef>
              <a:spcAft>
                <a:spcPct val="0"/>
              </a:spcAft>
              <a:buChar char="»"/>
              <a:defRPr>
                <a:solidFill>
                  <a:schemeClr val="tx1"/>
                </a:solidFill>
                <a:latin typeface="Times New Roman" pitchFamily="18" charset="0"/>
              </a:defRPr>
            </a:lvl8pPr>
            <a:lvl9pPr marL="3886200" indent="-228600" eaLnBrk="0" fontAlgn="base" hangingPunct="0">
              <a:spcBef>
                <a:spcPct val="20000"/>
              </a:spcBef>
              <a:spcAft>
                <a:spcPct val="0"/>
              </a:spcAft>
              <a:buChar char="»"/>
              <a:defRPr>
                <a:solidFill>
                  <a:schemeClr val="tx1"/>
                </a:solidFill>
                <a:latin typeface="Times New Roman" pitchFamily="18" charset="0"/>
              </a:defRPr>
            </a:lvl9pPr>
          </a:lstStyle>
          <a:p>
            <a:r>
              <a:rPr lang="es-ES_tradnl" altLang="es-PE" sz="2400" b="1">
                <a:latin typeface="Arial" pitchFamily="34" charset="0"/>
                <a:sym typeface="Wingdings" pitchFamily="2" charset="2"/>
              </a:rPr>
              <a:t>Ejemplo 3</a:t>
            </a:r>
            <a:r>
              <a:rPr lang="es-ES_tradnl" altLang="es-PE" sz="2400">
                <a:latin typeface="Arial" pitchFamily="34" charset="0"/>
                <a:sym typeface="Wingdings" pitchFamily="2" charset="2"/>
              </a:rPr>
              <a:t>. Efecto de </a:t>
            </a:r>
            <a:r>
              <a:rPr lang="es-ES_tradnl" altLang="es-PE" sz="2400" b="1">
                <a:latin typeface="Arial" pitchFamily="34" charset="0"/>
                <a:sym typeface="Wingdings" pitchFamily="2" charset="2"/>
              </a:rPr>
              <a:t>cristal</a:t>
            </a:r>
            <a:r>
              <a:rPr lang="es-ES_tradnl" altLang="es-PE" sz="2400">
                <a:latin typeface="Arial" pitchFamily="34" charset="0"/>
                <a:sym typeface="Wingdings" pitchFamily="2" charset="2"/>
              </a:rPr>
              <a:t> a cuadros:</a:t>
            </a:r>
            <a:br>
              <a:rPr lang="es-ES_tradnl" altLang="es-PE" sz="2400">
                <a:latin typeface="Arial" pitchFamily="34" charset="0"/>
                <a:sym typeface="Wingdings" pitchFamily="2" charset="2"/>
              </a:rPr>
            </a:br>
            <a:r>
              <a:rPr lang="es-ES_tradnl" altLang="es-PE" sz="2200">
                <a:latin typeface="Arial" pitchFamily="34" charset="0"/>
                <a:sym typeface="Wingdings" pitchFamily="2" charset="2"/>
              </a:rPr>
              <a:t>f</a:t>
            </a:r>
            <a:r>
              <a:rPr lang="es-ES_tradnl" altLang="es-PE" sz="2200" baseline="-25000">
                <a:latin typeface="Arial" pitchFamily="34" charset="0"/>
                <a:sym typeface="Wingdings" pitchFamily="2" charset="2"/>
              </a:rPr>
              <a:t>1</a:t>
            </a:r>
            <a:r>
              <a:rPr lang="es-ES_tradnl" altLang="es-PE" sz="2200">
                <a:latin typeface="Arial" pitchFamily="34" charset="0"/>
                <a:sym typeface="Wingdings" pitchFamily="2" charset="2"/>
              </a:rPr>
              <a:t>(x,y):= x</a:t>
            </a:r>
            <a:r>
              <a:rPr lang="es-ES_tradnl" altLang="es-PE" sz="2200">
                <a:latin typeface="Arial" pitchFamily="34" charset="0"/>
                <a:sym typeface="Symbol" pitchFamily="18" charset="2"/>
              </a:rPr>
              <a:t>–</a:t>
            </a:r>
            <a:r>
              <a:rPr lang="es-ES_tradnl" altLang="es-PE" sz="2200">
                <a:latin typeface="Arial" pitchFamily="34" charset="0"/>
                <a:sym typeface="Wingdings" pitchFamily="2" charset="2"/>
              </a:rPr>
              <a:t>x mod 30</a:t>
            </a:r>
            <a:r>
              <a:rPr lang="es-ES_tradnl" altLang="es-PE" sz="2200">
                <a:latin typeface="Arial" pitchFamily="34" charset="0"/>
                <a:sym typeface="Symbol" pitchFamily="18" charset="2"/>
              </a:rPr>
              <a:t>+y mod 30</a:t>
            </a:r>
            <a:r>
              <a:rPr lang="es-ES_tradnl" altLang="es-PE" sz="2200">
                <a:latin typeface="Arial" pitchFamily="34" charset="0"/>
                <a:sym typeface="Wingdings" pitchFamily="2" charset="2"/>
              </a:rPr>
              <a:t>; f</a:t>
            </a:r>
            <a:r>
              <a:rPr lang="es-ES_tradnl" altLang="es-PE" sz="2200" baseline="-25000">
                <a:latin typeface="Arial" pitchFamily="34" charset="0"/>
                <a:sym typeface="Wingdings" pitchFamily="2" charset="2"/>
              </a:rPr>
              <a:t>2</a:t>
            </a:r>
            <a:r>
              <a:rPr lang="es-ES_tradnl" altLang="es-PE" sz="2200">
                <a:latin typeface="Arial" pitchFamily="34" charset="0"/>
                <a:sym typeface="Wingdings" pitchFamily="2" charset="2"/>
              </a:rPr>
              <a:t>(x,y):= </a:t>
            </a:r>
            <a:r>
              <a:rPr lang="es-ES_tradnl" altLang="es-PE" sz="2200">
                <a:latin typeface="Arial" pitchFamily="34" charset="0"/>
                <a:sym typeface="Symbol" pitchFamily="18" charset="2"/>
              </a:rPr>
              <a:t>y–y mod 30+x mod 30</a:t>
            </a:r>
          </a:p>
        </p:txBody>
      </p:sp>
      <p:pic>
        <p:nvPicPr>
          <p:cNvPr id="561167" name="Picture 15" descr="mapcristal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2988" y="3965575"/>
            <a:ext cx="2971800" cy="2641600"/>
          </a:xfrm>
          <a:prstGeom prst="rect">
            <a:avLst/>
          </a:prstGeom>
          <a:noFill/>
          <a:extLst>
            <a:ext uri="{909E8E84-426E-40DD-AFC4-6F175D3DCCD1}">
              <a14:hiddenFill xmlns:a14="http://schemas.microsoft.com/office/drawing/2010/main">
                <a:solidFill>
                  <a:srgbClr val="FFFFFF"/>
                </a:solidFill>
              </a14:hiddenFill>
            </a:ext>
          </a:extLst>
        </p:spPr>
      </p:pic>
      <p:pic>
        <p:nvPicPr>
          <p:cNvPr id="561168" name="Picture 16" descr="facede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800" y="3965575"/>
            <a:ext cx="2947988" cy="2619375"/>
          </a:xfrm>
          <a:prstGeom prst="rect">
            <a:avLst/>
          </a:prstGeom>
          <a:noFill/>
          <a:extLst>
            <a:ext uri="{909E8E84-426E-40DD-AFC4-6F175D3DCCD1}">
              <a14:hiddenFill xmlns:a14="http://schemas.microsoft.com/office/drawing/2010/main">
                <a:solidFill>
                  <a:srgbClr val="FFFFFF"/>
                </a:solidFill>
              </a14:hiddenFill>
            </a:ext>
          </a:extLst>
        </p:spPr>
      </p:pic>
      <p:sp>
        <p:nvSpPr>
          <p:cNvPr id="561169" name="AutoShape 17"/>
          <p:cNvSpPr>
            <a:spLocks noChangeArrowheads="1"/>
          </p:cNvSpPr>
          <p:nvPr/>
        </p:nvSpPr>
        <p:spPr bwMode="auto">
          <a:xfrm>
            <a:off x="3811588" y="5194300"/>
            <a:ext cx="900112" cy="382588"/>
          </a:xfrm>
          <a:prstGeom prst="rightArrow">
            <a:avLst>
              <a:gd name="adj1" fmla="val 26972"/>
              <a:gd name="adj2" fmla="val 60582"/>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61170" name="Text Box 18"/>
          <p:cNvSpPr txBox="1">
            <a:spLocks noChangeArrowheads="1"/>
          </p:cNvSpPr>
          <p:nvPr/>
        </p:nvSpPr>
        <p:spPr bwMode="auto">
          <a:xfrm>
            <a:off x="555625" y="3949700"/>
            <a:ext cx="503238" cy="457200"/>
          </a:xfrm>
          <a:prstGeom prst="rect">
            <a:avLst/>
          </a:prstGeom>
          <a:solidFill>
            <a:srgbClr val="F8F8F8">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A</a:t>
            </a:r>
            <a:endParaRPr lang="es-ES" altLang="es-PE" b="1"/>
          </a:p>
        </p:txBody>
      </p:sp>
      <p:sp>
        <p:nvSpPr>
          <p:cNvPr id="561171" name="Text Box 19"/>
          <p:cNvSpPr txBox="1">
            <a:spLocks noChangeArrowheads="1"/>
          </p:cNvSpPr>
          <p:nvPr/>
        </p:nvSpPr>
        <p:spPr bwMode="auto">
          <a:xfrm>
            <a:off x="4841875" y="3956050"/>
            <a:ext cx="503238" cy="457200"/>
          </a:xfrm>
          <a:prstGeom prst="rect">
            <a:avLst/>
          </a:prstGeom>
          <a:solidFill>
            <a:srgbClr val="F8F8F8">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t>R</a:t>
            </a:r>
            <a:endParaRPr lang="es-ES" altLang="es-PE" b="1"/>
          </a:p>
        </p:txBody>
      </p:sp>
    </p:spTree>
    <p:extLst>
      <p:ext uri="{BB962C8B-B14F-4D97-AF65-F5344CB8AC3E}">
        <p14:creationId xmlns:p14="http://schemas.microsoft.com/office/powerpoint/2010/main" val="2341876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1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1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64" grpId="0" animBg="1"/>
      <p:bldP spid="561165"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body" sz="half" idx="1"/>
          </p:nvPr>
        </p:nvSpPr>
        <p:spPr>
          <a:xfrm>
            <a:off x="169863" y="573088"/>
            <a:ext cx="8758237" cy="5575300"/>
          </a:xfrm>
        </p:spPr>
        <p:txBody>
          <a:bodyPr/>
          <a:lstStyle/>
          <a:p>
            <a:pPr>
              <a:buFontTx/>
              <a:buNone/>
            </a:pPr>
            <a:r>
              <a:rPr lang="es-ES_tradnl" altLang="es-PE" sz="2400">
                <a:latin typeface="Arial" pitchFamily="34" charset="0"/>
                <a:sym typeface="Wingdings" pitchFamily="2" charset="2"/>
              </a:rPr>
              <a:t>	</a:t>
            </a:r>
            <a:r>
              <a:rPr lang="es-ES_tradnl" altLang="es-PE" sz="2600" b="1">
                <a:latin typeface="Arial" pitchFamily="34" charset="0"/>
                <a:sym typeface="Wingdings" pitchFamily="2" charset="2"/>
              </a:rPr>
              <a:t>Conclusiones:</a:t>
            </a:r>
          </a:p>
          <a:p>
            <a:r>
              <a:rPr lang="es-ES_tradnl" altLang="es-PE" sz="2400">
                <a:latin typeface="Arial" pitchFamily="34" charset="0"/>
                <a:sym typeface="Wingdings" pitchFamily="2" charset="2"/>
              </a:rPr>
              <a:t>Las transformaciones de mapeo son el </a:t>
            </a:r>
            <a:r>
              <a:rPr lang="es-ES_tradnl" altLang="es-PE" sz="2400" b="1">
                <a:latin typeface="Arial" pitchFamily="34" charset="0"/>
                <a:sym typeface="Wingdings" pitchFamily="2" charset="2"/>
              </a:rPr>
              <a:t>caso general</a:t>
            </a:r>
            <a:r>
              <a:rPr lang="es-ES_tradnl" altLang="es-PE" sz="2400">
                <a:latin typeface="Arial" pitchFamily="34" charset="0"/>
                <a:sym typeface="Wingdings" pitchFamily="2" charset="2"/>
              </a:rPr>
              <a:t> de las transformaciones geométricas.</a:t>
            </a:r>
          </a:p>
          <a:p>
            <a:r>
              <a:rPr lang="es-ES_tradnl" altLang="es-PE" sz="2400">
                <a:latin typeface="Arial" pitchFamily="34" charset="0"/>
                <a:sym typeface="Wingdings" pitchFamily="2" charset="2"/>
              </a:rPr>
              <a:t>Permiten modelar los efectos producidos por </a:t>
            </a:r>
            <a:r>
              <a:rPr lang="es-ES_tradnl" altLang="es-PE" sz="2400" b="1">
                <a:latin typeface="Arial" pitchFamily="34" charset="0"/>
                <a:sym typeface="Wingdings" pitchFamily="2" charset="2"/>
              </a:rPr>
              <a:t>fenómenos físicos naturales</a:t>
            </a:r>
            <a:r>
              <a:rPr lang="es-ES_tradnl" altLang="es-PE" sz="2400">
                <a:latin typeface="Arial" pitchFamily="34" charset="0"/>
                <a:sym typeface="Wingdings" pitchFamily="2" charset="2"/>
              </a:rPr>
              <a:t>.</a:t>
            </a:r>
          </a:p>
          <a:p>
            <a:pPr lvl="1"/>
            <a:r>
              <a:rPr lang="es-ES_tradnl" altLang="es-PE" sz="2400">
                <a:latin typeface="Arial" pitchFamily="34" charset="0"/>
                <a:sym typeface="Wingdings" pitchFamily="2" charset="2"/>
              </a:rPr>
              <a:t>Para simularlos (efecto de ondas, pinchar, estirar...).</a:t>
            </a:r>
          </a:p>
          <a:p>
            <a:pPr lvl="1"/>
            <a:r>
              <a:rPr lang="es-ES_tradnl" altLang="es-PE" sz="2400">
                <a:latin typeface="Arial" pitchFamily="34" charset="0"/>
                <a:sym typeface="Wingdings" pitchFamily="2" charset="2"/>
              </a:rPr>
              <a:t>Para corregirlos (distorsión radial, aberraciones en las lentes...).</a:t>
            </a:r>
          </a:p>
          <a:p>
            <a:r>
              <a:rPr lang="es-ES_tradnl" altLang="es-PE" sz="2400">
                <a:latin typeface="Arial" pitchFamily="34" charset="0"/>
                <a:sym typeface="Wingdings" pitchFamily="2" charset="2"/>
              </a:rPr>
              <a:t>Y también otras cosas no naturales: </a:t>
            </a:r>
            <a:r>
              <a:rPr lang="es-ES_tradnl" altLang="es-PE" sz="2400" b="1">
                <a:latin typeface="Arial" pitchFamily="34" charset="0"/>
                <a:sym typeface="Wingdings" pitchFamily="2" charset="2"/>
              </a:rPr>
              <a:t>efectos especiales</a:t>
            </a:r>
            <a:r>
              <a:rPr lang="es-ES_tradnl" altLang="es-PE" sz="2400">
                <a:latin typeface="Arial" pitchFamily="34" charset="0"/>
                <a:sym typeface="Wingdings" pitchFamily="2" charset="2"/>
              </a:rPr>
              <a:t>.</a:t>
            </a:r>
          </a:p>
          <a:p>
            <a:r>
              <a:rPr lang="es-ES_tradnl" altLang="es-PE" sz="2400">
                <a:latin typeface="Arial" pitchFamily="34" charset="0"/>
                <a:sym typeface="Wingdings" pitchFamily="2" charset="2"/>
              </a:rPr>
              <a:t>La transformación de mapeo está definida por un par de funciones </a:t>
            </a:r>
            <a:r>
              <a:rPr lang="es-ES_tradnl" altLang="es-PE" sz="2400" b="1">
                <a:latin typeface="Arial" pitchFamily="34" charset="0"/>
                <a:sym typeface="Wingdings" pitchFamily="2" charset="2"/>
              </a:rPr>
              <a:t>f</a:t>
            </a:r>
            <a:r>
              <a:rPr lang="es-ES_tradnl" altLang="es-PE" sz="2400" b="1" baseline="-25000">
                <a:latin typeface="Arial" pitchFamily="34" charset="0"/>
                <a:sym typeface="Wingdings" pitchFamily="2" charset="2"/>
              </a:rPr>
              <a:t>1</a:t>
            </a:r>
            <a:r>
              <a:rPr lang="es-ES_tradnl" altLang="es-PE" sz="2400">
                <a:latin typeface="Arial" pitchFamily="34" charset="0"/>
                <a:sym typeface="Wingdings" pitchFamily="2" charset="2"/>
              </a:rPr>
              <a:t>, </a:t>
            </a:r>
            <a:r>
              <a:rPr lang="es-ES_tradnl" altLang="es-PE" sz="2400" b="1">
                <a:latin typeface="Arial" pitchFamily="34" charset="0"/>
                <a:sym typeface="Wingdings" pitchFamily="2" charset="2"/>
              </a:rPr>
              <a:t>f</a:t>
            </a:r>
            <a:r>
              <a:rPr lang="es-ES_tradnl" altLang="es-PE" sz="2400" b="1" baseline="-25000">
                <a:latin typeface="Arial" pitchFamily="34" charset="0"/>
                <a:sym typeface="Wingdings" pitchFamily="2" charset="2"/>
              </a:rPr>
              <a:t>2</a:t>
            </a:r>
            <a:r>
              <a:rPr lang="es-ES_tradnl" altLang="es-PE" sz="2400">
                <a:latin typeface="Arial" pitchFamily="34" charset="0"/>
                <a:sym typeface="Wingdings" pitchFamily="2" charset="2"/>
              </a:rPr>
              <a:t>, (RxR </a:t>
            </a:r>
            <a:r>
              <a:rPr lang="es-ES_tradnl" altLang="es-PE" sz="2400">
                <a:latin typeface="Arial" pitchFamily="34" charset="0"/>
                <a:cs typeface="Arial" pitchFamily="34" charset="0"/>
                <a:sym typeface="Wingdings" pitchFamily="2" charset="2"/>
              </a:rPr>
              <a:t>→ R</a:t>
            </a:r>
            <a:r>
              <a:rPr lang="es-ES_tradnl" altLang="es-PE" sz="2400">
                <a:latin typeface="Arial" pitchFamily="34" charset="0"/>
                <a:sym typeface="Wingdings" pitchFamily="2" charset="2"/>
              </a:rPr>
              <a:t>) o bien un par de imágenes </a:t>
            </a:r>
            <a:r>
              <a:rPr lang="es-ES_tradnl" altLang="es-PE" sz="2400" b="1">
                <a:latin typeface="Arial" pitchFamily="34" charset="0"/>
                <a:sym typeface="Wingdings" pitchFamily="2" charset="2"/>
              </a:rPr>
              <a:t>mapa</a:t>
            </a:r>
            <a:r>
              <a:rPr lang="es-ES_tradnl" altLang="es-PE" sz="2400" b="1" baseline="-25000">
                <a:latin typeface="Arial" pitchFamily="34" charset="0"/>
                <a:sym typeface="Wingdings" pitchFamily="2" charset="2"/>
              </a:rPr>
              <a:t>x</a:t>
            </a:r>
            <a:r>
              <a:rPr lang="es-ES_tradnl" altLang="es-PE" sz="2400">
                <a:latin typeface="Arial" pitchFamily="34" charset="0"/>
                <a:sym typeface="Wingdings" pitchFamily="2" charset="2"/>
              </a:rPr>
              <a:t>, </a:t>
            </a:r>
            <a:r>
              <a:rPr lang="es-ES_tradnl" altLang="es-PE" sz="2400" b="1">
                <a:latin typeface="Arial" pitchFamily="34" charset="0"/>
                <a:sym typeface="Wingdings" pitchFamily="2" charset="2"/>
              </a:rPr>
              <a:t>mapa</a:t>
            </a:r>
            <a:r>
              <a:rPr lang="es-ES_tradnl" altLang="es-PE" sz="2400" b="1" baseline="-25000">
                <a:latin typeface="Arial" pitchFamily="34" charset="0"/>
                <a:sym typeface="Wingdings" pitchFamily="2" charset="2"/>
              </a:rPr>
              <a:t>y</a:t>
            </a:r>
            <a:r>
              <a:rPr lang="es-ES_tradnl" altLang="es-PE" sz="2400">
                <a:latin typeface="Arial" pitchFamily="34" charset="0"/>
                <a:sym typeface="Wingdings" pitchFamily="2" charset="2"/>
              </a:rPr>
              <a:t>.</a:t>
            </a:r>
          </a:p>
        </p:txBody>
      </p:sp>
      <p:sp>
        <p:nvSpPr>
          <p:cNvPr id="600067" name="Rectangle 3"/>
          <p:cNvSpPr>
            <a:spLocks noGrp="1" noChangeArrowheads="1"/>
          </p:cNvSpPr>
          <p:nvPr>
            <p:ph type="title"/>
          </p:nvPr>
        </p:nvSpPr>
        <p:spPr>
          <a:xfrm>
            <a:off x="179388" y="0"/>
            <a:ext cx="8785225" cy="696913"/>
          </a:xfrm>
        </p:spPr>
        <p:txBody>
          <a:bodyPr/>
          <a:lstStyle/>
          <a:p>
            <a:r>
              <a:rPr lang="es-ES_tradnl" altLang="es-PE" sz="3000">
                <a:latin typeface="Arial Black" pitchFamily="34" charset="0"/>
              </a:rPr>
              <a:t>4.4. Transformaciones de mapeo.</a:t>
            </a:r>
          </a:p>
        </p:txBody>
      </p:sp>
    </p:spTree>
    <p:extLst>
      <p:ext uri="{BB962C8B-B14F-4D97-AF65-F5344CB8AC3E}">
        <p14:creationId xmlns:p14="http://schemas.microsoft.com/office/powerpoint/2010/main" val="384955499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body" sz="half" idx="1"/>
          </p:nvPr>
        </p:nvSpPr>
        <p:spPr>
          <a:xfrm>
            <a:off x="169863" y="573088"/>
            <a:ext cx="8758237" cy="5734050"/>
          </a:xfrm>
        </p:spPr>
        <p:txBody>
          <a:bodyPr/>
          <a:lstStyle/>
          <a:p>
            <a:pPr>
              <a:buFontTx/>
              <a:buNone/>
            </a:pPr>
            <a:r>
              <a:rPr lang="es-ES_tradnl" altLang="es-PE" sz="2400">
                <a:latin typeface="Arial" pitchFamily="34" charset="0"/>
                <a:sym typeface="Wingdings" pitchFamily="2" charset="2"/>
              </a:rPr>
              <a:t>	</a:t>
            </a:r>
            <a:r>
              <a:rPr lang="es-ES_tradnl" altLang="es-PE" sz="2600" b="1">
                <a:latin typeface="Arial" pitchFamily="34" charset="0"/>
                <a:sym typeface="Wingdings" pitchFamily="2" charset="2"/>
              </a:rPr>
              <a:t>Conclusiones:</a:t>
            </a:r>
          </a:p>
          <a:p>
            <a:r>
              <a:rPr lang="es-ES_tradnl" altLang="es-PE" sz="2400">
                <a:latin typeface="Arial" pitchFamily="34" charset="0"/>
                <a:sym typeface="Wingdings" pitchFamily="2" charset="2"/>
              </a:rPr>
              <a:t>Existen muchos </a:t>
            </a:r>
            <a:r>
              <a:rPr lang="es-ES_tradnl" altLang="es-PE" sz="2400" b="1">
                <a:latin typeface="Arial" pitchFamily="34" charset="0"/>
                <a:sym typeface="Wingdings" pitchFamily="2" charset="2"/>
              </a:rPr>
              <a:t>tipos de transformaciones geométricas</a:t>
            </a:r>
            <a:r>
              <a:rPr lang="es-ES_tradnl" altLang="es-PE" sz="2400">
                <a:latin typeface="Arial" pitchFamily="34" charset="0"/>
                <a:sym typeface="Wingdings" pitchFamily="2" charset="2"/>
              </a:rPr>
              <a:t>, desde las más simples a las más complejas:</a:t>
            </a:r>
          </a:p>
          <a:p>
            <a:pPr lvl="1"/>
            <a:r>
              <a:rPr lang="es-ES_tradnl" altLang="es-PE" sz="2400">
                <a:latin typeface="Arial" pitchFamily="34" charset="0"/>
                <a:sym typeface="Wingdings" pitchFamily="2" charset="2"/>
              </a:rPr>
              <a:t>Afines, bilineales, perspectivas, basadas en superficies deformantes, morphing, mapeo arbitrario, etc.</a:t>
            </a:r>
          </a:p>
          <a:p>
            <a:r>
              <a:rPr lang="es-ES_tradnl" altLang="es-PE" sz="2400">
                <a:latin typeface="Arial" pitchFamily="34" charset="0"/>
                <a:sym typeface="Wingdings" pitchFamily="2" charset="2"/>
              </a:rPr>
              <a:t>Pero todas ellas tienen el </a:t>
            </a:r>
            <a:r>
              <a:rPr lang="es-ES_tradnl" altLang="es-PE" sz="2400" b="1">
                <a:latin typeface="Arial" pitchFamily="34" charset="0"/>
                <a:sym typeface="Wingdings" pitchFamily="2" charset="2"/>
              </a:rPr>
              <a:t>mismo formato</a:t>
            </a:r>
            <a:r>
              <a:rPr lang="es-ES_tradnl" altLang="es-PE" sz="2400">
                <a:latin typeface="Arial" pitchFamily="34" charset="0"/>
                <a:sym typeface="Wingdings" pitchFamily="2" charset="2"/>
              </a:rPr>
              <a:t>:</a:t>
            </a:r>
          </a:p>
          <a:p>
            <a:pPr>
              <a:buFontTx/>
              <a:buNone/>
            </a:pPr>
            <a:r>
              <a:rPr lang="es-ES_tradnl" altLang="es-PE" sz="2400">
                <a:latin typeface="Arial" pitchFamily="34" charset="0"/>
                <a:sym typeface="Wingdings" pitchFamily="2" charset="2"/>
              </a:rPr>
              <a:t>	R(x, y):= A(f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(x,y),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(x,y))</a:t>
            </a:r>
          </a:p>
          <a:p>
            <a:r>
              <a:rPr lang="es-ES_tradnl" altLang="es-PE" sz="2400">
                <a:latin typeface="Arial" pitchFamily="34" charset="0"/>
                <a:sym typeface="Wingdings" pitchFamily="2" charset="2"/>
              </a:rPr>
              <a:t>Y todas requieren usar </a:t>
            </a:r>
            <a:r>
              <a:rPr lang="es-ES_tradnl" altLang="es-PE" sz="2400" b="1">
                <a:latin typeface="Arial" pitchFamily="34" charset="0"/>
                <a:sym typeface="Wingdings" pitchFamily="2" charset="2"/>
              </a:rPr>
              <a:t>interpolación</a:t>
            </a:r>
            <a:r>
              <a:rPr lang="es-ES_tradnl" altLang="es-PE" sz="2400">
                <a:latin typeface="Arial" pitchFamily="34" charset="0"/>
                <a:sym typeface="Wingdings" pitchFamily="2" charset="2"/>
              </a:rPr>
              <a:t>.</a:t>
            </a:r>
          </a:p>
          <a:p>
            <a:r>
              <a:rPr lang="es-ES_tradnl" altLang="es-PE" sz="2400">
                <a:latin typeface="Arial" pitchFamily="34" charset="0"/>
                <a:sym typeface="Wingdings" pitchFamily="2" charset="2"/>
              </a:rPr>
              <a:t>La cuestión clave: ¿cómo están definidas las funciones f</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 y f</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 para el efecto que necesitamos?</a:t>
            </a:r>
          </a:p>
          <a:p>
            <a:r>
              <a:rPr lang="es-ES_tradnl" altLang="es-PE" sz="2400">
                <a:latin typeface="Arial" pitchFamily="34" charset="0"/>
                <a:sym typeface="Wingdings" pitchFamily="2" charset="2"/>
              </a:rPr>
              <a:t>Ojo, en algún caso podemos tener lo contrario:</a:t>
            </a:r>
          </a:p>
          <a:p>
            <a:pPr>
              <a:buFontTx/>
              <a:buNone/>
            </a:pPr>
            <a:r>
              <a:rPr lang="es-ES_tradnl" altLang="es-PE" sz="2400">
                <a:latin typeface="Arial" pitchFamily="34" charset="0"/>
                <a:sym typeface="Wingdings" pitchFamily="2" charset="2"/>
              </a:rPr>
              <a:t>	R(g</a:t>
            </a:r>
            <a:r>
              <a:rPr lang="es-ES_tradnl" altLang="es-PE" sz="2400" baseline="-25000">
                <a:latin typeface="Arial" pitchFamily="34" charset="0"/>
                <a:sym typeface="Wingdings" pitchFamily="2" charset="2"/>
              </a:rPr>
              <a:t>1</a:t>
            </a:r>
            <a:r>
              <a:rPr lang="es-ES_tradnl" altLang="es-PE" sz="2400">
                <a:latin typeface="Arial" pitchFamily="34" charset="0"/>
                <a:sym typeface="Wingdings" pitchFamily="2" charset="2"/>
              </a:rPr>
              <a:t>(x,y), g</a:t>
            </a:r>
            <a:r>
              <a:rPr lang="es-ES_tradnl" altLang="es-PE" sz="2400" baseline="-25000">
                <a:latin typeface="Arial" pitchFamily="34" charset="0"/>
                <a:sym typeface="Wingdings" pitchFamily="2" charset="2"/>
              </a:rPr>
              <a:t>2</a:t>
            </a:r>
            <a:r>
              <a:rPr lang="es-ES_tradnl" altLang="es-PE" sz="2400">
                <a:latin typeface="Arial" pitchFamily="34" charset="0"/>
                <a:sym typeface="Wingdings" pitchFamily="2" charset="2"/>
              </a:rPr>
              <a:t>(x,y)):= A(x,y)</a:t>
            </a:r>
          </a:p>
          <a:p>
            <a:r>
              <a:rPr lang="es-ES_tradnl" altLang="es-PE" sz="2400">
                <a:latin typeface="Arial" pitchFamily="34" charset="0"/>
                <a:sym typeface="Wingdings" pitchFamily="2" charset="2"/>
              </a:rPr>
              <a:t>En ese caso, habrá que obtener las funciones </a:t>
            </a:r>
            <a:r>
              <a:rPr lang="es-ES_tradnl" altLang="es-PE" sz="2400" b="1">
                <a:latin typeface="Arial" pitchFamily="34" charset="0"/>
                <a:sym typeface="Wingdings" pitchFamily="2" charset="2"/>
              </a:rPr>
              <a:t>inversas</a:t>
            </a:r>
            <a:r>
              <a:rPr lang="es-ES_tradnl" altLang="es-PE" sz="2400">
                <a:latin typeface="Arial" pitchFamily="34" charset="0"/>
                <a:sym typeface="Wingdings" pitchFamily="2" charset="2"/>
              </a:rPr>
              <a:t>.</a:t>
            </a:r>
          </a:p>
        </p:txBody>
      </p:sp>
      <p:sp>
        <p:nvSpPr>
          <p:cNvPr id="652291" name="Rectangle 3"/>
          <p:cNvSpPr>
            <a:spLocks noGrp="1" noChangeArrowheads="1"/>
          </p:cNvSpPr>
          <p:nvPr>
            <p:ph type="title"/>
          </p:nvPr>
        </p:nvSpPr>
        <p:spPr>
          <a:xfrm>
            <a:off x="179388" y="0"/>
            <a:ext cx="8785225" cy="696913"/>
          </a:xfrm>
        </p:spPr>
        <p:txBody>
          <a:bodyPr/>
          <a:lstStyle/>
          <a:p>
            <a:r>
              <a:rPr lang="es-ES_tradnl" altLang="es-PE" sz="3000">
                <a:latin typeface="Arial Black" pitchFamily="34" charset="0"/>
              </a:rPr>
              <a:t>4. Transformaciones geométricas.</a:t>
            </a:r>
          </a:p>
        </p:txBody>
      </p:sp>
    </p:spTree>
    <p:extLst>
      <p:ext uri="{BB962C8B-B14F-4D97-AF65-F5344CB8AC3E}">
        <p14:creationId xmlns:p14="http://schemas.microsoft.com/office/powerpoint/2010/main" val="6304041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8"/>
          <p:cNvSpPr>
            <a:spLocks noChangeArrowheads="1"/>
          </p:cNvSpPr>
          <p:nvPr/>
        </p:nvSpPr>
        <p:spPr bwMode="auto">
          <a:xfrm>
            <a:off x="428625" y="188913"/>
            <a:ext cx="6951663" cy="586957"/>
          </a:xfrm>
          <a:custGeom>
            <a:avLst/>
            <a:gdLst>
              <a:gd name="T0" fmla="*/ 3475800 w 21600"/>
              <a:gd name="T1" fmla="*/ 0 h 21600"/>
              <a:gd name="T2" fmla="*/ 6951600 w 21600"/>
              <a:gd name="T3" fmla="*/ 290700 h 21600"/>
              <a:gd name="T4" fmla="*/ 3475800 w 21600"/>
              <a:gd name="T5" fmla="*/ 581400 h 21600"/>
              <a:gd name="T6" fmla="*/ 0 w 21600"/>
              <a:gd name="T7" fmla="*/ 2907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3200" b="1" dirty="0">
                <a:latin typeface="Calibri" pitchFamily="34" charset="0"/>
                <a:ea typeface="Geneva"/>
                <a:cs typeface="Geneva"/>
              </a:rPr>
              <a:t>Hipótesis planteada</a:t>
            </a:r>
          </a:p>
        </p:txBody>
      </p:sp>
      <p:sp>
        <p:nvSpPr>
          <p:cNvPr id="12291" name="Rectangle 9"/>
          <p:cNvSpPr>
            <a:spLocks noChangeArrowheads="1"/>
          </p:cNvSpPr>
          <p:nvPr/>
        </p:nvSpPr>
        <p:spPr bwMode="auto">
          <a:xfrm>
            <a:off x="571500" y="1341438"/>
            <a:ext cx="8001000" cy="1633397"/>
          </a:xfrm>
          <a:custGeom>
            <a:avLst/>
            <a:gdLst>
              <a:gd name="T0" fmla="*/ 4000500 w 21600"/>
              <a:gd name="T1" fmla="*/ 0 h 21600"/>
              <a:gd name="T2" fmla="*/ 8000999 w 21600"/>
              <a:gd name="T3" fmla="*/ 961740 h 21600"/>
              <a:gd name="T4" fmla="*/ 4000500 w 21600"/>
              <a:gd name="T5" fmla="*/ 1923480 h 21600"/>
              <a:gd name="T6" fmla="*/ 0 w 21600"/>
              <a:gd name="T7" fmla="*/ 96174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algn="just"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2000" b="1" dirty="0">
                <a:latin typeface="Calibri" pitchFamily="34" charset="0"/>
                <a:ea typeface="Geneva"/>
                <a:cs typeface="Geneva"/>
              </a:rPr>
              <a:t>La implementación de un sistema de pre-</a:t>
            </a:r>
            <a:r>
              <a:rPr lang="es-ES" sz="2000" b="1" dirty="0" err="1">
                <a:latin typeface="Calibri" pitchFamily="34" charset="0"/>
                <a:ea typeface="Geneva"/>
                <a:cs typeface="Geneva"/>
              </a:rPr>
              <a:t>seleción</a:t>
            </a:r>
            <a:r>
              <a:rPr lang="es-ES" sz="2000" b="1" dirty="0">
                <a:latin typeface="Calibri" pitchFamily="34" charset="0"/>
                <a:ea typeface="Geneva"/>
                <a:cs typeface="Geneva"/>
              </a:rPr>
              <a:t> y clasificación de normalidad de imágenes médicas permitirá incrementar la calidad de diagnóstico por imágenes con soporte computacional, adicionalmente permitirá la disminución de los costos de diagnóstico</a:t>
            </a:r>
          </a:p>
          <a:p>
            <a:pPr marL="0" lvl="1" hangingPunct="0">
              <a:buClr>
                <a:srgbClr val="000000"/>
              </a:buClr>
              <a:buSzPct val="100000"/>
              <a:buFont typeface="Arial" pitchFamily="34" charset="0"/>
              <a:buNone/>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endParaRPr lang="es-ES" sz="2000" b="1" dirty="0">
              <a:latin typeface="Calibri" pitchFamily="34" charset="0"/>
              <a:ea typeface="Geneva"/>
              <a:cs typeface="Geneva"/>
            </a:endParaRPr>
          </a:p>
        </p:txBody>
      </p:sp>
      <p:pic>
        <p:nvPicPr>
          <p:cNvPr id="12292" name="5 Imagen"/>
          <p:cNvPicPr>
            <a:picLocks noChangeAspect="1"/>
          </p:cNvPicPr>
          <p:nvPr/>
        </p:nvPicPr>
        <p:blipFill>
          <a:blip r:embed="rId3"/>
          <a:srcRect/>
          <a:stretch>
            <a:fillRect/>
          </a:stretch>
        </p:blipFill>
        <p:spPr bwMode="auto">
          <a:xfrm>
            <a:off x="1908175" y="3671888"/>
            <a:ext cx="5810250" cy="2505075"/>
          </a:xfrm>
          <a:prstGeom prst="rect">
            <a:avLst/>
          </a:prstGeom>
          <a:noFill/>
          <a:ln w="9525">
            <a:noFill/>
            <a:miter lim="800000"/>
            <a:headEnd/>
            <a:tailEnd/>
          </a:ln>
        </p:spPr>
      </p:pic>
      <p:pic>
        <p:nvPicPr>
          <p:cNvPr id="12293" name="Picture 2" descr="C:\Users\pibap\Downloads\logo3.png"/>
          <p:cNvPicPr>
            <a:picLocks noChangeAspect="1" noChangeArrowheads="1"/>
          </p:cNvPicPr>
          <p:nvPr/>
        </p:nvPicPr>
        <p:blipFill>
          <a:blip r:embed="rId4"/>
          <a:srcRect r="1564" b="27225"/>
          <a:stretch>
            <a:fillRect/>
          </a:stretch>
        </p:blipFill>
        <p:spPr bwMode="auto">
          <a:xfrm>
            <a:off x="34925" y="836613"/>
            <a:ext cx="9109075" cy="195262"/>
          </a:xfrm>
          <a:prstGeom prst="rect">
            <a:avLst/>
          </a:prstGeom>
          <a:noFill/>
          <a:ln w="9525">
            <a:noFill/>
            <a:miter lim="800000"/>
            <a:headEnd/>
            <a:tailEnd/>
          </a:ln>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26</a:t>
            </a:fld>
            <a:endParaRPr lang="es-PE"/>
          </a:p>
        </p:txBody>
      </p:sp>
    </p:spTree>
    <p:extLst>
      <p:ext uri="{BB962C8B-B14F-4D97-AF65-F5344CB8AC3E}">
        <p14:creationId xmlns:p14="http://schemas.microsoft.com/office/powerpoint/2010/main" val="313535893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ChangeArrowheads="1"/>
          </p:cNvSpPr>
          <p:nvPr/>
        </p:nvSpPr>
        <p:spPr bwMode="auto">
          <a:xfrm>
            <a:off x="395288" y="260350"/>
            <a:ext cx="6951662" cy="1664175"/>
          </a:xfrm>
          <a:custGeom>
            <a:avLst/>
            <a:gdLst>
              <a:gd name="T0" fmla="*/ 3475800 w 21600"/>
              <a:gd name="T1" fmla="*/ 0 h 21600"/>
              <a:gd name="T2" fmla="*/ 6951600 w 21600"/>
              <a:gd name="T3" fmla="*/ 823860 h 21600"/>
              <a:gd name="T4" fmla="*/ 3475800 w 21600"/>
              <a:gd name="T5" fmla="*/ 1647720 h 21600"/>
              <a:gd name="T6" fmla="*/ 0 w 21600"/>
              <a:gd name="T7" fmla="*/ 82386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marL="0" lvl="1" hangingPunct="0">
              <a:buClr>
                <a:srgbClr val="000000"/>
              </a:buClr>
              <a:buSzPct val="100000"/>
              <a:buFont typeface="Arial" pitchFamily="34" charset="0"/>
              <a:buNone/>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3200" b="1" dirty="0">
                <a:latin typeface="Calibri" pitchFamily="34" charset="0"/>
                <a:ea typeface="Geneva"/>
                <a:cs typeface="Geneva"/>
              </a:rPr>
              <a:t>Principales resultados</a:t>
            </a:r>
          </a:p>
          <a:p>
            <a:pPr marL="0" lvl="1" hangingPunct="0">
              <a:buClr>
                <a:srgbClr val="000000"/>
              </a:buClr>
              <a:buSzPct val="100000"/>
              <a:buFont typeface="Arial" pitchFamily="34" charset="0"/>
              <a:buNone/>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endParaRPr lang="es-ES" sz="1400" i="1" dirty="0">
              <a:latin typeface="Calibri" pitchFamily="34" charset="0"/>
            </a:endParaRPr>
          </a:p>
          <a:p>
            <a:pP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endParaRPr lang="es-ES" sz="2800" b="1" dirty="0">
              <a:latin typeface="Helvetica" pitchFamily="34" charset="0"/>
              <a:ea typeface="Geneva"/>
              <a:cs typeface="Geneva"/>
            </a:endParaRPr>
          </a:p>
          <a:p>
            <a:pP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endParaRPr lang="es-ES" sz="2800" b="1" dirty="0">
              <a:latin typeface="Helvetica" pitchFamily="34" charset="0"/>
              <a:ea typeface="Geneva"/>
              <a:cs typeface="Geneva"/>
            </a:endParaRPr>
          </a:p>
        </p:txBody>
      </p:sp>
      <p:sp>
        <p:nvSpPr>
          <p:cNvPr id="13315" name="Rectangle 9"/>
          <p:cNvSpPr>
            <a:spLocks noChangeArrowheads="1"/>
          </p:cNvSpPr>
          <p:nvPr/>
        </p:nvSpPr>
        <p:spPr bwMode="auto">
          <a:xfrm>
            <a:off x="357158" y="1341439"/>
            <a:ext cx="8501122" cy="5080494"/>
          </a:xfrm>
          <a:custGeom>
            <a:avLst/>
            <a:gdLst>
              <a:gd name="T0" fmla="*/ 4000500 w 21600"/>
              <a:gd name="T1" fmla="*/ 0 h 21600"/>
              <a:gd name="T2" fmla="*/ 8000999 w 21600"/>
              <a:gd name="T3" fmla="*/ 1570751 h 21600"/>
              <a:gd name="T4" fmla="*/ 4000500 w 21600"/>
              <a:gd name="T5" fmla="*/ 3141502 h 21600"/>
              <a:gd name="T6" fmla="*/ 0 w 21600"/>
              <a:gd name="T7" fmla="*/ 1570751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wrap="square" lIns="90000" tIns="46800" rIns="90000" bIns="46800">
            <a:spAutoFit/>
          </a:bodyPr>
          <a:lstStyle/>
          <a:p>
            <a:pPr marL="174625" lvl="1" indent="-174625"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b="1" dirty="0">
                <a:latin typeface="Helvetica" pitchFamily="34" charset="0"/>
                <a:ea typeface="Geneva"/>
                <a:cs typeface="Geneva"/>
              </a:rPr>
              <a:t>Construcción de un prototipo de recuperación de imágenes por contenido, el cual servirá para analizar los casos mas similares respecto a una imagen que el personal especializado desee consultar</a:t>
            </a:r>
            <a:r>
              <a:rPr lang="es-ES" b="1" dirty="0" smtClean="0">
                <a:latin typeface="Helvetica" pitchFamily="34" charset="0"/>
                <a:ea typeface="Geneva"/>
                <a:cs typeface="Geneva"/>
              </a:rPr>
              <a:t>.</a:t>
            </a:r>
          </a:p>
          <a:p>
            <a:pPr marL="174625" lvl="1" indent="-174625"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endParaRPr lang="es-ES" b="1" dirty="0" smtClean="0">
              <a:latin typeface="Helvetica" pitchFamily="34" charset="0"/>
              <a:ea typeface="Geneva"/>
              <a:cs typeface="Geneva"/>
            </a:endParaRPr>
          </a:p>
          <a:p>
            <a:pPr marL="174625" lvl="1" indent="-174625"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b="1" dirty="0" smtClean="0">
                <a:latin typeface="Helvetica" pitchFamily="34" charset="0"/>
                <a:ea typeface="Geneva"/>
                <a:cs typeface="Geneva"/>
              </a:rPr>
              <a:t>Desarrollo de un repositorio de imágenes médicas del cerebro, clasificadas por tipo de patología cerebral.</a:t>
            </a:r>
          </a:p>
          <a:p>
            <a:pPr marL="174625" lvl="1" indent="-174625"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endParaRPr lang="es-ES" b="1" dirty="0" smtClean="0">
              <a:latin typeface="Helvetica" pitchFamily="34" charset="0"/>
              <a:ea typeface="Geneva"/>
              <a:cs typeface="Geneva"/>
            </a:endParaRPr>
          </a:p>
          <a:p>
            <a:pPr marL="174625" lvl="1" indent="-174625"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b="1" dirty="0" smtClean="0">
                <a:latin typeface="Helvetica" pitchFamily="34" charset="0"/>
                <a:ea typeface="Geneva"/>
                <a:cs typeface="Geneva"/>
              </a:rPr>
              <a:t>Desarrollo de modelo computacional que caracteriza las principales patologías del cerebro a través del análisis de imágenes médicas digitales.</a:t>
            </a:r>
          </a:p>
          <a:p>
            <a:pPr marL="174625" lvl="1" indent="-174625"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endParaRPr lang="es-ES" b="1" dirty="0" smtClean="0">
              <a:latin typeface="Helvetica" pitchFamily="34" charset="0"/>
              <a:ea typeface="Geneva"/>
              <a:cs typeface="Geneva"/>
            </a:endParaRPr>
          </a:p>
          <a:p>
            <a:pPr marL="174625" lvl="1" indent="-174625"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b="1" dirty="0" smtClean="0">
                <a:latin typeface="Helvetica" pitchFamily="34" charset="0"/>
                <a:ea typeface="Geneva"/>
                <a:cs typeface="Geneva"/>
              </a:rPr>
              <a:t>Desarrollo de un modelo computacional que analiza los diagnósticos médicos textuales, buscando identificar con anticipación la posible anomalía presente en un estudio</a:t>
            </a:r>
            <a:endParaRPr lang="es-ES" b="1" dirty="0">
              <a:latin typeface="Helvetica" pitchFamily="34" charset="0"/>
              <a:ea typeface="Geneva"/>
              <a:cs typeface="Geneva"/>
            </a:endParaRPr>
          </a:p>
          <a:p>
            <a:pPr marL="174625" lvl="1" indent="-174625" hangingPunct="0">
              <a:buClr>
                <a:srgbClr val="FFFFFF"/>
              </a:buClr>
              <a:buSzPct val="100000"/>
              <a:buFont typeface="Arial" pitchFamily="34" charset="0"/>
              <a:buNone/>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endParaRPr lang="es-ES" b="1" dirty="0">
              <a:latin typeface="Helvetica" pitchFamily="34" charset="0"/>
              <a:ea typeface="Geneva"/>
              <a:cs typeface="Geneva"/>
            </a:endParaRPr>
          </a:p>
          <a:p>
            <a:pPr marL="174625" lvl="1" indent="-174625"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b="1" dirty="0">
                <a:latin typeface="Helvetica" pitchFamily="34" charset="0"/>
                <a:ea typeface="Geneva"/>
                <a:cs typeface="Geneva"/>
              </a:rPr>
              <a:t>Publicación a nivel científico fruto del desarrollo de este trabajo de investigación en las Jornadas Chilenas de Computación (JCC) cite http://jcc2011.utalca.cl/index.php; del cual se realizo una extensión para su publicación en el IEEE</a:t>
            </a:r>
            <a:r>
              <a:rPr lang="es-ES" b="1" dirty="0" smtClean="0">
                <a:latin typeface="Helvetica" pitchFamily="34" charset="0"/>
                <a:ea typeface="Geneva"/>
                <a:cs typeface="Geneva"/>
              </a:rPr>
              <a:t>.</a:t>
            </a:r>
            <a:endParaRPr lang="es-ES" b="1" dirty="0">
              <a:latin typeface="Helvetica" pitchFamily="34" charset="0"/>
              <a:ea typeface="Geneva"/>
              <a:cs typeface="Geneva"/>
            </a:endParaRPr>
          </a:p>
        </p:txBody>
      </p:sp>
      <p:pic>
        <p:nvPicPr>
          <p:cNvPr id="13316" name="Picture 2" descr="C:\Users\pibap\Downloads\logo3.png"/>
          <p:cNvPicPr>
            <a:picLocks noChangeAspect="1" noChangeArrowheads="1"/>
          </p:cNvPicPr>
          <p:nvPr/>
        </p:nvPicPr>
        <p:blipFill>
          <a:blip r:embed="rId3"/>
          <a:srcRect r="1564" b="27225"/>
          <a:stretch>
            <a:fillRect/>
          </a:stretch>
        </p:blipFill>
        <p:spPr bwMode="auto">
          <a:xfrm>
            <a:off x="34925" y="1076325"/>
            <a:ext cx="9109075" cy="195263"/>
          </a:xfrm>
          <a:prstGeom prst="rect">
            <a:avLst/>
          </a:prstGeom>
          <a:noFill/>
          <a:ln w="9525">
            <a:noFill/>
            <a:miter lim="800000"/>
            <a:headEnd/>
            <a:tailEnd/>
          </a:ln>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27</a:t>
            </a:fld>
            <a:endParaRPr lang="es-PE"/>
          </a:p>
        </p:txBody>
      </p:sp>
    </p:spTree>
    <p:extLst>
      <p:ext uri="{BB962C8B-B14F-4D97-AF65-F5344CB8AC3E}">
        <p14:creationId xmlns:p14="http://schemas.microsoft.com/office/powerpoint/2010/main" val="416501151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ChangeArrowheads="1"/>
          </p:cNvSpPr>
          <p:nvPr/>
        </p:nvSpPr>
        <p:spPr bwMode="auto">
          <a:xfrm>
            <a:off x="468313" y="549275"/>
            <a:ext cx="6951662" cy="586957"/>
          </a:xfrm>
          <a:custGeom>
            <a:avLst/>
            <a:gdLst>
              <a:gd name="T0" fmla="*/ 3475800 w 21600"/>
              <a:gd name="T1" fmla="*/ 0 h 21600"/>
              <a:gd name="T2" fmla="*/ 6951600 w 21600"/>
              <a:gd name="T3" fmla="*/ 290700 h 21600"/>
              <a:gd name="T4" fmla="*/ 3475800 w 21600"/>
              <a:gd name="T5" fmla="*/ 581400 h 21600"/>
              <a:gd name="T6" fmla="*/ 0 w 21600"/>
              <a:gd name="T7" fmla="*/ 2907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3200" b="1">
                <a:latin typeface="Calibri" pitchFamily="34" charset="0"/>
                <a:ea typeface="Geneva"/>
                <a:cs typeface="Geneva"/>
              </a:rPr>
              <a:t>Diferencias</a:t>
            </a:r>
          </a:p>
        </p:txBody>
      </p:sp>
      <p:sp>
        <p:nvSpPr>
          <p:cNvPr id="5" name="Rectangle 9"/>
          <p:cNvSpPr/>
          <p:nvPr/>
        </p:nvSpPr>
        <p:spPr>
          <a:xfrm>
            <a:off x="571472" y="1341438"/>
            <a:ext cx="3714776" cy="53574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BBE0E3"/>
            </a:solidFill>
            <a:prstDash val="solid"/>
            <a:miter/>
          </a:ln>
        </p:spPr>
        <p:txBody>
          <a:bodyPr wrap="square" lIns="90000" tIns="46800" rIns="90000" bIns="46800">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431640" lvl="1" indent="-431640" fontAlgn="auto" hangingPunct="0">
              <a:spcBef>
                <a:spcPts val="0"/>
              </a:spcBef>
              <a:spcAft>
                <a:spcPts val="0"/>
              </a:spcAft>
              <a:buFont typeface="Arial" pitchFamily="34"/>
              <a:buNone/>
              <a:tabLst>
                <a:tab pos="431640" algn="l"/>
                <a:tab pos="1346040" algn="l"/>
                <a:tab pos="2260440" algn="l"/>
                <a:tab pos="3174839" algn="l"/>
                <a:tab pos="4089240" algn="l"/>
                <a:tab pos="5003640" algn="l"/>
                <a:tab pos="5918039" algn="l"/>
                <a:tab pos="6832439" algn="l"/>
                <a:tab pos="7746840" algn="l"/>
                <a:tab pos="8661240" algn="l"/>
                <a:tab pos="9575640" algn="l"/>
                <a:tab pos="10490040" algn="l"/>
              </a:tabLst>
              <a:defRPr/>
            </a:pPr>
            <a:r>
              <a:rPr lang="es-ES" b="1" dirty="0">
                <a:latin typeface="Helvetica" pitchFamily="18"/>
                <a:ea typeface="Geneva" pitchFamily="2"/>
                <a:cs typeface="Geneva" pitchFamily="2"/>
              </a:rPr>
              <a:t>Antes del proyecto:</a:t>
            </a: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s-ES" dirty="0" smtClean="0">
                <a:latin typeface="Helvetica" pitchFamily="18"/>
                <a:ea typeface="Geneva" pitchFamily="2"/>
                <a:cs typeface="Geneva" pitchFamily="2"/>
              </a:rPr>
              <a:t>Almacenamiento simple en repositorio de imágenes.</a:t>
            </a: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endParaRPr lang="es-ES" dirty="0" smtClean="0">
              <a:latin typeface="Helvetica" pitchFamily="18"/>
              <a:ea typeface="Geneva" pitchFamily="2"/>
              <a:cs typeface="Geneva" pitchFamily="2"/>
            </a:endParaRP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s-ES" dirty="0" smtClean="0">
                <a:latin typeface="Helvetica" pitchFamily="18"/>
                <a:ea typeface="Geneva" pitchFamily="2"/>
                <a:cs typeface="Geneva" pitchFamily="2"/>
              </a:rPr>
              <a:t>Ninguna relación entre el diagnóstico médico (escrito) e imágenes de estudio.</a:t>
            </a: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endParaRPr lang="es-ES" dirty="0" smtClean="0">
              <a:latin typeface="Helvetica" pitchFamily="18"/>
              <a:ea typeface="Geneva" pitchFamily="2"/>
              <a:cs typeface="Geneva" pitchFamily="2"/>
            </a:endParaRP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s-ES" dirty="0" smtClean="0">
                <a:latin typeface="Helvetica" pitchFamily="18"/>
                <a:ea typeface="Geneva" pitchFamily="2"/>
                <a:cs typeface="Geneva" pitchFamily="2"/>
              </a:rPr>
              <a:t>Determinación de anormalidad de forma subjetiva, dependencia del especialista.</a:t>
            </a: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endParaRPr lang="es-ES" dirty="0" smtClean="0">
              <a:latin typeface="Helvetica" pitchFamily="18"/>
              <a:ea typeface="Geneva" pitchFamily="2"/>
              <a:cs typeface="Geneva" pitchFamily="2"/>
            </a:endParaRP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s-ES" dirty="0" smtClean="0">
                <a:latin typeface="Helvetica" pitchFamily="18"/>
                <a:ea typeface="Geneva" pitchFamily="2"/>
                <a:cs typeface="Geneva" pitchFamily="2"/>
              </a:rPr>
              <a:t>Inexistencia de una Base de datos de imágenes clasificada por patologías.</a:t>
            </a: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endParaRPr lang="es-ES" dirty="0" smtClean="0">
              <a:latin typeface="Helvetica" pitchFamily="18"/>
              <a:ea typeface="Geneva" pitchFamily="2"/>
              <a:cs typeface="Geneva" pitchFamily="2"/>
            </a:endParaRP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s-ES" dirty="0" smtClean="0">
                <a:latin typeface="Helvetica" pitchFamily="18"/>
                <a:ea typeface="Geneva" pitchFamily="2"/>
                <a:cs typeface="Geneva" pitchFamily="2"/>
              </a:rPr>
              <a:t>Nula investigación en el área por parte de la empresa.</a:t>
            </a: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endParaRPr lang="es-ES" b="1" dirty="0">
              <a:latin typeface="Helvetica" pitchFamily="18"/>
              <a:ea typeface="Geneva" pitchFamily="2"/>
              <a:cs typeface="Geneva" pitchFamily="2"/>
            </a:endParaRPr>
          </a:p>
        </p:txBody>
      </p:sp>
      <p:sp>
        <p:nvSpPr>
          <p:cNvPr id="6" name="Rectangle 9"/>
          <p:cNvSpPr/>
          <p:nvPr/>
        </p:nvSpPr>
        <p:spPr>
          <a:xfrm>
            <a:off x="4857753" y="1341439"/>
            <a:ext cx="3857652" cy="53574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BBE0E3"/>
            </a:solidFill>
            <a:prstDash val="solid"/>
            <a:miter/>
          </a:ln>
        </p:spPr>
        <p:txBody>
          <a:bodyPr wrap="square" lIns="90000" tIns="46800" rIns="90000" bIns="46800">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431640" lvl="1" indent="-431640" fontAlgn="auto" hangingPunct="0">
              <a:spcBef>
                <a:spcPts val="0"/>
              </a:spcBef>
              <a:spcAft>
                <a:spcPts val="0"/>
              </a:spcAft>
              <a:buFont typeface="Arial" pitchFamily="34"/>
              <a:buNone/>
              <a:tabLst>
                <a:tab pos="431640" algn="l"/>
                <a:tab pos="1346040" algn="l"/>
                <a:tab pos="2260440" algn="l"/>
                <a:tab pos="3174839" algn="l"/>
                <a:tab pos="4089240" algn="l"/>
                <a:tab pos="5003640" algn="l"/>
                <a:tab pos="5918039" algn="l"/>
                <a:tab pos="6832439" algn="l"/>
                <a:tab pos="7746840" algn="l"/>
                <a:tab pos="8661240" algn="l"/>
                <a:tab pos="9575640" algn="l"/>
                <a:tab pos="10490040" algn="l"/>
              </a:tabLst>
              <a:defRPr/>
            </a:pPr>
            <a:r>
              <a:rPr lang="es-ES" b="1" dirty="0">
                <a:latin typeface="Helvetica" pitchFamily="18"/>
                <a:ea typeface="Geneva" pitchFamily="2"/>
                <a:cs typeface="Geneva" pitchFamily="2"/>
              </a:rPr>
              <a:t>Después del proyecto:</a:t>
            </a: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s-ES" dirty="0" smtClean="0">
                <a:latin typeface="Helvetica" pitchFamily="18"/>
                <a:ea typeface="Geneva" pitchFamily="2"/>
                <a:cs typeface="Geneva" pitchFamily="2"/>
              </a:rPr>
              <a:t>Almacenamiento indexado de imágenes para su recuperación por contenido</a:t>
            </a: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s-ES" dirty="0" smtClean="0">
                <a:latin typeface="Helvetica" pitchFamily="18"/>
                <a:ea typeface="Geneva" pitchFamily="2"/>
                <a:cs typeface="Geneva" pitchFamily="2"/>
              </a:rPr>
              <a:t>Relación entre características de imágenes e información textual de diagnóstico.</a:t>
            </a: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endParaRPr lang="es-ES" dirty="0" smtClean="0">
              <a:latin typeface="Helvetica" pitchFamily="18"/>
              <a:ea typeface="Geneva" pitchFamily="2"/>
              <a:cs typeface="Geneva" pitchFamily="2"/>
            </a:endParaRP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s-ES" dirty="0" smtClean="0">
                <a:latin typeface="Helvetica" pitchFamily="18"/>
                <a:ea typeface="Geneva" pitchFamily="2"/>
                <a:cs typeface="Geneva" pitchFamily="2"/>
              </a:rPr>
              <a:t> Determinación de anormalidad con soporte computarizado para la detección de patologías cerebrales.</a:t>
            </a: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endParaRPr lang="es-ES" dirty="0" smtClean="0">
              <a:latin typeface="Helvetica" pitchFamily="18"/>
              <a:ea typeface="Geneva" pitchFamily="2"/>
              <a:cs typeface="Geneva" pitchFamily="2"/>
            </a:endParaRP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s-ES" dirty="0" smtClean="0">
                <a:latin typeface="Helvetica" pitchFamily="18"/>
                <a:ea typeface="Geneva" pitchFamily="2"/>
                <a:cs typeface="Geneva" pitchFamily="2"/>
              </a:rPr>
              <a:t>Base de datos de imágenes digitales clasificadas por patologías del cerebro.</a:t>
            </a: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endParaRPr lang="es-ES" dirty="0" smtClean="0">
              <a:latin typeface="Helvetica" pitchFamily="18"/>
              <a:ea typeface="Geneva" pitchFamily="2"/>
              <a:cs typeface="Geneva" pitchFamily="2"/>
            </a:endParaRPr>
          </a:p>
          <a:p>
            <a:pPr marL="0" lvl="1" fontAlgn="auto" hangingPunct="0">
              <a:spcBef>
                <a:spcPts val="0"/>
              </a:spcBef>
              <a:spcAft>
                <a:spcPts val="0"/>
              </a:spcAft>
              <a:buClr>
                <a:srgbClr val="FFFFFF"/>
              </a:buClr>
              <a:buFont typeface="Arial" pitchFamily="34"/>
              <a:buAutoNum type="arabicPeriod"/>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s-ES" dirty="0" smtClean="0">
                <a:latin typeface="Helvetica" pitchFamily="18"/>
                <a:ea typeface="Geneva" pitchFamily="2"/>
                <a:cs typeface="Geneva" pitchFamily="2"/>
              </a:rPr>
              <a:t>Desarrollo de investigación en el área de la empresa.</a:t>
            </a:r>
            <a:endParaRPr lang="es-ES" b="1" dirty="0">
              <a:latin typeface="Helvetica" pitchFamily="18"/>
              <a:ea typeface="Geneva" pitchFamily="2"/>
              <a:cs typeface="Geneva" pitchFamily="2"/>
            </a:endParaRPr>
          </a:p>
          <a:p>
            <a:pPr marL="431640" lvl="1" indent="-431640" fontAlgn="auto" hangingPunct="0">
              <a:spcBef>
                <a:spcPts val="0"/>
              </a:spcBef>
              <a:spcAft>
                <a:spcPts val="0"/>
              </a:spcAft>
              <a:buFont typeface="Arial" pitchFamily="34"/>
              <a:buNone/>
              <a:tabLst>
                <a:tab pos="431640" algn="l"/>
                <a:tab pos="1346040" algn="l"/>
                <a:tab pos="2260440" algn="l"/>
                <a:tab pos="3174839" algn="l"/>
                <a:tab pos="4089240" algn="l"/>
                <a:tab pos="5003640" algn="l"/>
                <a:tab pos="5918039" algn="l"/>
                <a:tab pos="6832439" algn="l"/>
                <a:tab pos="7746840" algn="l"/>
                <a:tab pos="8661240" algn="l"/>
                <a:tab pos="9575640" algn="l"/>
                <a:tab pos="10490040" algn="l"/>
              </a:tabLst>
              <a:defRPr/>
            </a:pPr>
            <a:endParaRPr lang="es-ES" b="1" dirty="0">
              <a:latin typeface="Helvetica" pitchFamily="18"/>
              <a:ea typeface="Geneva" pitchFamily="2"/>
              <a:cs typeface="Geneva" pitchFamily="2"/>
            </a:endParaRPr>
          </a:p>
        </p:txBody>
      </p:sp>
      <p:pic>
        <p:nvPicPr>
          <p:cNvPr id="14341" name="Picture 2" descr="C:\Users\pibap\Downloads\logo3.png"/>
          <p:cNvPicPr>
            <a:picLocks noChangeAspect="1" noChangeArrowheads="1"/>
          </p:cNvPicPr>
          <p:nvPr/>
        </p:nvPicPr>
        <p:blipFill>
          <a:blip r:embed="rId3"/>
          <a:srcRect r="1564" b="27225"/>
          <a:stretch>
            <a:fillRect/>
          </a:stretch>
        </p:blipFill>
        <p:spPr bwMode="auto">
          <a:xfrm>
            <a:off x="34925" y="1052513"/>
            <a:ext cx="9109075" cy="195262"/>
          </a:xfrm>
          <a:prstGeom prst="rect">
            <a:avLst/>
          </a:prstGeom>
          <a:noFill/>
          <a:ln w="9525">
            <a:noFill/>
            <a:miter lim="800000"/>
            <a:headEnd/>
            <a:tailEnd/>
          </a:ln>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28</a:t>
            </a:fld>
            <a:endParaRPr lang="es-PE"/>
          </a:p>
        </p:txBody>
      </p:sp>
    </p:spTree>
    <p:extLst>
      <p:ext uri="{BB962C8B-B14F-4D97-AF65-F5344CB8AC3E}">
        <p14:creationId xmlns:p14="http://schemas.microsoft.com/office/powerpoint/2010/main" val="159146694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8"/>
          <p:cNvSpPr>
            <a:spLocks noChangeArrowheads="1"/>
          </p:cNvSpPr>
          <p:nvPr/>
        </p:nvSpPr>
        <p:spPr bwMode="auto">
          <a:xfrm>
            <a:off x="468313" y="549275"/>
            <a:ext cx="6951662" cy="586957"/>
          </a:xfrm>
          <a:custGeom>
            <a:avLst/>
            <a:gdLst>
              <a:gd name="T0" fmla="*/ 3475800 w 21600"/>
              <a:gd name="T1" fmla="*/ 0 h 21600"/>
              <a:gd name="T2" fmla="*/ 6951600 w 21600"/>
              <a:gd name="T3" fmla="*/ 290700 h 21600"/>
              <a:gd name="T4" fmla="*/ 3475800 w 21600"/>
              <a:gd name="T5" fmla="*/ 581400 h 21600"/>
              <a:gd name="T6" fmla="*/ 0 w 21600"/>
              <a:gd name="T7" fmla="*/ 2907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3200" b="1" dirty="0">
                <a:latin typeface="Calibri" pitchFamily="34" charset="0"/>
                <a:ea typeface="Geneva"/>
                <a:cs typeface="Geneva"/>
              </a:rPr>
              <a:t>Impactos potenciales</a:t>
            </a:r>
          </a:p>
        </p:txBody>
      </p:sp>
      <p:sp>
        <p:nvSpPr>
          <p:cNvPr id="5" name="Rectangle 9"/>
          <p:cNvSpPr/>
          <p:nvPr/>
        </p:nvSpPr>
        <p:spPr>
          <a:xfrm>
            <a:off x="571500" y="1330325"/>
            <a:ext cx="8001000" cy="50189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6800" rIns="90000" bIns="46800">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452438" indent="-452438" fontAlgn="auto" hangingPunct="0">
              <a:spcBef>
                <a:spcPts val="0"/>
              </a:spcBef>
              <a:spcAft>
                <a:spcPts val="0"/>
              </a:spcAft>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s-ES" sz="2000" b="1" dirty="0">
                <a:latin typeface="Calibri" pitchFamily="34"/>
                <a:ea typeface="Geneva" pitchFamily="2"/>
                <a:cs typeface="Geneva" pitchFamily="2"/>
              </a:rPr>
              <a:t>Sociales: El hacer más económico el servicio de diagnóstico por imágenes, el alcance para la sociedad se amplía en vista que más personas podrán acceder al servicio, siendo que actualmente para la gran mayoría de personas es un servicio prohibitivo por su costo. Capacitación en universidades.</a:t>
            </a:r>
          </a:p>
          <a:p>
            <a:pPr marL="431640" indent="-431640" fontAlgn="auto" hangingPunct="0">
              <a:spcBef>
                <a:spcPts val="0"/>
              </a:spcBef>
              <a:spcAft>
                <a:spcPts val="0"/>
              </a:spcAft>
              <a:tabLst>
                <a:tab pos="431640" algn="l"/>
                <a:tab pos="1346040" algn="l"/>
                <a:tab pos="2260440" algn="l"/>
                <a:tab pos="3174839" algn="l"/>
                <a:tab pos="4089240" algn="l"/>
                <a:tab pos="5003640" algn="l"/>
                <a:tab pos="5918039" algn="l"/>
                <a:tab pos="6832439" algn="l"/>
                <a:tab pos="7746840" algn="l"/>
                <a:tab pos="8661240" algn="l"/>
                <a:tab pos="9575640" algn="l"/>
                <a:tab pos="10490040" algn="l"/>
              </a:tabLst>
              <a:defRPr/>
            </a:pPr>
            <a:endParaRPr lang="es-ES" sz="2000" b="1" dirty="0">
              <a:latin typeface="Calibri" pitchFamily="34"/>
              <a:ea typeface="Geneva" pitchFamily="2"/>
              <a:cs typeface="Geneva" pitchFamily="2"/>
            </a:endParaRPr>
          </a:p>
          <a:p>
            <a:pPr marL="431640" indent="-431640" fontAlgn="auto" hangingPunct="0">
              <a:spcBef>
                <a:spcPts val="0"/>
              </a:spcBef>
              <a:spcAft>
                <a:spcPts val="0"/>
              </a:spcAft>
              <a:tabLst>
                <a:tab pos="431640" algn="l"/>
                <a:tab pos="1346040" algn="l"/>
                <a:tab pos="2260440" algn="l"/>
                <a:tab pos="3174839" algn="l"/>
                <a:tab pos="4089240" algn="l"/>
                <a:tab pos="5003640" algn="l"/>
                <a:tab pos="5918039" algn="l"/>
                <a:tab pos="6832439" algn="l"/>
                <a:tab pos="7746840" algn="l"/>
                <a:tab pos="8661240" algn="l"/>
                <a:tab pos="9575640" algn="l"/>
                <a:tab pos="10490040" algn="l"/>
              </a:tabLst>
              <a:defRPr/>
            </a:pPr>
            <a:r>
              <a:rPr lang="es-ES" sz="2000" b="1" dirty="0">
                <a:latin typeface="Calibri" pitchFamily="34"/>
                <a:ea typeface="Geneva" pitchFamily="2"/>
                <a:cs typeface="Geneva" pitchFamily="2"/>
              </a:rPr>
              <a:t>Ambientales: Nuestra propuesta no tiene mayores impactos negativos al ambiente, por el contrario, al tener el almacenamiento de imágenes en forma digital, se contribuye en la disminución del uso de papel y micas, esta última, que cuando son desechadas tienen un largo tiempo de descomposición.</a:t>
            </a:r>
          </a:p>
          <a:p>
            <a:pPr marL="431640" indent="-431640" fontAlgn="auto" hangingPunct="0">
              <a:spcBef>
                <a:spcPts val="0"/>
              </a:spcBef>
              <a:spcAft>
                <a:spcPts val="0"/>
              </a:spcAft>
              <a:tabLst>
                <a:tab pos="431640" algn="l"/>
                <a:tab pos="1346040" algn="l"/>
                <a:tab pos="2260440" algn="l"/>
                <a:tab pos="3174839" algn="l"/>
                <a:tab pos="4089240" algn="l"/>
                <a:tab pos="5003640" algn="l"/>
                <a:tab pos="5918039" algn="l"/>
                <a:tab pos="6832439" algn="l"/>
                <a:tab pos="7746840" algn="l"/>
                <a:tab pos="8661240" algn="l"/>
                <a:tab pos="9575640" algn="l"/>
                <a:tab pos="10490040" algn="l"/>
              </a:tabLst>
              <a:defRPr/>
            </a:pPr>
            <a:endParaRPr lang="es-ES" sz="2000" b="1" dirty="0">
              <a:latin typeface="Calibri" pitchFamily="34"/>
              <a:ea typeface="Geneva" pitchFamily="2"/>
              <a:cs typeface="Geneva" pitchFamily="2"/>
            </a:endParaRPr>
          </a:p>
          <a:p>
            <a:pPr marL="431640" indent="-431640" fontAlgn="auto" hangingPunct="0">
              <a:spcBef>
                <a:spcPts val="0"/>
              </a:spcBef>
              <a:spcAft>
                <a:spcPts val="0"/>
              </a:spcAft>
              <a:tabLst>
                <a:tab pos="431640" algn="l"/>
                <a:tab pos="1346040" algn="l"/>
                <a:tab pos="2260440" algn="l"/>
                <a:tab pos="3174839" algn="l"/>
                <a:tab pos="4089240" algn="l"/>
                <a:tab pos="5003640" algn="l"/>
                <a:tab pos="5918039" algn="l"/>
                <a:tab pos="6832439" algn="l"/>
                <a:tab pos="7746840" algn="l"/>
                <a:tab pos="8661240" algn="l"/>
                <a:tab pos="9575640" algn="l"/>
                <a:tab pos="10490040" algn="l"/>
              </a:tabLst>
              <a:defRPr/>
            </a:pPr>
            <a:r>
              <a:rPr lang="es-ES" sz="2000" b="1" dirty="0">
                <a:latin typeface="Calibri" pitchFamily="34"/>
                <a:ea typeface="Geneva" pitchFamily="2"/>
                <a:cs typeface="Geneva" pitchFamily="2"/>
              </a:rPr>
              <a:t>Económicos: Para la organización que preside el proyecto, el impacto económico dentro de la misma es de gran importancia en vista que el servicio que se otorga a los pacientes contara con un valor agregado.</a:t>
            </a:r>
          </a:p>
          <a:p>
            <a:pPr marL="431640" lvl="1" indent="-431640" fontAlgn="auto" hangingPunct="0">
              <a:spcBef>
                <a:spcPts val="0"/>
              </a:spcBef>
              <a:spcAft>
                <a:spcPts val="0"/>
              </a:spcAft>
              <a:buFont typeface="Arial" pitchFamily="34"/>
              <a:buNone/>
              <a:tabLst>
                <a:tab pos="431640" algn="l"/>
                <a:tab pos="1346040" algn="l"/>
                <a:tab pos="2260440" algn="l"/>
                <a:tab pos="3174839" algn="l"/>
                <a:tab pos="4089240" algn="l"/>
                <a:tab pos="5003640" algn="l"/>
                <a:tab pos="5918039" algn="l"/>
                <a:tab pos="6832439" algn="l"/>
                <a:tab pos="7746840" algn="l"/>
                <a:tab pos="8661240" algn="l"/>
                <a:tab pos="9575640" algn="l"/>
                <a:tab pos="10490040" algn="l"/>
              </a:tabLst>
              <a:defRPr/>
            </a:pPr>
            <a:endParaRPr lang="es-ES" sz="2000" b="1" dirty="0">
              <a:latin typeface="Calibri" pitchFamily="34"/>
              <a:ea typeface="Geneva" pitchFamily="2"/>
              <a:cs typeface="Geneva" pitchFamily="2"/>
            </a:endParaRPr>
          </a:p>
        </p:txBody>
      </p:sp>
      <p:pic>
        <p:nvPicPr>
          <p:cNvPr id="15364" name="Picture 2" descr="C:\Users\pibap\Downloads\logo3.png"/>
          <p:cNvPicPr>
            <a:picLocks noChangeAspect="1" noChangeArrowheads="1"/>
          </p:cNvPicPr>
          <p:nvPr/>
        </p:nvPicPr>
        <p:blipFill>
          <a:blip r:embed="rId3"/>
          <a:srcRect r="1564" b="27225"/>
          <a:stretch>
            <a:fillRect/>
          </a:stretch>
        </p:blipFill>
        <p:spPr bwMode="auto">
          <a:xfrm>
            <a:off x="34925" y="1076325"/>
            <a:ext cx="9109075" cy="195263"/>
          </a:xfrm>
          <a:prstGeom prst="rect">
            <a:avLst/>
          </a:prstGeom>
          <a:noFill/>
          <a:ln w="9525">
            <a:noFill/>
            <a:miter lim="800000"/>
            <a:headEnd/>
            <a:tailEnd/>
          </a:ln>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29</a:t>
            </a:fld>
            <a:endParaRPr lang="es-PE"/>
          </a:p>
        </p:txBody>
      </p:sp>
    </p:spTree>
    <p:extLst>
      <p:ext uri="{BB962C8B-B14F-4D97-AF65-F5344CB8AC3E}">
        <p14:creationId xmlns:p14="http://schemas.microsoft.com/office/powerpoint/2010/main" val="354401877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685800" y="1040300"/>
            <a:ext cx="7772400" cy="2436800"/>
          </a:xfrm>
          <a:prstGeom prst="rect">
            <a:avLst/>
          </a:prstGeom>
        </p:spPr>
        <p:txBody>
          <a:bodyPr lIns="91425" tIns="91425" rIns="91425" bIns="91425" anchor="b" anchorCtr="0">
            <a:noAutofit/>
          </a:bodyPr>
          <a:lstStyle/>
          <a:p>
            <a:pPr lvl="0">
              <a:spcBef>
                <a:spcPts val="0"/>
              </a:spcBef>
              <a:buNone/>
            </a:pPr>
            <a:r>
              <a:rPr lang="es" sz="3600" b="0"/>
              <a:t>Realidad Aumentada para fines de Seguridad Ciudadana</a:t>
            </a:r>
            <a:br>
              <a:rPr lang="es" sz="3600" b="0"/>
            </a:br>
            <a:r>
              <a:rPr lang="es" sz="3000" b="0"/>
              <a:t/>
            </a:r>
            <a:br>
              <a:rPr lang="es" sz="3000" b="0"/>
            </a:br>
            <a:endParaRPr lang="es" sz="3000" b="0"/>
          </a:p>
        </p:txBody>
      </p:sp>
      <p:sp>
        <p:nvSpPr>
          <p:cNvPr id="28" name="Shape 28"/>
          <p:cNvSpPr txBox="1">
            <a:spLocks noGrp="1"/>
          </p:cNvSpPr>
          <p:nvPr>
            <p:ph type="subTitle" idx="1"/>
          </p:nvPr>
        </p:nvSpPr>
        <p:spPr>
          <a:xfrm>
            <a:off x="1986001" y="4505901"/>
            <a:ext cx="5788499" cy="1603199"/>
          </a:xfrm>
          <a:prstGeom prst="rect">
            <a:avLst/>
          </a:prstGeom>
        </p:spPr>
        <p:txBody>
          <a:bodyPr lIns="91425" tIns="91425" rIns="91425" bIns="91425" anchor="t" anchorCtr="0">
            <a:noAutofit/>
          </a:bodyPr>
          <a:lstStyle/>
          <a:p>
            <a:pPr lvl="0" algn="l" rtl="0">
              <a:spcBef>
                <a:spcPts val="0"/>
              </a:spcBef>
              <a:buNone/>
            </a:pPr>
            <a:r>
              <a:rPr lang="es" sz="2400"/>
              <a:t>Dr. Alex Cuadros (UCSP, Perú)</a:t>
            </a:r>
            <a:br>
              <a:rPr lang="es" sz="2400"/>
            </a:br>
            <a:r>
              <a:rPr lang="es" sz="2400"/>
              <a:t>Dr. Juan Carlos Gutiérrez (UNSA, Perú)</a:t>
            </a:r>
          </a:p>
          <a:p>
            <a:pPr lvl="0" algn="l" rtl="0">
              <a:spcBef>
                <a:spcPts val="0"/>
              </a:spcBef>
              <a:buNone/>
            </a:pPr>
            <a:r>
              <a:rPr lang="es" sz="2400"/>
              <a:t>Dr. Guillermo Camara (UFOP, Brasil)</a:t>
            </a:r>
          </a:p>
          <a:p>
            <a:pPr lvl="0" algn="l">
              <a:spcBef>
                <a:spcPts val="0"/>
              </a:spcBef>
              <a:buNone/>
            </a:pPr>
            <a:r>
              <a:rPr lang="es" sz="2400"/>
              <a:t>Dr(c) Erick Gomez (USP, Brasil)</a:t>
            </a:r>
          </a:p>
        </p:txBody>
      </p:sp>
      <p:pic>
        <p:nvPicPr>
          <p:cNvPr id="29" name="Shape 29"/>
          <p:cNvPicPr preferRelativeResize="0"/>
          <p:nvPr/>
        </p:nvPicPr>
        <p:blipFill>
          <a:blip r:embed="rId3">
            <a:alphaModFix/>
          </a:blip>
          <a:stretch>
            <a:fillRect/>
          </a:stretch>
        </p:blipFill>
        <p:spPr>
          <a:xfrm>
            <a:off x="3736451" y="2586134"/>
            <a:ext cx="3621675" cy="1426033"/>
          </a:xfrm>
          <a:prstGeom prst="rect">
            <a:avLst/>
          </a:prstGeom>
          <a:noFill/>
          <a:ln>
            <a:noFill/>
          </a:ln>
        </p:spPr>
      </p:pic>
      <p:sp>
        <p:nvSpPr>
          <p:cNvPr id="30" name="Shape 30"/>
          <p:cNvSpPr txBox="1">
            <a:spLocks noGrp="1"/>
          </p:cNvSpPr>
          <p:nvPr>
            <p:ph type="ctrTitle"/>
          </p:nvPr>
        </p:nvSpPr>
        <p:spPr>
          <a:xfrm>
            <a:off x="1416500" y="2690767"/>
            <a:ext cx="2154300" cy="1216799"/>
          </a:xfrm>
          <a:prstGeom prst="rect">
            <a:avLst/>
          </a:prstGeom>
        </p:spPr>
        <p:txBody>
          <a:bodyPr lIns="91425" tIns="91425" rIns="91425" bIns="91425" anchor="b" anchorCtr="0">
            <a:noAutofit/>
          </a:bodyPr>
          <a:lstStyle/>
          <a:p>
            <a:pPr lvl="0" algn="l" rtl="0">
              <a:spcBef>
                <a:spcPts val="0"/>
              </a:spcBef>
              <a:buNone/>
            </a:pPr>
            <a:r>
              <a:rPr lang="es" sz="2400" b="0"/>
              <a:t>Círculos de Investigación</a:t>
            </a:r>
          </a:p>
        </p:txBody>
      </p:sp>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3</a:t>
            </a:fld>
            <a:endParaRPr lang="es-PE"/>
          </a:p>
        </p:txBody>
      </p:sp>
    </p:spTree>
    <p:extLst>
      <p:ext uri="{BB962C8B-B14F-4D97-AF65-F5344CB8AC3E}">
        <p14:creationId xmlns:p14="http://schemas.microsoft.com/office/powerpoint/2010/main" val="453413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2 Imagen"/>
          <p:cNvPicPr>
            <a:picLocks noChangeAspect="1"/>
          </p:cNvPicPr>
          <p:nvPr/>
        </p:nvPicPr>
        <p:blipFill>
          <a:blip r:embed="rId3"/>
          <a:srcRect/>
          <a:stretch>
            <a:fillRect/>
          </a:stretch>
        </p:blipFill>
        <p:spPr bwMode="auto">
          <a:xfrm>
            <a:off x="720725" y="1296988"/>
            <a:ext cx="7702550" cy="5183187"/>
          </a:xfrm>
          <a:prstGeom prst="rect">
            <a:avLst/>
          </a:prstGeom>
          <a:noFill/>
          <a:ln w="9525">
            <a:noFill/>
            <a:miter lim="800000"/>
            <a:headEnd/>
            <a:tailEnd/>
          </a:ln>
        </p:spPr>
      </p:pic>
      <p:pic>
        <p:nvPicPr>
          <p:cNvPr id="18435" name="Picture 2" descr="C:\Users\pibap\Downloads\logo3.png"/>
          <p:cNvPicPr>
            <a:picLocks noChangeAspect="1" noChangeArrowheads="1"/>
          </p:cNvPicPr>
          <p:nvPr/>
        </p:nvPicPr>
        <p:blipFill>
          <a:blip r:embed="rId4"/>
          <a:srcRect r="1564" b="27225"/>
          <a:stretch>
            <a:fillRect/>
          </a:stretch>
        </p:blipFill>
        <p:spPr bwMode="auto">
          <a:xfrm>
            <a:off x="34925" y="1076325"/>
            <a:ext cx="9109075" cy="195263"/>
          </a:xfrm>
          <a:prstGeom prst="rect">
            <a:avLst/>
          </a:prstGeom>
          <a:noFill/>
          <a:ln w="9525">
            <a:noFill/>
            <a:miter lim="800000"/>
            <a:headEnd/>
            <a:tailEnd/>
          </a:ln>
        </p:spPr>
      </p:pic>
      <p:sp>
        <p:nvSpPr>
          <p:cNvPr id="18436" name="Rectangle 8"/>
          <p:cNvSpPr>
            <a:spLocks noChangeArrowheads="1"/>
          </p:cNvSpPr>
          <p:nvPr/>
        </p:nvSpPr>
        <p:spPr bwMode="auto">
          <a:xfrm>
            <a:off x="428625" y="428625"/>
            <a:ext cx="5357813" cy="586957"/>
          </a:xfrm>
          <a:custGeom>
            <a:avLst/>
            <a:gdLst>
              <a:gd name="T0" fmla="*/ 2678760 w 21600"/>
              <a:gd name="T1" fmla="*/ 0 h 21600"/>
              <a:gd name="T2" fmla="*/ 5357520 w 21600"/>
              <a:gd name="T3" fmla="*/ 290700 h 21600"/>
              <a:gd name="T4" fmla="*/ 2678760 w 21600"/>
              <a:gd name="T5" fmla="*/ 581400 h 21600"/>
              <a:gd name="T6" fmla="*/ 0 w 21600"/>
              <a:gd name="T7" fmla="*/ 2907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3200" b="1" dirty="0">
                <a:latin typeface="Calibri" pitchFamily="34" charset="0"/>
                <a:ea typeface="Geneva"/>
                <a:cs typeface="Geneva"/>
              </a:rPr>
              <a:t>Interfaz</a:t>
            </a:r>
          </a:p>
        </p:txBody>
      </p:sp>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30</a:t>
            </a:fld>
            <a:endParaRPr lang="es-PE"/>
          </a:p>
        </p:txBody>
      </p:sp>
    </p:spTree>
    <p:extLst>
      <p:ext uri="{BB962C8B-B14F-4D97-AF65-F5344CB8AC3E}">
        <p14:creationId xmlns:p14="http://schemas.microsoft.com/office/powerpoint/2010/main" val="392390355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pibap\Downloads\logo3.png"/>
          <p:cNvPicPr>
            <a:picLocks noChangeAspect="1" noChangeArrowheads="1"/>
          </p:cNvPicPr>
          <p:nvPr/>
        </p:nvPicPr>
        <p:blipFill>
          <a:blip r:embed="rId2"/>
          <a:srcRect r="1564" b="27225"/>
          <a:stretch>
            <a:fillRect/>
          </a:stretch>
        </p:blipFill>
        <p:spPr bwMode="auto">
          <a:xfrm>
            <a:off x="34925" y="1076325"/>
            <a:ext cx="9109075" cy="195263"/>
          </a:xfrm>
          <a:prstGeom prst="rect">
            <a:avLst/>
          </a:prstGeom>
          <a:noFill/>
          <a:ln w="9525">
            <a:noFill/>
            <a:miter lim="800000"/>
            <a:headEnd/>
            <a:tailEnd/>
          </a:ln>
        </p:spPr>
      </p:pic>
      <p:sp>
        <p:nvSpPr>
          <p:cNvPr id="3" name="Rectangle 8"/>
          <p:cNvSpPr>
            <a:spLocks noChangeArrowheads="1"/>
          </p:cNvSpPr>
          <p:nvPr/>
        </p:nvSpPr>
        <p:spPr bwMode="auto">
          <a:xfrm>
            <a:off x="428625" y="428625"/>
            <a:ext cx="5357813" cy="586957"/>
          </a:xfrm>
          <a:custGeom>
            <a:avLst/>
            <a:gdLst>
              <a:gd name="T0" fmla="*/ 2678760 w 21600"/>
              <a:gd name="T1" fmla="*/ 0 h 21600"/>
              <a:gd name="T2" fmla="*/ 5357520 w 21600"/>
              <a:gd name="T3" fmla="*/ 290700 h 21600"/>
              <a:gd name="T4" fmla="*/ 2678760 w 21600"/>
              <a:gd name="T5" fmla="*/ 581400 h 21600"/>
              <a:gd name="T6" fmla="*/ 0 w 21600"/>
              <a:gd name="T7" fmla="*/ 2907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hangingPunct="0">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3200" b="1" dirty="0" smtClean="0">
                <a:latin typeface="Calibri" pitchFamily="34" charset="0"/>
                <a:ea typeface="Geneva"/>
                <a:cs typeface="Geneva"/>
              </a:rPr>
              <a:t>Equipo de trabajo</a:t>
            </a:r>
            <a:endParaRPr lang="es-ES" sz="3200" b="1" dirty="0">
              <a:latin typeface="Calibri" pitchFamily="34" charset="0"/>
              <a:ea typeface="Geneva"/>
              <a:cs typeface="Geneva"/>
            </a:endParaRPr>
          </a:p>
        </p:txBody>
      </p:sp>
      <p:sp>
        <p:nvSpPr>
          <p:cNvPr id="6" name="Rectangle 9"/>
          <p:cNvSpPr>
            <a:spLocks noChangeArrowheads="1"/>
          </p:cNvSpPr>
          <p:nvPr/>
        </p:nvSpPr>
        <p:spPr bwMode="auto">
          <a:xfrm>
            <a:off x="571500" y="1341438"/>
            <a:ext cx="8001000" cy="5172827"/>
          </a:xfrm>
          <a:custGeom>
            <a:avLst/>
            <a:gdLst>
              <a:gd name="T0" fmla="*/ 4000500 w 21600"/>
              <a:gd name="T1" fmla="*/ 0 h 21600"/>
              <a:gd name="T2" fmla="*/ 8000999 w 21600"/>
              <a:gd name="T3" fmla="*/ 1570751 h 21600"/>
              <a:gd name="T4" fmla="*/ 4000500 w 21600"/>
              <a:gd name="T5" fmla="*/ 3141502 h 21600"/>
              <a:gd name="T6" fmla="*/ 0 w 21600"/>
              <a:gd name="T7" fmla="*/ 1570751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6800" rIns="90000" bIns="46800">
            <a:spAutoFit/>
          </a:bodyPr>
          <a:lstStyle/>
          <a:p>
            <a:pPr marL="0" lvl="1"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SEDIMED: </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Víctor Gamero Medina</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Jorge Luis Gamero Medina</a:t>
            </a:r>
          </a:p>
          <a:p>
            <a:pPr marL="0" lvl="1"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UNSA:</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Dr. César A. Beltrán Castañón (Coordinador General)</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Dr. Juan Carlos Gutiérrez Cáceres</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a:latin typeface="Helvetica" pitchFamily="34" charset="0"/>
                <a:ea typeface="Geneva"/>
                <a:cs typeface="Geneva"/>
              </a:rPr>
              <a:t>Dr. </a:t>
            </a:r>
            <a:r>
              <a:rPr lang="es-ES" sz="1600" b="1" dirty="0" smtClean="0">
                <a:latin typeface="Helvetica" pitchFamily="34" charset="0"/>
                <a:ea typeface="Geneva"/>
                <a:cs typeface="Geneva"/>
              </a:rPr>
              <a:t>Cristian López del Álamo</a:t>
            </a:r>
          </a:p>
          <a:p>
            <a:pPr marL="0" lvl="1"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UCSM:</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Dra. </a:t>
            </a:r>
            <a:r>
              <a:rPr lang="es-ES" sz="1600" b="1" dirty="0" err="1" smtClean="0">
                <a:latin typeface="Helvetica" pitchFamily="34" charset="0"/>
                <a:ea typeface="Geneva"/>
                <a:cs typeface="Geneva"/>
              </a:rPr>
              <a:t>Agueda</a:t>
            </a:r>
            <a:r>
              <a:rPr lang="es-ES" sz="1600" b="1" dirty="0" smtClean="0">
                <a:latin typeface="Helvetica" pitchFamily="34" charset="0"/>
                <a:ea typeface="Geneva"/>
                <a:cs typeface="Geneva"/>
              </a:rPr>
              <a:t> Muñoz del Carpio </a:t>
            </a:r>
            <a:r>
              <a:rPr lang="es-ES" sz="1600" b="1" dirty="0" err="1" smtClean="0">
                <a:latin typeface="Helvetica" pitchFamily="34" charset="0"/>
                <a:ea typeface="Geneva"/>
                <a:cs typeface="Geneva"/>
              </a:rPr>
              <a:t>Toia</a:t>
            </a:r>
            <a:endParaRPr lang="es-ES" sz="1600" b="1" dirty="0" smtClean="0">
              <a:latin typeface="Helvetica" pitchFamily="34" charset="0"/>
              <a:ea typeface="Geneva"/>
              <a:cs typeface="Geneva"/>
            </a:endParaRPr>
          </a:p>
          <a:p>
            <a:pPr marL="0" lvl="1"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V&amp;B </a:t>
            </a:r>
            <a:r>
              <a:rPr lang="es-ES" sz="1600" b="1" dirty="0" err="1" smtClean="0">
                <a:latin typeface="Helvetica" pitchFamily="34" charset="0"/>
                <a:ea typeface="Geneva"/>
                <a:cs typeface="Geneva"/>
              </a:rPr>
              <a:t>Neuro</a:t>
            </a:r>
            <a:r>
              <a:rPr lang="es-ES" sz="1600" b="1" dirty="0" smtClean="0">
                <a:latin typeface="Helvetica" pitchFamily="34" charset="0"/>
                <a:ea typeface="Geneva"/>
                <a:cs typeface="Geneva"/>
              </a:rPr>
              <a:t> Psique:</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Dr. </a:t>
            </a:r>
            <a:r>
              <a:rPr lang="es-ES" sz="1600" b="1" dirty="0" err="1" smtClean="0">
                <a:latin typeface="Helvetica" pitchFamily="34" charset="0"/>
                <a:ea typeface="Geneva"/>
                <a:cs typeface="Geneva"/>
              </a:rPr>
              <a:t>Felix</a:t>
            </a:r>
            <a:r>
              <a:rPr lang="es-ES" sz="1600" b="1" dirty="0" smtClean="0">
                <a:latin typeface="Helvetica" pitchFamily="34" charset="0"/>
                <a:ea typeface="Geneva"/>
                <a:cs typeface="Geneva"/>
              </a:rPr>
              <a:t> Valdez</a:t>
            </a:r>
          </a:p>
          <a:p>
            <a:pPr marL="0" lvl="1"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I+T </a:t>
            </a:r>
            <a:r>
              <a:rPr lang="es-ES" sz="1600" b="1" dirty="0" err="1" smtClean="0">
                <a:latin typeface="Helvetica" pitchFamily="34" charset="0"/>
                <a:ea typeface="Geneva"/>
                <a:cs typeface="Geneva"/>
              </a:rPr>
              <a:t>Peru</a:t>
            </a:r>
            <a:r>
              <a:rPr lang="es-ES" sz="1600" b="1" dirty="0" smtClean="0">
                <a:latin typeface="Helvetica" pitchFamily="34" charset="0"/>
                <a:ea typeface="Geneva"/>
                <a:cs typeface="Geneva"/>
              </a:rPr>
              <a:t>:</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Ing. Enzo Camargo Fernández-Baca.</a:t>
            </a:r>
          </a:p>
          <a:p>
            <a:pPr marL="0" lvl="1"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Equipo de trabajo:</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Dr. </a:t>
            </a:r>
            <a:r>
              <a:rPr lang="es-ES" sz="1600" b="1" dirty="0" err="1" smtClean="0">
                <a:latin typeface="Helvetica" pitchFamily="34" charset="0"/>
                <a:ea typeface="Geneva"/>
                <a:cs typeface="Geneva"/>
              </a:rPr>
              <a:t>Yvan</a:t>
            </a:r>
            <a:r>
              <a:rPr lang="es-ES" sz="1600" b="1" dirty="0" smtClean="0">
                <a:latin typeface="Helvetica" pitchFamily="34" charset="0"/>
                <a:ea typeface="Geneva"/>
                <a:cs typeface="Geneva"/>
              </a:rPr>
              <a:t> </a:t>
            </a:r>
            <a:r>
              <a:rPr lang="es-ES" sz="1600" b="1" dirty="0" err="1" smtClean="0">
                <a:latin typeface="Helvetica" pitchFamily="34" charset="0"/>
                <a:ea typeface="Geneva"/>
                <a:cs typeface="Geneva"/>
              </a:rPr>
              <a:t>Tupac</a:t>
            </a:r>
            <a:r>
              <a:rPr lang="es-ES" sz="1600" b="1" dirty="0" smtClean="0">
                <a:latin typeface="Helvetica" pitchFamily="34" charset="0"/>
                <a:ea typeface="Geneva"/>
                <a:cs typeface="Geneva"/>
              </a:rPr>
              <a:t> Valdivia</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Ing. Christian Portugal Zambrano</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Ing. Herbert </a:t>
            </a:r>
            <a:r>
              <a:rPr lang="es-ES" sz="1600" b="1" dirty="0" err="1" smtClean="0">
                <a:latin typeface="Helvetica" pitchFamily="34" charset="0"/>
                <a:ea typeface="Geneva"/>
                <a:cs typeface="Geneva"/>
              </a:rPr>
              <a:t>Chuctaya</a:t>
            </a:r>
            <a:r>
              <a:rPr lang="es-ES" sz="1600" b="1" dirty="0" smtClean="0">
                <a:latin typeface="Helvetica" pitchFamily="34" charset="0"/>
                <a:ea typeface="Geneva"/>
                <a:cs typeface="Geneva"/>
              </a:rPr>
              <a:t> </a:t>
            </a:r>
            <a:r>
              <a:rPr lang="es-ES" sz="1600" b="1" dirty="0" err="1" smtClean="0">
                <a:latin typeface="Helvetica" pitchFamily="34" charset="0"/>
                <a:ea typeface="Geneva"/>
                <a:cs typeface="Geneva"/>
              </a:rPr>
              <a:t>Humari</a:t>
            </a:r>
            <a:endParaRPr lang="es-ES" sz="1600" b="1" dirty="0" smtClean="0">
              <a:latin typeface="Helvetica" pitchFamily="34" charset="0"/>
              <a:ea typeface="Geneva"/>
              <a:cs typeface="Geneva"/>
            </a:endParaRP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err="1" smtClean="0">
                <a:latin typeface="Helvetica" pitchFamily="34" charset="0"/>
                <a:ea typeface="Geneva"/>
                <a:cs typeface="Geneva"/>
              </a:rPr>
              <a:t>Brayan</a:t>
            </a:r>
            <a:r>
              <a:rPr lang="es-ES" sz="1600" b="1" dirty="0" smtClean="0">
                <a:latin typeface="Helvetica" pitchFamily="34" charset="0"/>
                <a:ea typeface="Geneva"/>
                <a:cs typeface="Geneva"/>
              </a:rPr>
              <a:t> </a:t>
            </a:r>
            <a:r>
              <a:rPr lang="es-ES" sz="1600" b="1" dirty="0" err="1" smtClean="0">
                <a:latin typeface="Helvetica" pitchFamily="34" charset="0"/>
                <a:ea typeface="Geneva"/>
                <a:cs typeface="Geneva"/>
              </a:rPr>
              <a:t>Llamosas</a:t>
            </a:r>
            <a:endParaRPr lang="es-ES" sz="1600" b="1" dirty="0" smtClean="0">
              <a:latin typeface="Helvetica" pitchFamily="34" charset="0"/>
              <a:ea typeface="Geneva"/>
              <a:cs typeface="Geneva"/>
            </a:endParaRP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err="1" smtClean="0">
                <a:latin typeface="Helvetica" pitchFamily="34" charset="0"/>
                <a:ea typeface="Geneva"/>
                <a:cs typeface="Geneva"/>
              </a:rPr>
              <a:t>Rayner</a:t>
            </a:r>
            <a:r>
              <a:rPr lang="es-ES" sz="1600" b="1" dirty="0" smtClean="0">
                <a:latin typeface="Helvetica" pitchFamily="34" charset="0"/>
                <a:ea typeface="Geneva"/>
                <a:cs typeface="Geneva"/>
              </a:rPr>
              <a:t> Montes</a:t>
            </a:r>
          </a:p>
          <a:p>
            <a:pPr marL="914400" lvl="3" hangingPunct="0">
              <a:buClr>
                <a:srgbClr val="FFFFFF"/>
              </a:buClr>
              <a:buSzPct val="100000"/>
              <a:buFont typeface="Wingdings" pitchFamily="2" charset="2"/>
              <a:buChar char=""/>
              <a:tabLst>
                <a:tab pos="0" algn="l"/>
                <a:tab pos="914400" algn="l"/>
                <a:tab pos="1828800" algn="l"/>
                <a:tab pos="2741613" algn="l"/>
                <a:tab pos="3657600" algn="l"/>
                <a:tab pos="4572000" algn="l"/>
                <a:tab pos="5484813" algn="l"/>
                <a:tab pos="6399213" algn="l"/>
                <a:tab pos="7315200" algn="l"/>
                <a:tab pos="8229600" algn="l"/>
                <a:tab pos="9144000" algn="l"/>
                <a:tab pos="10058400" algn="l"/>
              </a:tabLst>
            </a:pPr>
            <a:r>
              <a:rPr lang="es-ES" sz="1600" b="1" dirty="0" smtClean="0">
                <a:latin typeface="Helvetica" pitchFamily="34" charset="0"/>
                <a:ea typeface="Geneva"/>
                <a:cs typeface="Geneva"/>
              </a:rPr>
              <a:t>Julio Cesar Bobadilla.</a:t>
            </a:r>
          </a:p>
        </p:txBody>
      </p:sp>
      <p:sp>
        <p:nvSpPr>
          <p:cNvPr id="4" name="3 Marcador de pie de página"/>
          <p:cNvSpPr>
            <a:spLocks noGrp="1"/>
          </p:cNvSpPr>
          <p:nvPr>
            <p:ph type="ftr" sz="quarter" idx="11"/>
          </p:nvPr>
        </p:nvSpPr>
        <p:spPr/>
        <p:txBody>
          <a:bodyPr/>
          <a:lstStyle/>
          <a:p>
            <a:r>
              <a:rPr lang="es-PE" smtClean="0"/>
              <a:t>Colegio de Ingenieros</a:t>
            </a:r>
            <a:endParaRPr lang="es-PE"/>
          </a:p>
        </p:txBody>
      </p:sp>
      <p:sp>
        <p:nvSpPr>
          <p:cNvPr id="5" name="4 Marcador de número de diapositiva"/>
          <p:cNvSpPr>
            <a:spLocks noGrp="1"/>
          </p:cNvSpPr>
          <p:nvPr>
            <p:ph type="sldNum" sz="quarter" idx="12"/>
          </p:nvPr>
        </p:nvSpPr>
        <p:spPr/>
        <p:txBody>
          <a:bodyPr/>
          <a:lstStyle/>
          <a:p>
            <a:fld id="{8265E435-D2CF-4693-9A8B-DEF9AECACEA3}" type="slidenum">
              <a:rPr lang="es-PE" smtClean="0"/>
              <a:t>31</a:t>
            </a:fld>
            <a:endParaRPr lang="es-PE"/>
          </a:p>
        </p:txBody>
      </p:sp>
    </p:spTree>
    <p:extLst>
      <p:ext uri="{BB962C8B-B14F-4D97-AF65-F5344CB8AC3E}">
        <p14:creationId xmlns:p14="http://schemas.microsoft.com/office/powerpoint/2010/main" val="1051703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1371600"/>
            <a:ext cx="725805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32</a:t>
            </a:fld>
            <a:endParaRPr lang="es-PE"/>
          </a:p>
        </p:txBody>
      </p:sp>
    </p:spTree>
    <p:extLst>
      <p:ext uri="{BB962C8B-B14F-4D97-AF65-F5344CB8AC3E}">
        <p14:creationId xmlns:p14="http://schemas.microsoft.com/office/powerpoint/2010/main" val="3277075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119188"/>
            <a:ext cx="693420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33</a:t>
            </a:fld>
            <a:endParaRPr lang="es-PE"/>
          </a:p>
        </p:txBody>
      </p:sp>
    </p:spTree>
    <p:extLst>
      <p:ext uri="{BB962C8B-B14F-4D97-AF65-F5344CB8AC3E}">
        <p14:creationId xmlns:p14="http://schemas.microsoft.com/office/powerpoint/2010/main" val="3030519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1009650"/>
            <a:ext cx="7115175"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34</a:t>
            </a:fld>
            <a:endParaRPr lang="es-PE"/>
          </a:p>
        </p:txBody>
      </p:sp>
    </p:spTree>
    <p:extLst>
      <p:ext uri="{BB962C8B-B14F-4D97-AF65-F5344CB8AC3E}">
        <p14:creationId xmlns:p14="http://schemas.microsoft.com/office/powerpoint/2010/main" val="3664450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1290638"/>
            <a:ext cx="7591425"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35</a:t>
            </a:fld>
            <a:endParaRPr lang="es-PE"/>
          </a:p>
        </p:txBody>
      </p:sp>
    </p:spTree>
    <p:extLst>
      <p:ext uri="{BB962C8B-B14F-4D97-AF65-F5344CB8AC3E}">
        <p14:creationId xmlns:p14="http://schemas.microsoft.com/office/powerpoint/2010/main" val="2080134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428625"/>
            <a:ext cx="7639050" cy="600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36</a:t>
            </a:fld>
            <a:endParaRPr lang="es-PE"/>
          </a:p>
        </p:txBody>
      </p:sp>
    </p:spTree>
    <p:extLst>
      <p:ext uri="{BB962C8B-B14F-4D97-AF65-F5344CB8AC3E}">
        <p14:creationId xmlns:p14="http://schemas.microsoft.com/office/powerpoint/2010/main" val="2963472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57" y="404665"/>
            <a:ext cx="8667523" cy="5477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37</a:t>
            </a:fld>
            <a:endParaRPr lang="es-PE"/>
          </a:p>
        </p:txBody>
      </p:sp>
    </p:spTree>
    <p:extLst>
      <p:ext uri="{BB962C8B-B14F-4D97-AF65-F5344CB8AC3E}">
        <p14:creationId xmlns:p14="http://schemas.microsoft.com/office/powerpoint/2010/main" val="1971862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18" y="541100"/>
            <a:ext cx="8733978" cy="530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Marcador de pie de página"/>
          <p:cNvSpPr>
            <a:spLocks noGrp="1"/>
          </p:cNvSpPr>
          <p:nvPr>
            <p:ph type="ftr" sz="quarter" idx="11"/>
          </p:nvPr>
        </p:nvSpPr>
        <p:spPr/>
        <p:txBody>
          <a:bodyPr/>
          <a:lstStyle/>
          <a:p>
            <a:r>
              <a:rPr lang="es-PE" smtClean="0"/>
              <a:t>Colegio de Ingenieros</a:t>
            </a:r>
            <a:endParaRPr lang="es-PE"/>
          </a:p>
        </p:txBody>
      </p:sp>
      <p:sp>
        <p:nvSpPr>
          <p:cNvPr id="3" name="2 Marcador de número de diapositiva"/>
          <p:cNvSpPr>
            <a:spLocks noGrp="1"/>
          </p:cNvSpPr>
          <p:nvPr>
            <p:ph type="sldNum" sz="quarter" idx="12"/>
          </p:nvPr>
        </p:nvSpPr>
        <p:spPr/>
        <p:txBody>
          <a:bodyPr/>
          <a:lstStyle/>
          <a:p>
            <a:fld id="{8265E435-D2CF-4693-9A8B-DEF9AECACEA3}" type="slidenum">
              <a:rPr lang="es-PE" smtClean="0"/>
              <a:t>38</a:t>
            </a:fld>
            <a:endParaRPr lang="es-PE"/>
          </a:p>
        </p:txBody>
      </p:sp>
    </p:spTree>
    <p:extLst>
      <p:ext uri="{BB962C8B-B14F-4D97-AF65-F5344CB8AC3E}">
        <p14:creationId xmlns:p14="http://schemas.microsoft.com/office/powerpoint/2010/main" val="1214962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7504" y="676275"/>
            <a:ext cx="8928992" cy="5505450"/>
          </a:xfrm>
          <a:prstGeom prst="rect">
            <a:avLst/>
          </a:prstGeom>
        </p:spPr>
      </p:pic>
    </p:spTree>
    <p:extLst>
      <p:ext uri="{BB962C8B-B14F-4D97-AF65-F5344CB8AC3E}">
        <p14:creationId xmlns:p14="http://schemas.microsoft.com/office/powerpoint/2010/main" val="3829554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p:nvPr/>
        </p:nvSpPr>
        <p:spPr>
          <a:xfrm>
            <a:off x="457200" y="1162001"/>
            <a:ext cx="5860500" cy="4533999"/>
          </a:xfrm>
          <a:prstGeom prst="rect">
            <a:avLst/>
          </a:prstGeom>
          <a:noFill/>
          <a:ln>
            <a:noFill/>
          </a:ln>
        </p:spPr>
        <p:txBody>
          <a:bodyPr lIns="91425" tIns="91425" rIns="91425" bIns="91425" anchor="t" anchorCtr="0">
            <a:noAutofit/>
          </a:bodyPr>
          <a:lstStyle/>
          <a:p>
            <a:pPr marL="457200" lvl="0" indent="-330200" rtl="0">
              <a:lnSpc>
                <a:spcPct val="115000"/>
              </a:lnSpc>
              <a:spcBef>
                <a:spcPts val="0"/>
              </a:spcBef>
              <a:buClr>
                <a:schemeClr val="dk1"/>
              </a:buClr>
              <a:buSzPct val="100000"/>
              <a:buChar char="●"/>
            </a:pPr>
            <a:r>
              <a:rPr lang="es" sz="1600">
                <a:solidFill>
                  <a:schemeClr val="dk1"/>
                </a:solidFill>
              </a:rPr>
              <a:t>Entidades</a:t>
            </a:r>
          </a:p>
          <a:p>
            <a:pPr marL="914400" lvl="1" indent="-330200" rtl="0">
              <a:lnSpc>
                <a:spcPct val="115000"/>
              </a:lnSpc>
              <a:spcBef>
                <a:spcPts val="0"/>
              </a:spcBef>
              <a:buClr>
                <a:schemeClr val="dk1"/>
              </a:buClr>
              <a:buSzPct val="100000"/>
              <a:buChar char="○"/>
            </a:pPr>
            <a:r>
              <a:rPr lang="es" sz="1600">
                <a:solidFill>
                  <a:schemeClr val="dk1"/>
                </a:solidFill>
              </a:rPr>
              <a:t>Universidad Católica San Pablo (UCSP-Perú)</a:t>
            </a:r>
          </a:p>
          <a:p>
            <a:pPr marL="914400" lvl="1" indent="-330200" rtl="0">
              <a:lnSpc>
                <a:spcPct val="115000"/>
              </a:lnSpc>
              <a:spcBef>
                <a:spcPts val="0"/>
              </a:spcBef>
              <a:buClr>
                <a:schemeClr val="dk1"/>
              </a:buClr>
              <a:buSzPct val="100000"/>
              <a:buChar char="○"/>
            </a:pPr>
            <a:r>
              <a:rPr lang="es" sz="1600">
                <a:solidFill>
                  <a:schemeClr val="dk1"/>
                </a:solidFill>
              </a:rPr>
              <a:t>Universidad Nacional de San Agustín (UNSA-Perú)</a:t>
            </a:r>
          </a:p>
          <a:p>
            <a:pPr marL="914400" lvl="1" indent="-330200" rtl="0">
              <a:lnSpc>
                <a:spcPct val="115000"/>
              </a:lnSpc>
              <a:spcBef>
                <a:spcPts val="0"/>
              </a:spcBef>
              <a:buClr>
                <a:schemeClr val="dk1"/>
              </a:buClr>
              <a:buSzPct val="100000"/>
              <a:buChar char="○"/>
            </a:pPr>
            <a:r>
              <a:rPr lang="es" sz="1600">
                <a:solidFill>
                  <a:schemeClr val="dk1"/>
                </a:solidFill>
              </a:rPr>
              <a:t>Universidad Nacional de Ucayali (UNU-Perú)</a:t>
            </a:r>
          </a:p>
          <a:p>
            <a:pPr marL="914400" lvl="1" indent="-330200" rtl="0">
              <a:lnSpc>
                <a:spcPct val="115000"/>
              </a:lnSpc>
              <a:spcBef>
                <a:spcPts val="0"/>
              </a:spcBef>
              <a:buClr>
                <a:schemeClr val="dk1"/>
              </a:buClr>
              <a:buSzPct val="100000"/>
              <a:buChar char="○"/>
            </a:pPr>
            <a:r>
              <a:rPr lang="es" sz="1600">
                <a:solidFill>
                  <a:schemeClr val="dk1"/>
                </a:solidFill>
              </a:rPr>
              <a:t>Universidad de Sao Paulo (USP-Brasil)</a:t>
            </a:r>
          </a:p>
          <a:p>
            <a:pPr marL="914400" lvl="1" indent="-330200" rtl="0">
              <a:lnSpc>
                <a:spcPct val="115000"/>
              </a:lnSpc>
              <a:spcBef>
                <a:spcPts val="0"/>
              </a:spcBef>
              <a:buClr>
                <a:schemeClr val="dk1"/>
              </a:buClr>
              <a:buSzPct val="100000"/>
              <a:buChar char="○"/>
            </a:pPr>
            <a:r>
              <a:rPr lang="es" sz="1600">
                <a:solidFill>
                  <a:schemeClr val="dk1"/>
                </a:solidFill>
              </a:rPr>
              <a:t>Universidad de Ouro Preto (UFOP-Brasil)</a:t>
            </a:r>
          </a:p>
          <a:p>
            <a:pPr marL="457200" lvl="0" indent="-330200" rtl="0">
              <a:lnSpc>
                <a:spcPct val="115000"/>
              </a:lnSpc>
              <a:spcBef>
                <a:spcPts val="0"/>
              </a:spcBef>
              <a:buClr>
                <a:schemeClr val="dk1"/>
              </a:buClr>
              <a:buSzPct val="100000"/>
              <a:buChar char="●"/>
            </a:pPr>
            <a:r>
              <a:rPr lang="es" sz="1600">
                <a:solidFill>
                  <a:schemeClr val="dk1"/>
                </a:solidFill>
              </a:rPr>
              <a:t>Proyectos</a:t>
            </a:r>
          </a:p>
          <a:p>
            <a:pPr marL="914400" lvl="1" indent="-330200" rtl="0">
              <a:lnSpc>
                <a:spcPct val="115000"/>
              </a:lnSpc>
              <a:spcBef>
                <a:spcPts val="0"/>
              </a:spcBef>
              <a:buClr>
                <a:schemeClr val="dk1"/>
              </a:buClr>
              <a:buSzPct val="100000"/>
              <a:buChar char="○"/>
            </a:pPr>
            <a:r>
              <a:rPr lang="es" sz="1600" b="1">
                <a:solidFill>
                  <a:schemeClr val="dk1"/>
                </a:solidFill>
                <a:highlight>
                  <a:srgbClr val="FFFF00"/>
                </a:highlight>
              </a:rPr>
              <a:t>(1)</a:t>
            </a:r>
            <a:r>
              <a:rPr lang="es" sz="1600">
                <a:solidFill>
                  <a:schemeClr val="dk1"/>
                </a:solidFill>
              </a:rPr>
              <a:t> Reconocimiento de Placas Vehiculares</a:t>
            </a:r>
          </a:p>
          <a:p>
            <a:pPr marL="914400" lvl="1" indent="-330200" rtl="0">
              <a:lnSpc>
                <a:spcPct val="115000"/>
              </a:lnSpc>
              <a:spcBef>
                <a:spcPts val="0"/>
              </a:spcBef>
              <a:buClr>
                <a:schemeClr val="dk1"/>
              </a:buClr>
              <a:buSzPct val="100000"/>
              <a:buChar char="○"/>
            </a:pPr>
            <a:r>
              <a:rPr lang="es" sz="1600" b="1">
                <a:solidFill>
                  <a:schemeClr val="dk1"/>
                </a:solidFill>
                <a:highlight>
                  <a:srgbClr val="FFFF00"/>
                </a:highlight>
              </a:rPr>
              <a:t>(2) </a:t>
            </a:r>
            <a:r>
              <a:rPr lang="es" sz="1600">
                <a:solidFill>
                  <a:schemeClr val="dk1"/>
                </a:solidFill>
              </a:rPr>
              <a:t>Reconocimiento de Rostros</a:t>
            </a:r>
          </a:p>
          <a:p>
            <a:pPr marL="914400" lvl="1" indent="-330200" rtl="0">
              <a:lnSpc>
                <a:spcPct val="115000"/>
              </a:lnSpc>
              <a:spcBef>
                <a:spcPts val="0"/>
              </a:spcBef>
              <a:buClr>
                <a:schemeClr val="dk1"/>
              </a:buClr>
              <a:buSzPct val="100000"/>
              <a:buChar char="○"/>
            </a:pPr>
            <a:r>
              <a:rPr lang="es" sz="1600" b="1">
                <a:solidFill>
                  <a:schemeClr val="dk1"/>
                </a:solidFill>
                <a:highlight>
                  <a:srgbClr val="FFFF00"/>
                </a:highlight>
              </a:rPr>
              <a:t>(3)</a:t>
            </a:r>
            <a:r>
              <a:rPr lang="es" sz="1600">
                <a:solidFill>
                  <a:schemeClr val="dk1"/>
                </a:solidFill>
              </a:rPr>
              <a:t> Reconocimiento de Acciones Violentas</a:t>
            </a:r>
          </a:p>
          <a:p>
            <a:pPr marL="914400" lvl="1" indent="-330200" rtl="0">
              <a:lnSpc>
                <a:spcPct val="115000"/>
              </a:lnSpc>
              <a:spcBef>
                <a:spcPts val="0"/>
              </a:spcBef>
              <a:buClr>
                <a:schemeClr val="dk1"/>
              </a:buClr>
              <a:buSzPct val="100000"/>
              <a:buChar char="○"/>
            </a:pPr>
            <a:r>
              <a:rPr lang="es" sz="1600" b="1">
                <a:solidFill>
                  <a:schemeClr val="dk1"/>
                </a:solidFill>
                <a:highlight>
                  <a:srgbClr val="FFFF00"/>
                </a:highlight>
              </a:rPr>
              <a:t>(4)</a:t>
            </a:r>
            <a:r>
              <a:rPr lang="es" sz="1600">
                <a:solidFill>
                  <a:schemeClr val="dk1"/>
                </a:solidFill>
              </a:rPr>
              <a:t> Visualización de información en Realidad Aumentada</a:t>
            </a:r>
          </a:p>
        </p:txBody>
      </p:sp>
      <p:sp>
        <p:nvSpPr>
          <p:cNvPr id="42" name="Shape 42"/>
          <p:cNvSpPr txBox="1">
            <a:spLocks noGrp="1"/>
          </p:cNvSpPr>
          <p:nvPr>
            <p:ph type="title"/>
          </p:nvPr>
        </p:nvSpPr>
        <p:spPr>
          <a:xfrm>
            <a:off x="457200" y="274635"/>
            <a:ext cx="8229600" cy="803200"/>
          </a:xfrm>
          <a:prstGeom prst="rect">
            <a:avLst/>
          </a:prstGeom>
        </p:spPr>
        <p:txBody>
          <a:bodyPr lIns="91425" tIns="91425" rIns="91425" bIns="91425" anchor="b" anchorCtr="0">
            <a:noAutofit/>
          </a:bodyPr>
          <a:lstStyle/>
          <a:p>
            <a:pPr lvl="0" rtl="0">
              <a:spcBef>
                <a:spcPts val="0"/>
              </a:spcBef>
              <a:buNone/>
            </a:pPr>
            <a:r>
              <a:rPr lang="es"/>
              <a:t>Introducción</a:t>
            </a:r>
          </a:p>
        </p:txBody>
      </p:sp>
    </p:spTree>
    <p:extLst>
      <p:ext uri="{BB962C8B-B14F-4D97-AF65-F5344CB8AC3E}">
        <p14:creationId xmlns:p14="http://schemas.microsoft.com/office/powerpoint/2010/main" val="2023053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0962" y="447675"/>
            <a:ext cx="8982075" cy="5962650"/>
          </a:xfrm>
          <a:prstGeom prst="rect">
            <a:avLst/>
          </a:prstGeom>
        </p:spPr>
      </p:pic>
    </p:spTree>
    <p:extLst>
      <p:ext uri="{BB962C8B-B14F-4D97-AF65-F5344CB8AC3E}">
        <p14:creationId xmlns:p14="http://schemas.microsoft.com/office/powerpoint/2010/main" val="3787890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8587" y="347662"/>
            <a:ext cx="8886825" cy="6162675"/>
          </a:xfrm>
          <a:prstGeom prst="rect">
            <a:avLst/>
          </a:prstGeom>
        </p:spPr>
      </p:pic>
    </p:spTree>
    <p:extLst>
      <p:ext uri="{BB962C8B-B14F-4D97-AF65-F5344CB8AC3E}">
        <p14:creationId xmlns:p14="http://schemas.microsoft.com/office/powerpoint/2010/main" val="1437953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85762" y="671512"/>
            <a:ext cx="8372475" cy="5514975"/>
          </a:xfrm>
          <a:prstGeom prst="rect">
            <a:avLst/>
          </a:prstGeom>
        </p:spPr>
      </p:pic>
    </p:spTree>
    <p:extLst>
      <p:ext uri="{BB962C8B-B14F-4D97-AF65-F5344CB8AC3E}">
        <p14:creationId xmlns:p14="http://schemas.microsoft.com/office/powerpoint/2010/main" val="397441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14325" y="685800"/>
            <a:ext cx="8515350" cy="5486400"/>
          </a:xfrm>
          <a:prstGeom prst="rect">
            <a:avLst/>
          </a:prstGeom>
        </p:spPr>
      </p:pic>
    </p:spTree>
    <p:extLst>
      <p:ext uri="{BB962C8B-B14F-4D97-AF65-F5344CB8AC3E}">
        <p14:creationId xmlns:p14="http://schemas.microsoft.com/office/powerpoint/2010/main" val="3576163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endParaRPr lang="es-ES_tradnl" altLang="es-PE" sz="2800"/>
          </a:p>
        </p:txBody>
      </p:sp>
      <p:sp>
        <p:nvSpPr>
          <p:cNvPr id="7171" name="Rectangle 3"/>
          <p:cNvSpPr>
            <a:spLocks noGrp="1" noChangeArrowheads="1"/>
          </p:cNvSpPr>
          <p:nvPr>
            <p:ph type="body" sz="half" idx="1"/>
          </p:nvPr>
        </p:nvSpPr>
        <p:spPr>
          <a:xfrm>
            <a:off x="198438" y="746125"/>
            <a:ext cx="8751887" cy="1706563"/>
          </a:xfrm>
        </p:spPr>
        <p:txBody>
          <a:bodyPr/>
          <a:lstStyle/>
          <a:p>
            <a:pPr>
              <a:lnSpc>
                <a:spcPct val="90000"/>
              </a:lnSpc>
            </a:pPr>
            <a:r>
              <a:rPr lang="es-ES_tradnl" altLang="es-PE" sz="2600">
                <a:latin typeface="Arial" panose="020B0604020202020204" pitchFamily="34" charset="0"/>
              </a:rPr>
              <a:t>Una </a:t>
            </a:r>
            <a:r>
              <a:rPr lang="es-ES_tradnl" altLang="es-PE" sz="2600" b="1">
                <a:latin typeface="Arial" panose="020B0604020202020204" pitchFamily="34" charset="0"/>
              </a:rPr>
              <a:t>imagen digital</a:t>
            </a:r>
            <a:r>
              <a:rPr lang="es-ES_tradnl" altLang="es-PE" sz="2600">
                <a:latin typeface="Arial" panose="020B0604020202020204" pitchFamily="34" charset="0"/>
              </a:rPr>
              <a:t> es una matriz, o array bi-dimensional, de números.</a:t>
            </a:r>
          </a:p>
          <a:p>
            <a:pPr>
              <a:lnSpc>
                <a:spcPct val="90000"/>
              </a:lnSpc>
            </a:pPr>
            <a:r>
              <a:rPr lang="es-ES_tradnl" altLang="es-PE" sz="2600">
                <a:latin typeface="Arial" panose="020B0604020202020204" pitchFamily="34" charset="0"/>
              </a:rPr>
              <a:t>Cada celda de la matriz es un </a:t>
            </a:r>
            <a:r>
              <a:rPr lang="es-ES_tradnl" altLang="es-PE" sz="2600" b="1">
                <a:latin typeface="Arial" panose="020B0604020202020204" pitchFamily="34" charset="0"/>
              </a:rPr>
              <a:t>píxel</a:t>
            </a:r>
            <a:r>
              <a:rPr lang="es-ES_tradnl" altLang="es-PE" sz="2600">
                <a:latin typeface="Arial" panose="020B0604020202020204" pitchFamily="34" charset="0"/>
              </a:rPr>
              <a:t>.</a:t>
            </a:r>
          </a:p>
          <a:p>
            <a:pPr>
              <a:lnSpc>
                <a:spcPct val="90000"/>
              </a:lnSpc>
            </a:pPr>
            <a:r>
              <a:rPr lang="es-ES_tradnl" altLang="es-PE" sz="2600" b="1">
                <a:latin typeface="Arial" panose="020B0604020202020204" pitchFamily="34" charset="0"/>
              </a:rPr>
              <a:t>Ejemplo.</a:t>
            </a:r>
            <a:r>
              <a:rPr lang="es-ES_tradnl" altLang="es-PE" sz="2600">
                <a:latin typeface="Arial" panose="020B0604020202020204" pitchFamily="34" charset="0"/>
              </a:rPr>
              <a:t> Imagen de 20x15.</a:t>
            </a:r>
          </a:p>
        </p:txBody>
      </p:sp>
      <p:sp>
        <p:nvSpPr>
          <p:cNvPr id="45082" name="Line 1050"/>
          <p:cNvSpPr>
            <a:spLocks noChangeShapeType="1"/>
          </p:cNvSpPr>
          <p:nvPr/>
        </p:nvSpPr>
        <p:spPr bwMode="auto">
          <a:xfrm flipV="1">
            <a:off x="7440613" y="1838325"/>
            <a:ext cx="558800" cy="652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45083" name="Text Box 1051"/>
          <p:cNvSpPr txBox="1">
            <a:spLocks noChangeArrowheads="1"/>
          </p:cNvSpPr>
          <p:nvPr/>
        </p:nvSpPr>
        <p:spPr bwMode="auto">
          <a:xfrm>
            <a:off x="7605713" y="1441450"/>
            <a:ext cx="129698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200"/>
              <a:t>Un píxel</a:t>
            </a:r>
            <a:endParaRPr lang="es-ES" altLang="es-PE" sz="2200"/>
          </a:p>
        </p:txBody>
      </p:sp>
      <p:graphicFrame>
        <p:nvGraphicFramePr>
          <p:cNvPr id="127002" name="Group 2074"/>
          <p:cNvGraphicFramePr>
            <a:graphicFrameLocks noGrp="1"/>
          </p:cNvGraphicFramePr>
          <p:nvPr/>
        </p:nvGraphicFramePr>
        <p:xfrm>
          <a:off x="592138" y="2460625"/>
          <a:ext cx="8056562" cy="3886200"/>
        </p:xfrm>
        <a:graphic>
          <a:graphicData uri="http://schemas.openxmlformats.org/drawingml/2006/table">
            <a:tbl>
              <a:tblPr/>
              <a:tblGrid>
                <a:gridCol w="417512"/>
                <a:gridCol w="417513"/>
                <a:gridCol w="417512"/>
                <a:gridCol w="417513"/>
                <a:gridCol w="417512"/>
                <a:gridCol w="419100"/>
                <a:gridCol w="417513"/>
                <a:gridCol w="417512"/>
                <a:gridCol w="417513"/>
                <a:gridCol w="417512"/>
                <a:gridCol w="417513"/>
                <a:gridCol w="417512"/>
                <a:gridCol w="417513"/>
                <a:gridCol w="417512"/>
                <a:gridCol w="417513"/>
                <a:gridCol w="417512"/>
                <a:gridCol w="344488"/>
                <a:gridCol w="342900"/>
                <a:gridCol w="344487"/>
                <a:gridCol w="342900"/>
              </a:tblGrid>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115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110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111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190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110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117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202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198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197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192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116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114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118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111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115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65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200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198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33</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88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50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182</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189</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191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186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178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166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157</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148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131</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106</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78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28</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15</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PE"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44</a:t>
                      </a:r>
                      <a:endParaRPr kumimoji="0" lang="es-ES_tradnl" altLang="es-PE" sz="11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888657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p>
        </p:txBody>
      </p:sp>
      <p:sp>
        <p:nvSpPr>
          <p:cNvPr id="124931" name="Rectangle 3"/>
          <p:cNvSpPr>
            <a:spLocks noGrp="1" noChangeArrowheads="1"/>
          </p:cNvSpPr>
          <p:nvPr>
            <p:ph type="body" sz="half" idx="1"/>
          </p:nvPr>
        </p:nvSpPr>
        <p:spPr>
          <a:xfrm>
            <a:off x="323850" y="908050"/>
            <a:ext cx="8424863" cy="596900"/>
          </a:xfrm>
        </p:spPr>
        <p:txBody>
          <a:bodyPr/>
          <a:lstStyle/>
          <a:p>
            <a:pPr>
              <a:lnSpc>
                <a:spcPct val="90000"/>
              </a:lnSpc>
            </a:pPr>
            <a:r>
              <a:rPr lang="es-ES_tradnl" altLang="es-PE" sz="2600">
                <a:latin typeface="Arial" panose="020B0604020202020204" pitchFamily="34" charset="0"/>
              </a:rPr>
              <a:t>Una forma más común de visualizar una imagen...</a:t>
            </a:r>
          </a:p>
        </p:txBody>
      </p:sp>
      <p:pic>
        <p:nvPicPr>
          <p:cNvPr id="124937" name="Picture 9" descr="pixele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485900"/>
            <a:ext cx="6059488" cy="4578350"/>
          </a:xfrm>
          <a:prstGeom prst="rect">
            <a:avLst/>
          </a:prstGeom>
          <a:noFill/>
          <a:extLst>
            <a:ext uri="{909E8E84-426E-40DD-AFC4-6F175D3DCCD1}">
              <a14:hiddenFill xmlns:a14="http://schemas.microsoft.com/office/drawing/2010/main">
                <a:solidFill>
                  <a:srgbClr val="FFFFFF"/>
                </a:solidFill>
              </a14:hiddenFill>
            </a:ext>
          </a:extLst>
        </p:spPr>
      </p:pic>
      <p:grpSp>
        <p:nvGrpSpPr>
          <p:cNvPr id="124958" name="Group 30"/>
          <p:cNvGrpSpPr>
            <a:grpSpLocks/>
          </p:cNvGrpSpPr>
          <p:nvPr/>
        </p:nvGrpSpPr>
        <p:grpSpPr bwMode="auto">
          <a:xfrm>
            <a:off x="277813" y="3667125"/>
            <a:ext cx="4633912" cy="4416425"/>
            <a:chOff x="255" y="1963"/>
            <a:chExt cx="2919" cy="2782"/>
          </a:xfrm>
        </p:grpSpPr>
        <p:sp>
          <p:nvSpPr>
            <p:cNvPr id="124945" name="Text Box 17"/>
            <p:cNvSpPr txBox="1">
              <a:spLocks noChangeArrowheads="1"/>
            </p:cNvSpPr>
            <p:nvPr/>
          </p:nvSpPr>
          <p:spPr bwMode="auto">
            <a:xfrm>
              <a:off x="267" y="1963"/>
              <a:ext cx="9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Un píxel</a:t>
              </a:r>
              <a:endParaRPr lang="es-ES" altLang="es-PE"/>
            </a:p>
          </p:txBody>
        </p:sp>
        <p:grpSp>
          <p:nvGrpSpPr>
            <p:cNvPr id="124947" name="Group 19"/>
            <p:cNvGrpSpPr>
              <a:grpSpLocks/>
            </p:cNvGrpSpPr>
            <p:nvPr/>
          </p:nvGrpSpPr>
          <p:grpSpPr bwMode="auto">
            <a:xfrm>
              <a:off x="255" y="2307"/>
              <a:ext cx="1473" cy="1083"/>
              <a:chOff x="255" y="2307"/>
              <a:chExt cx="1473" cy="1083"/>
            </a:xfrm>
          </p:grpSpPr>
          <p:sp>
            <p:nvSpPr>
              <p:cNvPr id="124933" name="Rectangle 5"/>
              <p:cNvSpPr>
                <a:spLocks noChangeArrowheads="1"/>
              </p:cNvSpPr>
              <p:nvPr/>
            </p:nvSpPr>
            <p:spPr bwMode="auto">
              <a:xfrm>
                <a:off x="257" y="2316"/>
                <a:ext cx="952" cy="907"/>
              </a:xfrm>
              <a:prstGeom prst="rect">
                <a:avLst/>
              </a:prstGeom>
              <a:solidFill>
                <a:schemeClr val="bg2"/>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s-PE"/>
              </a:p>
            </p:txBody>
          </p:sp>
          <p:sp>
            <p:nvSpPr>
              <p:cNvPr id="124944" name="Freeform 16"/>
              <p:cNvSpPr>
                <a:spLocks/>
              </p:cNvSpPr>
              <p:nvPr/>
            </p:nvSpPr>
            <p:spPr bwMode="auto">
              <a:xfrm>
                <a:off x="1215" y="2307"/>
                <a:ext cx="510" cy="1080"/>
              </a:xfrm>
              <a:custGeom>
                <a:avLst/>
                <a:gdLst>
                  <a:gd name="T0" fmla="*/ 0 w 510"/>
                  <a:gd name="T1" fmla="*/ 912 h 1080"/>
                  <a:gd name="T2" fmla="*/ 510 w 510"/>
                  <a:gd name="T3" fmla="*/ 1080 h 1080"/>
                  <a:gd name="T4" fmla="*/ 509 w 510"/>
                  <a:gd name="T5" fmla="*/ 1015 h 1080"/>
                  <a:gd name="T6" fmla="*/ 0 w 510"/>
                  <a:gd name="T7" fmla="*/ 0 h 1080"/>
                  <a:gd name="T8" fmla="*/ 0 w 510"/>
                  <a:gd name="T9" fmla="*/ 912 h 1080"/>
                </a:gdLst>
                <a:ahLst/>
                <a:cxnLst>
                  <a:cxn ang="0">
                    <a:pos x="T0" y="T1"/>
                  </a:cxn>
                  <a:cxn ang="0">
                    <a:pos x="T2" y="T3"/>
                  </a:cxn>
                  <a:cxn ang="0">
                    <a:pos x="T4" y="T5"/>
                  </a:cxn>
                  <a:cxn ang="0">
                    <a:pos x="T6" y="T7"/>
                  </a:cxn>
                  <a:cxn ang="0">
                    <a:pos x="T8" y="T9"/>
                  </a:cxn>
                </a:cxnLst>
                <a:rect l="0" t="0" r="r" b="b"/>
                <a:pathLst>
                  <a:path w="510" h="1080">
                    <a:moveTo>
                      <a:pt x="0" y="912"/>
                    </a:moveTo>
                    <a:lnTo>
                      <a:pt x="510" y="1080"/>
                    </a:lnTo>
                    <a:lnTo>
                      <a:pt x="509" y="1015"/>
                    </a:lnTo>
                    <a:lnTo>
                      <a:pt x="0" y="0"/>
                    </a:lnTo>
                    <a:lnTo>
                      <a:pt x="0" y="912"/>
                    </a:lnTo>
                    <a:close/>
                  </a:path>
                </a:pathLst>
              </a:custGeom>
              <a:solidFill>
                <a:srgbClr val="B2B2B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24946" name="Freeform 18"/>
              <p:cNvSpPr>
                <a:spLocks/>
              </p:cNvSpPr>
              <p:nvPr/>
            </p:nvSpPr>
            <p:spPr bwMode="auto">
              <a:xfrm>
                <a:off x="255" y="3225"/>
                <a:ext cx="1473" cy="165"/>
              </a:xfrm>
              <a:custGeom>
                <a:avLst/>
                <a:gdLst>
                  <a:gd name="T0" fmla="*/ 0 w 1473"/>
                  <a:gd name="T1" fmla="*/ 3 h 165"/>
                  <a:gd name="T2" fmla="*/ 1410 w 1473"/>
                  <a:gd name="T3" fmla="*/ 162 h 165"/>
                  <a:gd name="T4" fmla="*/ 1473 w 1473"/>
                  <a:gd name="T5" fmla="*/ 165 h 165"/>
                  <a:gd name="T6" fmla="*/ 960 w 1473"/>
                  <a:gd name="T7" fmla="*/ 0 h 165"/>
                  <a:gd name="T8" fmla="*/ 0 w 1473"/>
                  <a:gd name="T9" fmla="*/ 3 h 165"/>
                </a:gdLst>
                <a:ahLst/>
                <a:cxnLst>
                  <a:cxn ang="0">
                    <a:pos x="T0" y="T1"/>
                  </a:cxn>
                  <a:cxn ang="0">
                    <a:pos x="T2" y="T3"/>
                  </a:cxn>
                  <a:cxn ang="0">
                    <a:pos x="T4" y="T5"/>
                  </a:cxn>
                  <a:cxn ang="0">
                    <a:pos x="T6" y="T7"/>
                  </a:cxn>
                  <a:cxn ang="0">
                    <a:pos x="T8" y="T9"/>
                  </a:cxn>
                </a:cxnLst>
                <a:rect l="0" t="0" r="r" b="b"/>
                <a:pathLst>
                  <a:path w="1473" h="165">
                    <a:moveTo>
                      <a:pt x="0" y="3"/>
                    </a:moveTo>
                    <a:lnTo>
                      <a:pt x="1410" y="162"/>
                    </a:lnTo>
                    <a:lnTo>
                      <a:pt x="1473" y="165"/>
                    </a:lnTo>
                    <a:lnTo>
                      <a:pt x="960" y="0"/>
                    </a:lnTo>
                    <a:lnTo>
                      <a:pt x="0" y="3"/>
                    </a:lnTo>
                    <a:close/>
                  </a:path>
                </a:pathLst>
              </a:custGeom>
              <a:solidFill>
                <a:srgbClr val="3333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
          <p:nvSpPr>
            <p:cNvPr id="124949" name="Line 21"/>
            <p:cNvSpPr>
              <a:spLocks noChangeShapeType="1"/>
            </p:cNvSpPr>
            <p:nvPr/>
          </p:nvSpPr>
          <p:spPr bwMode="auto">
            <a:xfrm>
              <a:off x="2659" y="4715"/>
              <a:ext cx="515" cy="3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1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grpSp>
    </p:spTree>
    <p:extLst>
      <p:ext uri="{BB962C8B-B14F-4D97-AF65-F5344CB8AC3E}">
        <p14:creationId xmlns:p14="http://schemas.microsoft.com/office/powerpoint/2010/main" val="378534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24958"/>
                                        </p:tgtEl>
                                        <p:attrNameLst>
                                          <p:attrName>style.visibility</p:attrName>
                                        </p:attrNameLst>
                                      </p:cBhvr>
                                      <p:to>
                                        <p:strVal val="visible"/>
                                      </p:to>
                                    </p:set>
                                    <p:anim calcmode="lin" valueType="num">
                                      <p:cBhvr>
                                        <p:cTn id="7" dur="500" fill="hold"/>
                                        <p:tgtEl>
                                          <p:spTgt spid="124958"/>
                                        </p:tgtEl>
                                        <p:attrNameLst>
                                          <p:attrName>ppt_w</p:attrName>
                                        </p:attrNameLst>
                                      </p:cBhvr>
                                      <p:tavLst>
                                        <p:tav tm="0">
                                          <p:val>
                                            <p:fltVal val="0"/>
                                          </p:val>
                                        </p:tav>
                                        <p:tav tm="100000">
                                          <p:val>
                                            <p:strVal val="#ppt_w"/>
                                          </p:val>
                                        </p:tav>
                                      </p:tavLst>
                                    </p:anim>
                                    <p:anim calcmode="lin" valueType="num">
                                      <p:cBhvr>
                                        <p:cTn id="8" dur="500" fill="hold"/>
                                        <p:tgtEl>
                                          <p:spTgt spid="1249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p>
        </p:txBody>
      </p:sp>
      <p:sp>
        <p:nvSpPr>
          <p:cNvPr id="128003" name="Rectangle 3"/>
          <p:cNvSpPr>
            <a:spLocks noGrp="1" noChangeArrowheads="1"/>
          </p:cNvSpPr>
          <p:nvPr>
            <p:ph type="body" sz="half" idx="1"/>
          </p:nvPr>
        </p:nvSpPr>
        <p:spPr>
          <a:xfrm>
            <a:off x="271463" y="908050"/>
            <a:ext cx="8647112" cy="4643438"/>
          </a:xfrm>
        </p:spPr>
        <p:txBody>
          <a:bodyPr/>
          <a:lstStyle/>
          <a:p>
            <a:pPr>
              <a:lnSpc>
                <a:spcPct val="90000"/>
              </a:lnSpc>
              <a:buFontTx/>
              <a:buNone/>
            </a:pPr>
            <a:r>
              <a:rPr lang="es-ES_tradnl" altLang="es-PE" sz="2600" b="1">
                <a:latin typeface="Arial" panose="020B0604020202020204" pitchFamily="34" charset="0"/>
              </a:rPr>
              <a:t>	Un poco de nomenclatura</a:t>
            </a:r>
          </a:p>
          <a:p>
            <a:pPr>
              <a:lnSpc>
                <a:spcPct val="90000"/>
              </a:lnSpc>
            </a:pPr>
            <a:r>
              <a:rPr lang="es-ES_tradnl" altLang="es-PE" sz="2400">
                <a:latin typeface="Arial" panose="020B0604020202020204" pitchFamily="34" charset="0"/>
              </a:rPr>
              <a:t>Nº de columnas de la matriz: </a:t>
            </a:r>
            <a:r>
              <a:rPr lang="es-ES_tradnl" altLang="es-PE" sz="2400" b="1">
                <a:latin typeface="Arial" panose="020B0604020202020204" pitchFamily="34" charset="0"/>
              </a:rPr>
              <a:t>ancho</a:t>
            </a:r>
            <a:r>
              <a:rPr lang="es-ES_tradnl" altLang="es-PE" sz="2400">
                <a:latin typeface="Arial" panose="020B0604020202020204" pitchFamily="34" charset="0"/>
              </a:rPr>
              <a:t> de la imagen (</a:t>
            </a:r>
            <a:r>
              <a:rPr lang="es-ES_tradnl" altLang="es-PE" sz="2400" i="1">
                <a:latin typeface="Arial" panose="020B0604020202020204" pitchFamily="34" charset="0"/>
              </a:rPr>
              <a:t>width</a:t>
            </a:r>
            <a:r>
              <a:rPr lang="es-ES_tradnl" altLang="es-PE" sz="2400">
                <a:latin typeface="Arial" panose="020B0604020202020204" pitchFamily="34" charset="0"/>
              </a:rPr>
              <a:t>).</a:t>
            </a:r>
          </a:p>
          <a:p>
            <a:pPr>
              <a:lnSpc>
                <a:spcPct val="90000"/>
              </a:lnSpc>
            </a:pPr>
            <a:r>
              <a:rPr lang="es-ES_tradnl" altLang="es-PE" sz="2400">
                <a:latin typeface="Arial" panose="020B0604020202020204" pitchFamily="34" charset="0"/>
              </a:rPr>
              <a:t>Nº de filas de la matriz: </a:t>
            </a:r>
            <a:r>
              <a:rPr lang="es-ES_tradnl" altLang="es-PE" sz="2400" b="1">
                <a:latin typeface="Arial" panose="020B0604020202020204" pitchFamily="34" charset="0"/>
              </a:rPr>
              <a:t>alto</a:t>
            </a:r>
            <a:r>
              <a:rPr lang="es-ES_tradnl" altLang="es-PE" sz="2400">
                <a:latin typeface="Arial" panose="020B0604020202020204" pitchFamily="34" charset="0"/>
              </a:rPr>
              <a:t> de la imagen (</a:t>
            </a:r>
            <a:r>
              <a:rPr lang="es-ES_tradnl" altLang="es-PE" sz="2400" i="1">
                <a:latin typeface="Arial" panose="020B0604020202020204" pitchFamily="34" charset="0"/>
              </a:rPr>
              <a:t>height</a:t>
            </a:r>
            <a:r>
              <a:rPr lang="es-ES_tradnl" altLang="es-PE" sz="2400">
                <a:latin typeface="Arial" panose="020B0604020202020204" pitchFamily="34" charset="0"/>
              </a:rPr>
              <a:t>).</a:t>
            </a:r>
          </a:p>
          <a:p>
            <a:pPr>
              <a:lnSpc>
                <a:spcPct val="90000"/>
              </a:lnSpc>
            </a:pPr>
            <a:r>
              <a:rPr lang="es-ES_tradnl" altLang="es-PE" sz="2400">
                <a:latin typeface="Arial" panose="020B0604020202020204" pitchFamily="34" charset="0"/>
              </a:rPr>
              <a:t>Eje horizontal: </a:t>
            </a:r>
            <a:r>
              <a:rPr lang="es-ES_tradnl" altLang="es-PE" sz="2400" b="1">
                <a:latin typeface="Arial" panose="020B0604020202020204" pitchFamily="34" charset="0"/>
              </a:rPr>
              <a:t>eje x</a:t>
            </a:r>
            <a:r>
              <a:rPr lang="es-ES_tradnl" altLang="es-PE" sz="2400">
                <a:latin typeface="Arial" panose="020B0604020202020204" pitchFamily="34" charset="0"/>
              </a:rPr>
              <a:t>.</a:t>
            </a:r>
          </a:p>
          <a:p>
            <a:pPr>
              <a:lnSpc>
                <a:spcPct val="90000"/>
              </a:lnSpc>
            </a:pPr>
            <a:r>
              <a:rPr lang="es-ES_tradnl" altLang="es-PE" sz="2400">
                <a:latin typeface="Arial" panose="020B0604020202020204" pitchFamily="34" charset="0"/>
              </a:rPr>
              <a:t>Eje vertical: </a:t>
            </a:r>
            <a:r>
              <a:rPr lang="es-ES_tradnl" altLang="es-PE" sz="2400" b="1">
                <a:latin typeface="Arial" panose="020B0604020202020204" pitchFamily="34" charset="0"/>
              </a:rPr>
              <a:t>eje y</a:t>
            </a:r>
            <a:r>
              <a:rPr lang="es-ES_tradnl" altLang="es-PE" sz="2400">
                <a:latin typeface="Arial" panose="020B0604020202020204" pitchFamily="34" charset="0"/>
              </a:rPr>
              <a:t>.</a:t>
            </a:r>
          </a:p>
          <a:p>
            <a:pPr>
              <a:lnSpc>
                <a:spcPct val="90000"/>
              </a:lnSpc>
            </a:pPr>
            <a:r>
              <a:rPr lang="es-ES_tradnl" altLang="es-PE" sz="2400">
                <a:latin typeface="Arial" panose="020B0604020202020204" pitchFamily="34" charset="0"/>
              </a:rPr>
              <a:t>Normalmente el tamaño de la imagen se expresa como: </a:t>
            </a:r>
            <a:r>
              <a:rPr lang="es-ES_tradnl" altLang="es-PE" sz="2400" b="1">
                <a:latin typeface="Arial" panose="020B0604020202020204" pitchFamily="34" charset="0"/>
              </a:rPr>
              <a:t>ancho x alto</a:t>
            </a:r>
          </a:p>
          <a:p>
            <a:pPr>
              <a:lnSpc>
                <a:spcPct val="90000"/>
              </a:lnSpc>
            </a:pPr>
            <a:endParaRPr lang="es-ES_tradnl" altLang="es-PE" sz="2400" b="1">
              <a:latin typeface="Arial" panose="020B0604020202020204" pitchFamily="34" charset="0"/>
            </a:endParaRPr>
          </a:p>
          <a:p>
            <a:pPr>
              <a:lnSpc>
                <a:spcPct val="90000"/>
              </a:lnSpc>
            </a:pPr>
            <a:r>
              <a:rPr lang="es-ES_tradnl" altLang="es-PE" sz="2400" b="1">
                <a:latin typeface="Arial" panose="020B0604020202020204" pitchFamily="34" charset="0"/>
              </a:rPr>
              <a:t>Ejemplo.</a:t>
            </a:r>
            <a:r>
              <a:rPr lang="es-ES_tradnl" altLang="es-PE" sz="2400">
                <a:latin typeface="Arial" panose="020B0604020202020204" pitchFamily="34" charset="0"/>
              </a:rPr>
              <a:t> Tamaños típicos:</a:t>
            </a:r>
            <a:br>
              <a:rPr lang="es-ES_tradnl" altLang="es-PE" sz="2400">
                <a:latin typeface="Arial" panose="020B0604020202020204" pitchFamily="34" charset="0"/>
              </a:rPr>
            </a:br>
            <a:r>
              <a:rPr lang="es-ES_tradnl" altLang="es-PE" sz="2400">
                <a:latin typeface="Arial" panose="020B0604020202020204" pitchFamily="34" charset="0"/>
              </a:rPr>
              <a:t>320x240, 640x480,</a:t>
            </a:r>
            <a:br>
              <a:rPr lang="es-ES_tradnl" altLang="es-PE" sz="2400">
                <a:latin typeface="Arial" panose="020B0604020202020204" pitchFamily="34" charset="0"/>
              </a:rPr>
            </a:br>
            <a:r>
              <a:rPr lang="es-ES_tradnl" altLang="es-PE" sz="2400">
                <a:latin typeface="Arial" panose="020B0604020202020204" pitchFamily="34" charset="0"/>
              </a:rPr>
              <a:t>800x600, 1024x768, ...</a:t>
            </a:r>
          </a:p>
        </p:txBody>
      </p:sp>
      <p:sp>
        <p:nvSpPr>
          <p:cNvPr id="128004" name="Line 4"/>
          <p:cNvSpPr>
            <a:spLocks noChangeShapeType="1"/>
          </p:cNvSpPr>
          <p:nvPr/>
        </p:nvSpPr>
        <p:spPr bwMode="auto">
          <a:xfrm>
            <a:off x="4679950" y="6110288"/>
            <a:ext cx="34417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28005" name="Text Box 5"/>
          <p:cNvSpPr txBox="1">
            <a:spLocks noChangeArrowheads="1"/>
          </p:cNvSpPr>
          <p:nvPr/>
        </p:nvSpPr>
        <p:spPr bwMode="auto">
          <a:xfrm>
            <a:off x="5230813" y="6081713"/>
            <a:ext cx="420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000"/>
              <a:t>x</a:t>
            </a:r>
            <a:endParaRPr lang="es-ES" altLang="es-PE" sz="2000"/>
          </a:p>
        </p:txBody>
      </p:sp>
      <p:pic>
        <p:nvPicPr>
          <p:cNvPr id="128542" name="Picture 542" descr="pixeles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0138" y="3714750"/>
            <a:ext cx="3113087" cy="2278063"/>
          </a:xfrm>
          <a:prstGeom prst="rect">
            <a:avLst/>
          </a:prstGeom>
          <a:noFill/>
          <a:extLst>
            <a:ext uri="{909E8E84-426E-40DD-AFC4-6F175D3DCCD1}">
              <a14:hiddenFill xmlns:a14="http://schemas.microsoft.com/office/drawing/2010/main">
                <a:solidFill>
                  <a:srgbClr val="FFFFFF"/>
                </a:solidFill>
              </a14:hiddenFill>
            </a:ext>
          </a:extLst>
        </p:spPr>
      </p:pic>
      <p:sp>
        <p:nvSpPr>
          <p:cNvPr id="128543" name="Rectangle 543"/>
          <p:cNvSpPr>
            <a:spLocks noChangeArrowheads="1"/>
          </p:cNvSpPr>
          <p:nvPr/>
        </p:nvSpPr>
        <p:spPr bwMode="auto">
          <a:xfrm>
            <a:off x="7180263" y="3698875"/>
            <a:ext cx="98425" cy="2316163"/>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28544" name="Text Box 544"/>
          <p:cNvSpPr txBox="1">
            <a:spLocks noChangeArrowheads="1"/>
          </p:cNvSpPr>
          <p:nvPr/>
        </p:nvSpPr>
        <p:spPr bwMode="auto">
          <a:xfrm>
            <a:off x="7369175" y="3236913"/>
            <a:ext cx="12033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1800"/>
              <a:t>Columna</a:t>
            </a:r>
            <a:endParaRPr lang="es-ES" altLang="es-PE" sz="1800"/>
          </a:p>
        </p:txBody>
      </p:sp>
      <p:sp>
        <p:nvSpPr>
          <p:cNvPr id="128545" name="Freeform 545"/>
          <p:cNvSpPr>
            <a:spLocks/>
          </p:cNvSpPr>
          <p:nvPr/>
        </p:nvSpPr>
        <p:spPr bwMode="auto">
          <a:xfrm>
            <a:off x="7218363" y="3346450"/>
            <a:ext cx="161925" cy="300038"/>
          </a:xfrm>
          <a:custGeom>
            <a:avLst/>
            <a:gdLst>
              <a:gd name="T0" fmla="*/ 169 w 169"/>
              <a:gd name="T1" fmla="*/ 0 h 279"/>
              <a:gd name="T2" fmla="*/ 35 w 169"/>
              <a:gd name="T3" fmla="*/ 103 h 279"/>
              <a:gd name="T4" fmla="*/ 0 w 169"/>
              <a:gd name="T5" fmla="*/ 279 h 279"/>
            </a:gdLst>
            <a:ahLst/>
            <a:cxnLst>
              <a:cxn ang="0">
                <a:pos x="T0" y="T1"/>
              </a:cxn>
              <a:cxn ang="0">
                <a:pos x="T2" y="T3"/>
              </a:cxn>
              <a:cxn ang="0">
                <a:pos x="T4" y="T5"/>
              </a:cxn>
            </a:cxnLst>
            <a:rect l="0" t="0" r="r" b="b"/>
            <a:pathLst>
              <a:path w="169" h="279">
                <a:moveTo>
                  <a:pt x="169" y="0"/>
                </a:moveTo>
                <a:cubicBezTo>
                  <a:pt x="147" y="17"/>
                  <a:pt x="63" y="57"/>
                  <a:pt x="35" y="103"/>
                </a:cubicBezTo>
                <a:cubicBezTo>
                  <a:pt x="7" y="149"/>
                  <a:pt x="7" y="242"/>
                  <a:pt x="0" y="279"/>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28546" name="Rectangle 546"/>
          <p:cNvSpPr>
            <a:spLocks noChangeArrowheads="1"/>
          </p:cNvSpPr>
          <p:nvPr/>
        </p:nvSpPr>
        <p:spPr bwMode="auto">
          <a:xfrm>
            <a:off x="4892675" y="4618038"/>
            <a:ext cx="3148013" cy="100012"/>
          </a:xfrm>
          <a:prstGeom prst="rect">
            <a:avLst/>
          </a:prstGeom>
          <a:noFill/>
          <a:ln w="28575">
            <a:solidFill>
              <a:srgbClr val="33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28547" name="Text Box 547"/>
          <p:cNvSpPr txBox="1">
            <a:spLocks noChangeArrowheads="1"/>
          </p:cNvSpPr>
          <p:nvPr/>
        </p:nvSpPr>
        <p:spPr bwMode="auto">
          <a:xfrm>
            <a:off x="4208463" y="4789488"/>
            <a:ext cx="5730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1800"/>
              <a:t>Fila</a:t>
            </a:r>
            <a:endParaRPr lang="es-ES" altLang="es-PE" sz="1800"/>
          </a:p>
        </p:txBody>
      </p:sp>
      <p:sp>
        <p:nvSpPr>
          <p:cNvPr id="128548" name="Freeform 548"/>
          <p:cNvSpPr>
            <a:spLocks/>
          </p:cNvSpPr>
          <p:nvPr/>
        </p:nvSpPr>
        <p:spPr bwMode="auto">
          <a:xfrm>
            <a:off x="4498975" y="4684713"/>
            <a:ext cx="285750" cy="134937"/>
          </a:xfrm>
          <a:custGeom>
            <a:avLst/>
            <a:gdLst>
              <a:gd name="T0" fmla="*/ 0 w 425"/>
              <a:gd name="T1" fmla="*/ 188 h 188"/>
              <a:gd name="T2" fmla="*/ 195 w 425"/>
              <a:gd name="T3" fmla="*/ 40 h 188"/>
              <a:gd name="T4" fmla="*/ 425 w 425"/>
              <a:gd name="T5" fmla="*/ 0 h 188"/>
            </a:gdLst>
            <a:ahLst/>
            <a:cxnLst>
              <a:cxn ang="0">
                <a:pos x="T0" y="T1"/>
              </a:cxn>
              <a:cxn ang="0">
                <a:pos x="T2" y="T3"/>
              </a:cxn>
              <a:cxn ang="0">
                <a:pos x="T4" y="T5"/>
              </a:cxn>
            </a:cxnLst>
            <a:rect l="0" t="0" r="r" b="b"/>
            <a:pathLst>
              <a:path w="425" h="188">
                <a:moveTo>
                  <a:pt x="0" y="188"/>
                </a:moveTo>
                <a:cubicBezTo>
                  <a:pt x="33" y="163"/>
                  <a:pt x="124" y="71"/>
                  <a:pt x="195" y="40"/>
                </a:cubicBezTo>
                <a:cubicBezTo>
                  <a:pt x="266" y="9"/>
                  <a:pt x="377" y="8"/>
                  <a:pt x="425"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28551" name="Line 551"/>
          <p:cNvSpPr>
            <a:spLocks noChangeShapeType="1"/>
          </p:cNvSpPr>
          <p:nvPr/>
        </p:nvSpPr>
        <p:spPr bwMode="auto">
          <a:xfrm flipH="1" flipV="1">
            <a:off x="4800600" y="3775075"/>
            <a:ext cx="3175" cy="244475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28552" name="Text Box 552"/>
          <p:cNvSpPr txBox="1">
            <a:spLocks noChangeArrowheads="1"/>
          </p:cNvSpPr>
          <p:nvPr/>
        </p:nvSpPr>
        <p:spPr bwMode="auto">
          <a:xfrm>
            <a:off x="4416425" y="5529263"/>
            <a:ext cx="4206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000"/>
              <a:t>y</a:t>
            </a:r>
            <a:endParaRPr lang="es-ES" altLang="es-PE" sz="2000"/>
          </a:p>
        </p:txBody>
      </p:sp>
    </p:spTree>
    <p:extLst>
      <p:ext uri="{BB962C8B-B14F-4D97-AF65-F5344CB8AC3E}">
        <p14:creationId xmlns:p14="http://schemas.microsoft.com/office/powerpoint/2010/main" val="36637840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p>
        </p:txBody>
      </p:sp>
      <p:sp>
        <p:nvSpPr>
          <p:cNvPr id="123907" name="Rectangle 3"/>
          <p:cNvSpPr>
            <a:spLocks noGrp="1" noChangeArrowheads="1"/>
          </p:cNvSpPr>
          <p:nvPr>
            <p:ph type="body" sz="half" idx="1"/>
          </p:nvPr>
        </p:nvSpPr>
        <p:spPr>
          <a:xfrm>
            <a:off x="323850" y="908050"/>
            <a:ext cx="8424863" cy="471488"/>
          </a:xfrm>
        </p:spPr>
        <p:txBody>
          <a:bodyPr/>
          <a:lstStyle/>
          <a:p>
            <a:pPr>
              <a:lnSpc>
                <a:spcPct val="90000"/>
              </a:lnSpc>
            </a:pPr>
            <a:r>
              <a:rPr lang="es-ES_tradnl" altLang="es-PE" sz="2600">
                <a:latin typeface="Arial" panose="020B0604020202020204" pitchFamily="34" charset="0"/>
              </a:rPr>
              <a:t>Otra posible forma de visualizar la imagen...</a:t>
            </a:r>
          </a:p>
        </p:txBody>
      </p:sp>
      <p:sp>
        <p:nvSpPr>
          <p:cNvPr id="123913" name="Rectangle 9"/>
          <p:cNvSpPr>
            <a:spLocks noChangeArrowheads="1"/>
          </p:cNvSpPr>
          <p:nvPr/>
        </p:nvSpPr>
        <p:spPr bwMode="auto">
          <a:xfrm>
            <a:off x="5967413" y="1366838"/>
            <a:ext cx="258762" cy="1568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23914" name="Text Box 10"/>
          <p:cNvSpPr txBox="1">
            <a:spLocks noChangeArrowheads="1"/>
          </p:cNvSpPr>
          <p:nvPr/>
        </p:nvSpPr>
        <p:spPr bwMode="auto">
          <a:xfrm>
            <a:off x="6227763" y="1895475"/>
            <a:ext cx="2790825" cy="14319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200"/>
              <a:t>Una imagen se puede interpretar como una superficie bidimensional.</a:t>
            </a:r>
            <a:endParaRPr lang="es-ES" altLang="es-PE" sz="2200"/>
          </a:p>
        </p:txBody>
      </p:sp>
      <p:sp>
        <p:nvSpPr>
          <p:cNvPr id="123915" name="Text Box 11"/>
          <p:cNvSpPr txBox="1">
            <a:spLocks noChangeArrowheads="1"/>
          </p:cNvSpPr>
          <p:nvPr/>
        </p:nvSpPr>
        <p:spPr bwMode="auto">
          <a:xfrm>
            <a:off x="6353175" y="4152900"/>
            <a:ext cx="2646363" cy="14319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PE" sz="2200"/>
              <a:t>Una imagen digital es un muestreo discreto de la señal continua.</a:t>
            </a:r>
            <a:endParaRPr lang="es-ES" altLang="es-PE" sz="2200"/>
          </a:p>
        </p:txBody>
      </p:sp>
      <p:pic>
        <p:nvPicPr>
          <p:cNvPr id="123916" name="Picture 12" descr="pixeles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1419225"/>
            <a:ext cx="5691188" cy="49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910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4" grpId="0" animBg="1"/>
      <p:bldP spid="1239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p>
        </p:txBody>
      </p:sp>
      <p:sp>
        <p:nvSpPr>
          <p:cNvPr id="122883" name="Rectangle 3"/>
          <p:cNvSpPr>
            <a:spLocks noGrp="1" noChangeArrowheads="1"/>
          </p:cNvSpPr>
          <p:nvPr>
            <p:ph type="body" sz="half" idx="1"/>
          </p:nvPr>
        </p:nvSpPr>
        <p:spPr>
          <a:xfrm>
            <a:off x="307975" y="774700"/>
            <a:ext cx="8628063" cy="3281363"/>
          </a:xfrm>
        </p:spPr>
        <p:txBody>
          <a:bodyPr/>
          <a:lstStyle/>
          <a:p>
            <a:r>
              <a:rPr lang="es-ES_tradnl" altLang="es-PE" sz="2400" b="1">
                <a:latin typeface="Arial" panose="020B0604020202020204" pitchFamily="34" charset="0"/>
              </a:rPr>
              <a:t>Vecindad, proximidad:</a:t>
            </a:r>
            <a:r>
              <a:rPr lang="es-ES_tradnl" altLang="es-PE" sz="2400">
                <a:latin typeface="Arial" panose="020B0604020202020204" pitchFamily="34" charset="0"/>
              </a:rPr>
              <a:t> en una imagen, los píxeles próximos tienen una </a:t>
            </a:r>
            <a:r>
              <a:rPr lang="es-ES_tradnl" altLang="es-PE" sz="2400" i="1">
                <a:latin typeface="Arial" panose="020B0604020202020204" pitchFamily="34" charset="0"/>
              </a:rPr>
              <a:t>“relación más estrecha”</a:t>
            </a:r>
            <a:r>
              <a:rPr lang="es-ES_tradnl" altLang="es-PE" sz="2400">
                <a:latin typeface="Arial" panose="020B0604020202020204" pitchFamily="34" charset="0"/>
              </a:rPr>
              <a:t> entre sí que los lejanos. </a:t>
            </a:r>
            <a:r>
              <a:rPr lang="es-ES_tradnl" altLang="es-PE" sz="2400">
                <a:latin typeface="Arial" panose="020B0604020202020204" pitchFamily="34" charset="0"/>
                <a:sym typeface="Wingdings" panose="05000000000000000000" pitchFamily="2" charset="2"/>
              </a:rPr>
              <a:t> </a:t>
            </a:r>
            <a:r>
              <a:rPr lang="es-ES_tradnl" altLang="es-PE" sz="2400">
                <a:latin typeface="Arial" panose="020B0604020202020204" pitchFamily="34" charset="0"/>
              </a:rPr>
              <a:t>Diferencia respecto a una matriz en sentido genérico. </a:t>
            </a:r>
          </a:p>
          <a:p>
            <a:r>
              <a:rPr lang="es-ES_tradnl" altLang="es-PE" sz="2400">
                <a:latin typeface="Arial" panose="020B0604020202020204" pitchFamily="34" charset="0"/>
              </a:rPr>
              <a:t>Por ejemplo, se espera que los valores de dos píxeles próximos sean más o menos </a:t>
            </a:r>
            <a:r>
              <a:rPr lang="es-ES_tradnl" altLang="es-PE" sz="2400" i="1">
                <a:latin typeface="Arial" panose="020B0604020202020204" pitchFamily="34" charset="0"/>
              </a:rPr>
              <a:t>parecidos</a:t>
            </a:r>
            <a:r>
              <a:rPr lang="es-ES_tradnl" altLang="es-PE" sz="2400">
                <a:latin typeface="Arial" panose="020B0604020202020204" pitchFamily="34" charset="0"/>
              </a:rPr>
              <a:t>.</a:t>
            </a:r>
          </a:p>
          <a:p>
            <a:r>
              <a:rPr lang="es-ES_tradnl" altLang="es-PE" sz="2400">
                <a:latin typeface="Arial" panose="020B0604020202020204" pitchFamily="34" charset="0"/>
              </a:rPr>
              <a:t>Tiene sentido definir la </a:t>
            </a:r>
            <a:r>
              <a:rPr lang="es-ES_tradnl" altLang="es-PE" sz="2400" b="1">
                <a:latin typeface="Arial" panose="020B0604020202020204" pitchFamily="34" charset="0"/>
              </a:rPr>
              <a:t>vecindad </a:t>
            </a:r>
            <a:r>
              <a:rPr lang="es-ES_tradnl" altLang="es-PE" sz="2400">
                <a:latin typeface="Arial" panose="020B0604020202020204" pitchFamily="34" charset="0"/>
              </a:rPr>
              <a:t>de un píxel y la </a:t>
            </a:r>
            <a:r>
              <a:rPr lang="es-ES_tradnl" altLang="es-PE" sz="2400" b="1">
                <a:latin typeface="Arial" panose="020B0604020202020204" pitchFamily="34" charset="0"/>
              </a:rPr>
              <a:t>distancia</a:t>
            </a:r>
            <a:r>
              <a:rPr lang="es-ES_tradnl" altLang="es-PE" sz="2400">
                <a:latin typeface="Arial" panose="020B0604020202020204" pitchFamily="34" charset="0"/>
              </a:rPr>
              <a:t> entre dos píxeles.</a:t>
            </a:r>
          </a:p>
        </p:txBody>
      </p:sp>
      <p:graphicFrame>
        <p:nvGraphicFramePr>
          <p:cNvPr id="122945" name="Group 65"/>
          <p:cNvGraphicFramePr>
            <a:graphicFrameLocks noGrp="1"/>
          </p:cNvGraphicFramePr>
          <p:nvPr/>
        </p:nvGraphicFramePr>
        <p:xfrm>
          <a:off x="1887538" y="4062413"/>
          <a:ext cx="1916112" cy="1647825"/>
        </p:xfrm>
        <a:graphic>
          <a:graphicData uri="http://schemas.openxmlformats.org/drawingml/2006/table">
            <a:tbl>
              <a:tblPr/>
              <a:tblGrid>
                <a:gridCol w="638175"/>
                <a:gridCol w="639762"/>
                <a:gridCol w="638175"/>
              </a:tblGrid>
              <a:tr h="5492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92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5492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2948" name="Group 68"/>
          <p:cNvGraphicFramePr>
            <a:graphicFrameLocks noGrp="1"/>
          </p:cNvGraphicFramePr>
          <p:nvPr/>
        </p:nvGraphicFramePr>
        <p:xfrm>
          <a:off x="5710238" y="4070350"/>
          <a:ext cx="1916112" cy="1647825"/>
        </p:xfrm>
        <a:graphic>
          <a:graphicData uri="http://schemas.openxmlformats.org/drawingml/2006/table">
            <a:tbl>
              <a:tblPr/>
              <a:tblGrid>
                <a:gridCol w="638175"/>
                <a:gridCol w="639762"/>
                <a:gridCol w="638175"/>
              </a:tblGrid>
              <a:tr h="5492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5492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5492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PE" sz="2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122949" name="Text Box 69"/>
          <p:cNvSpPr txBox="1">
            <a:spLocks noChangeArrowheads="1"/>
          </p:cNvSpPr>
          <p:nvPr/>
        </p:nvSpPr>
        <p:spPr bwMode="auto">
          <a:xfrm>
            <a:off x="1749425" y="5729288"/>
            <a:ext cx="211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Vecindad a 4</a:t>
            </a:r>
            <a:endParaRPr lang="es-ES" altLang="es-PE"/>
          </a:p>
        </p:txBody>
      </p:sp>
      <p:sp>
        <p:nvSpPr>
          <p:cNvPr id="122950" name="Text Box 70"/>
          <p:cNvSpPr txBox="1">
            <a:spLocks noChangeArrowheads="1"/>
          </p:cNvSpPr>
          <p:nvPr/>
        </p:nvSpPr>
        <p:spPr bwMode="auto">
          <a:xfrm>
            <a:off x="5610225" y="5737225"/>
            <a:ext cx="211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a:t>Vecindad a 8</a:t>
            </a:r>
            <a:endParaRPr lang="es-ES" altLang="es-PE"/>
          </a:p>
        </p:txBody>
      </p:sp>
    </p:spTree>
    <p:extLst>
      <p:ext uri="{BB962C8B-B14F-4D97-AF65-F5344CB8AC3E}">
        <p14:creationId xmlns:p14="http://schemas.microsoft.com/office/powerpoint/2010/main" val="364775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p>
        </p:txBody>
      </p:sp>
      <p:sp>
        <p:nvSpPr>
          <p:cNvPr id="133123" name="Rectangle 3"/>
          <p:cNvSpPr>
            <a:spLocks noGrp="1" noChangeArrowheads="1"/>
          </p:cNvSpPr>
          <p:nvPr>
            <p:ph type="body" sz="half" idx="1"/>
          </p:nvPr>
        </p:nvSpPr>
        <p:spPr>
          <a:xfrm>
            <a:off x="307975" y="774700"/>
            <a:ext cx="8628063" cy="5580063"/>
          </a:xfrm>
        </p:spPr>
        <p:txBody>
          <a:bodyPr/>
          <a:lstStyle/>
          <a:p>
            <a:r>
              <a:rPr lang="es-ES_tradnl" altLang="es-PE" sz="2400">
                <a:latin typeface="Arial" panose="020B0604020202020204" pitchFamily="34" charset="0"/>
              </a:rPr>
              <a:t>Supondremos un acceso indexado a los píxeles:</a:t>
            </a:r>
            <a:br>
              <a:rPr lang="es-ES_tradnl" altLang="es-PE" sz="2400">
                <a:latin typeface="Arial" panose="020B0604020202020204" pitchFamily="34" charset="0"/>
              </a:rPr>
            </a:br>
            <a:r>
              <a:rPr lang="es-ES_tradnl" altLang="es-PE" sz="2400">
                <a:latin typeface="Arial" panose="020B0604020202020204" pitchFamily="34" charset="0"/>
              </a:rPr>
              <a:t>si </a:t>
            </a:r>
            <a:r>
              <a:rPr lang="es-ES_tradnl" altLang="es-PE" sz="2400" b="1">
                <a:latin typeface="Arial" panose="020B0604020202020204" pitchFamily="34" charset="0"/>
              </a:rPr>
              <a:t>i</a:t>
            </a:r>
            <a:r>
              <a:rPr lang="es-ES_tradnl" altLang="es-PE" sz="2400">
                <a:latin typeface="Arial" panose="020B0604020202020204" pitchFamily="34" charset="0"/>
              </a:rPr>
              <a:t> es una imagen, </a:t>
            </a:r>
            <a:r>
              <a:rPr lang="es-ES_tradnl" altLang="es-PE" sz="2400" b="1">
                <a:latin typeface="Arial" panose="020B0604020202020204" pitchFamily="34" charset="0"/>
              </a:rPr>
              <a:t>i(x, y)</a:t>
            </a:r>
            <a:r>
              <a:rPr lang="es-ES_tradnl" altLang="es-PE" sz="2400">
                <a:latin typeface="Arial" panose="020B0604020202020204" pitchFamily="34" charset="0"/>
              </a:rPr>
              <a:t> será el valor del píxel en la columna </a:t>
            </a:r>
            <a:r>
              <a:rPr lang="es-ES_tradnl" altLang="es-PE" sz="2400" b="1">
                <a:latin typeface="Arial" panose="020B0604020202020204" pitchFamily="34" charset="0"/>
              </a:rPr>
              <a:t>x</a:t>
            </a:r>
            <a:r>
              <a:rPr lang="es-ES_tradnl" altLang="es-PE" sz="2400">
                <a:latin typeface="Arial" panose="020B0604020202020204" pitchFamily="34" charset="0"/>
              </a:rPr>
              <a:t>, fila </a:t>
            </a:r>
            <a:r>
              <a:rPr lang="es-ES_tradnl" altLang="es-PE" sz="2400" b="1">
                <a:latin typeface="Arial" panose="020B0604020202020204" pitchFamily="34" charset="0"/>
              </a:rPr>
              <a:t>y</a:t>
            </a:r>
            <a:r>
              <a:rPr lang="es-ES_tradnl" altLang="es-PE" sz="2400">
                <a:latin typeface="Arial" panose="020B0604020202020204" pitchFamily="34" charset="0"/>
              </a:rPr>
              <a:t>.</a:t>
            </a:r>
          </a:p>
          <a:p>
            <a:r>
              <a:rPr lang="es-ES_tradnl" altLang="es-PE" sz="2400">
                <a:latin typeface="Arial" panose="020B0604020202020204" pitchFamily="34" charset="0"/>
              </a:rPr>
              <a:t>Pero, ¿qué indica el valor de un píxel?</a:t>
            </a:r>
          </a:p>
          <a:p>
            <a:r>
              <a:rPr lang="es-ES_tradnl" altLang="es-PE" sz="2400">
                <a:latin typeface="Arial" panose="020B0604020202020204" pitchFamily="34" charset="0"/>
              </a:rPr>
              <a:t>Cada píxel representa el valor de una </a:t>
            </a:r>
            <a:r>
              <a:rPr lang="es-ES_tradnl" altLang="es-PE" sz="2400" b="1">
                <a:latin typeface="Arial" panose="020B0604020202020204" pitchFamily="34" charset="0"/>
              </a:rPr>
              <a:t>magnitud física</a:t>
            </a:r>
            <a:r>
              <a:rPr lang="es-ES_tradnl" altLang="es-PE" sz="2400">
                <a:latin typeface="Arial" panose="020B0604020202020204" pitchFamily="34" charset="0"/>
              </a:rPr>
              <a:t>.</a:t>
            </a:r>
          </a:p>
          <a:p>
            <a:pPr lvl="1"/>
            <a:r>
              <a:rPr lang="es-ES_tradnl" altLang="es-PE" sz="2200">
                <a:latin typeface="Arial" panose="020B0604020202020204" pitchFamily="34" charset="0"/>
              </a:rPr>
              <a:t>Cantidad de </a:t>
            </a:r>
            <a:r>
              <a:rPr lang="es-ES_tradnl" altLang="es-PE" sz="2200" b="1">
                <a:latin typeface="Arial" panose="020B0604020202020204" pitchFamily="34" charset="0"/>
              </a:rPr>
              <a:t>luz</a:t>
            </a:r>
            <a:r>
              <a:rPr lang="es-ES_tradnl" altLang="es-PE" sz="2200">
                <a:latin typeface="Arial" panose="020B0604020202020204" pitchFamily="34" charset="0"/>
              </a:rPr>
              <a:t> en un punto de una escena.</a:t>
            </a:r>
          </a:p>
          <a:p>
            <a:pPr lvl="1"/>
            <a:r>
              <a:rPr lang="es-ES_tradnl" altLang="es-PE" sz="2200">
                <a:latin typeface="Arial" panose="020B0604020202020204" pitchFamily="34" charset="0"/>
              </a:rPr>
              <a:t>Valor de </a:t>
            </a:r>
            <a:r>
              <a:rPr lang="es-ES_tradnl" altLang="es-PE" sz="2200" b="1">
                <a:latin typeface="Arial" panose="020B0604020202020204" pitchFamily="34" charset="0"/>
              </a:rPr>
              <a:t>color</a:t>
            </a:r>
            <a:r>
              <a:rPr lang="es-ES_tradnl" altLang="es-PE" sz="2200">
                <a:latin typeface="Arial" panose="020B0604020202020204" pitchFamily="34" charset="0"/>
              </a:rPr>
              <a:t> (cantidad de radiación en la frecuencia del rojo, verde y azul).</a:t>
            </a:r>
          </a:p>
          <a:p>
            <a:pPr lvl="1"/>
            <a:r>
              <a:rPr lang="es-ES_tradnl" altLang="es-PE" sz="2200">
                <a:latin typeface="Arial" panose="020B0604020202020204" pitchFamily="34" charset="0"/>
              </a:rPr>
              <a:t>Nivel de </a:t>
            </a:r>
            <a:r>
              <a:rPr lang="es-ES_tradnl" altLang="es-PE" sz="2200" b="1">
                <a:latin typeface="Arial" panose="020B0604020202020204" pitchFamily="34" charset="0"/>
              </a:rPr>
              <a:t>radiación</a:t>
            </a:r>
            <a:r>
              <a:rPr lang="es-ES_tradnl" altLang="es-PE" sz="2200">
                <a:latin typeface="Arial" panose="020B0604020202020204" pitchFamily="34" charset="0"/>
              </a:rPr>
              <a:t> infrarroja, rayos X, etc. En general, cualquier radiación electromagnética.</a:t>
            </a:r>
          </a:p>
          <a:p>
            <a:pPr lvl="1"/>
            <a:r>
              <a:rPr lang="es-ES_tradnl" altLang="es-PE" sz="2200" b="1">
                <a:latin typeface="Arial" panose="020B0604020202020204" pitchFamily="34" charset="0"/>
              </a:rPr>
              <a:t>Profundidad</a:t>
            </a:r>
            <a:r>
              <a:rPr lang="es-ES_tradnl" altLang="es-PE" sz="2200">
                <a:latin typeface="Arial" panose="020B0604020202020204" pitchFamily="34" charset="0"/>
              </a:rPr>
              <a:t> (distancia) de una escena en una dirección.</a:t>
            </a:r>
          </a:p>
          <a:p>
            <a:pPr lvl="1"/>
            <a:r>
              <a:rPr lang="es-ES_tradnl" altLang="es-PE" sz="2200">
                <a:latin typeface="Arial" panose="020B0604020202020204" pitchFamily="34" charset="0"/>
              </a:rPr>
              <a:t>Cantidad de </a:t>
            </a:r>
            <a:r>
              <a:rPr lang="es-ES_tradnl" altLang="es-PE" sz="2200" b="1">
                <a:latin typeface="Arial" panose="020B0604020202020204" pitchFamily="34" charset="0"/>
              </a:rPr>
              <a:t>presión</a:t>
            </a:r>
            <a:r>
              <a:rPr lang="es-ES_tradnl" altLang="es-PE" sz="2200">
                <a:latin typeface="Arial" panose="020B0604020202020204" pitchFamily="34" charset="0"/>
              </a:rPr>
              <a:t> ejercida en un punto.</a:t>
            </a:r>
          </a:p>
          <a:p>
            <a:pPr lvl="1"/>
            <a:r>
              <a:rPr lang="es-ES_tradnl" altLang="es-PE" sz="2200">
                <a:latin typeface="Arial" panose="020B0604020202020204" pitchFamily="34" charset="0"/>
              </a:rPr>
              <a:t>Nivel de </a:t>
            </a:r>
            <a:r>
              <a:rPr lang="es-ES_tradnl" altLang="es-PE" sz="2200" b="1">
                <a:latin typeface="Arial" panose="020B0604020202020204" pitchFamily="34" charset="0"/>
              </a:rPr>
              <a:t>absorción</a:t>
            </a:r>
            <a:r>
              <a:rPr lang="es-ES_tradnl" altLang="es-PE" sz="2200">
                <a:latin typeface="Arial" panose="020B0604020202020204" pitchFamily="34" charset="0"/>
              </a:rPr>
              <a:t> de determinada radiación.</a:t>
            </a:r>
          </a:p>
          <a:p>
            <a:pPr lvl="1"/>
            <a:r>
              <a:rPr lang="es-ES_tradnl" altLang="es-PE" sz="2200">
                <a:latin typeface="Arial" panose="020B0604020202020204" pitchFamily="34" charset="0"/>
              </a:rPr>
              <a:t>Etcétera, etcétera.</a:t>
            </a:r>
          </a:p>
        </p:txBody>
      </p:sp>
    </p:spTree>
    <p:extLst>
      <p:ext uri="{BB962C8B-B14F-4D97-AF65-F5344CB8AC3E}">
        <p14:creationId xmlns:p14="http://schemas.microsoft.com/office/powerpoint/2010/main" val="210900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2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09525" y="84365"/>
            <a:ext cx="8229600" cy="666000"/>
          </a:xfrm>
          <a:prstGeom prst="rect">
            <a:avLst/>
          </a:prstGeom>
        </p:spPr>
        <p:txBody>
          <a:bodyPr lIns="91425" tIns="91425" rIns="91425" bIns="91425" anchor="b" anchorCtr="0">
            <a:noAutofit/>
          </a:bodyPr>
          <a:lstStyle/>
          <a:p>
            <a:pPr lvl="0" rtl="0">
              <a:spcBef>
                <a:spcPts val="0"/>
              </a:spcBef>
              <a:buNone/>
            </a:pPr>
            <a:r>
              <a:rPr lang="es" sz="2400"/>
              <a:t>Procesamiento de videos</a:t>
            </a:r>
          </a:p>
        </p:txBody>
      </p:sp>
      <p:pic>
        <p:nvPicPr>
          <p:cNvPr id="48" name="Shape 48"/>
          <p:cNvPicPr preferRelativeResize="0"/>
          <p:nvPr/>
        </p:nvPicPr>
        <p:blipFill>
          <a:blip r:embed="rId3">
            <a:alphaModFix/>
          </a:blip>
          <a:stretch>
            <a:fillRect/>
          </a:stretch>
        </p:blipFill>
        <p:spPr>
          <a:xfrm>
            <a:off x="2982937" y="2223634"/>
            <a:ext cx="2892412" cy="2864145"/>
          </a:xfrm>
          <a:prstGeom prst="rect">
            <a:avLst/>
          </a:prstGeom>
          <a:noFill/>
          <a:ln>
            <a:noFill/>
          </a:ln>
        </p:spPr>
      </p:pic>
      <p:pic>
        <p:nvPicPr>
          <p:cNvPr id="49" name="Shape 49"/>
          <p:cNvPicPr preferRelativeResize="0"/>
          <p:nvPr/>
        </p:nvPicPr>
        <p:blipFill>
          <a:blip r:embed="rId4">
            <a:alphaModFix/>
          </a:blip>
          <a:stretch>
            <a:fillRect/>
          </a:stretch>
        </p:blipFill>
        <p:spPr>
          <a:xfrm>
            <a:off x="6089625" y="2141133"/>
            <a:ext cx="2255000" cy="1895467"/>
          </a:xfrm>
          <a:prstGeom prst="rect">
            <a:avLst/>
          </a:prstGeom>
          <a:noFill/>
          <a:ln>
            <a:noFill/>
          </a:ln>
        </p:spPr>
      </p:pic>
      <p:sp>
        <p:nvSpPr>
          <p:cNvPr id="50" name="Shape 50"/>
          <p:cNvSpPr txBox="1"/>
          <p:nvPr/>
        </p:nvSpPr>
        <p:spPr>
          <a:xfrm>
            <a:off x="1" y="1131567"/>
            <a:ext cx="2606399" cy="926800"/>
          </a:xfrm>
          <a:prstGeom prst="rect">
            <a:avLst/>
          </a:prstGeom>
          <a:noFill/>
          <a:ln>
            <a:noFill/>
          </a:ln>
        </p:spPr>
        <p:txBody>
          <a:bodyPr lIns="91425" tIns="91425" rIns="91425" bIns="91425" anchor="ctr" anchorCtr="0">
            <a:noAutofit/>
          </a:bodyPr>
          <a:lstStyle/>
          <a:p>
            <a:pPr lvl="0" algn="ctr" rtl="0">
              <a:spcBef>
                <a:spcPts val="0"/>
              </a:spcBef>
              <a:buNone/>
            </a:pPr>
            <a:r>
              <a:rPr lang="es" sz="1800" b="1">
                <a:solidFill>
                  <a:schemeClr val="dk1"/>
                </a:solidFill>
                <a:highlight>
                  <a:srgbClr val="FFFF00"/>
                </a:highlight>
              </a:rPr>
              <a:t>(1)</a:t>
            </a:r>
            <a:r>
              <a:rPr lang="es" sz="1800">
                <a:solidFill>
                  <a:schemeClr val="dk1"/>
                </a:solidFill>
              </a:rPr>
              <a:t> Reconocimiento de placas vehiculares</a:t>
            </a:r>
          </a:p>
        </p:txBody>
      </p:sp>
      <p:sp>
        <p:nvSpPr>
          <p:cNvPr id="51" name="Shape 51"/>
          <p:cNvSpPr txBox="1"/>
          <p:nvPr/>
        </p:nvSpPr>
        <p:spPr>
          <a:xfrm>
            <a:off x="3068726" y="1233167"/>
            <a:ext cx="2606399" cy="926800"/>
          </a:xfrm>
          <a:prstGeom prst="rect">
            <a:avLst/>
          </a:prstGeom>
          <a:noFill/>
          <a:ln>
            <a:noFill/>
          </a:ln>
        </p:spPr>
        <p:txBody>
          <a:bodyPr lIns="91425" tIns="91425" rIns="91425" bIns="91425" anchor="ctr" anchorCtr="0">
            <a:noAutofit/>
          </a:bodyPr>
          <a:lstStyle/>
          <a:p>
            <a:pPr lvl="0" algn="ctr" rtl="0">
              <a:spcBef>
                <a:spcPts val="0"/>
              </a:spcBef>
              <a:buNone/>
            </a:pPr>
            <a:r>
              <a:rPr lang="es" sz="1800" b="1">
                <a:solidFill>
                  <a:schemeClr val="dk1"/>
                </a:solidFill>
                <a:highlight>
                  <a:srgbClr val="FFFF00"/>
                </a:highlight>
              </a:rPr>
              <a:t>(2)</a:t>
            </a:r>
            <a:r>
              <a:rPr lang="es" sz="1800">
                <a:solidFill>
                  <a:schemeClr val="dk1"/>
                </a:solidFill>
              </a:rPr>
              <a:t> Reconocimiento </a:t>
            </a:r>
            <a:br>
              <a:rPr lang="es" sz="1800">
                <a:solidFill>
                  <a:schemeClr val="dk1"/>
                </a:solidFill>
              </a:rPr>
            </a:br>
            <a:r>
              <a:rPr lang="es" sz="1800">
                <a:solidFill>
                  <a:schemeClr val="dk1"/>
                </a:solidFill>
              </a:rPr>
              <a:t>de rostros</a:t>
            </a:r>
          </a:p>
        </p:txBody>
      </p:sp>
      <p:sp>
        <p:nvSpPr>
          <p:cNvPr id="52" name="Shape 52"/>
          <p:cNvSpPr txBox="1"/>
          <p:nvPr/>
        </p:nvSpPr>
        <p:spPr>
          <a:xfrm>
            <a:off x="6442251" y="1131567"/>
            <a:ext cx="2606399" cy="926800"/>
          </a:xfrm>
          <a:prstGeom prst="rect">
            <a:avLst/>
          </a:prstGeom>
          <a:noFill/>
          <a:ln>
            <a:noFill/>
          </a:ln>
        </p:spPr>
        <p:txBody>
          <a:bodyPr lIns="91425" tIns="91425" rIns="91425" bIns="91425" anchor="ctr" anchorCtr="0">
            <a:noAutofit/>
          </a:bodyPr>
          <a:lstStyle/>
          <a:p>
            <a:pPr lvl="0" algn="ctr" rtl="0">
              <a:spcBef>
                <a:spcPts val="0"/>
              </a:spcBef>
              <a:buNone/>
            </a:pPr>
            <a:r>
              <a:rPr lang="es" sz="1800" b="1">
                <a:solidFill>
                  <a:schemeClr val="dk1"/>
                </a:solidFill>
                <a:highlight>
                  <a:srgbClr val="FFFF00"/>
                </a:highlight>
              </a:rPr>
              <a:t>(3) </a:t>
            </a:r>
            <a:r>
              <a:rPr lang="es" sz="1800">
                <a:solidFill>
                  <a:schemeClr val="dk1"/>
                </a:solidFill>
              </a:rPr>
              <a:t>Reconocimiento de acciones violentas</a:t>
            </a:r>
          </a:p>
        </p:txBody>
      </p:sp>
      <p:pic>
        <p:nvPicPr>
          <p:cNvPr id="53" name="Shape 53"/>
          <p:cNvPicPr preferRelativeResize="0"/>
          <p:nvPr/>
        </p:nvPicPr>
        <p:blipFill>
          <a:blip r:embed="rId5">
            <a:alphaModFix/>
          </a:blip>
          <a:stretch>
            <a:fillRect/>
          </a:stretch>
        </p:blipFill>
        <p:spPr>
          <a:xfrm>
            <a:off x="6138074" y="4925666"/>
            <a:ext cx="2174274" cy="1772900"/>
          </a:xfrm>
          <a:prstGeom prst="rect">
            <a:avLst/>
          </a:prstGeom>
          <a:noFill/>
          <a:ln>
            <a:noFill/>
          </a:ln>
        </p:spPr>
      </p:pic>
      <p:pic>
        <p:nvPicPr>
          <p:cNvPr id="54" name="Shape 54"/>
          <p:cNvPicPr preferRelativeResize="0"/>
          <p:nvPr/>
        </p:nvPicPr>
        <p:blipFill>
          <a:blip r:embed="rId6">
            <a:alphaModFix/>
          </a:blip>
          <a:stretch>
            <a:fillRect/>
          </a:stretch>
        </p:blipFill>
        <p:spPr>
          <a:xfrm>
            <a:off x="7224710" y="3539832"/>
            <a:ext cx="1823940" cy="1827600"/>
          </a:xfrm>
          <a:prstGeom prst="rect">
            <a:avLst/>
          </a:prstGeom>
          <a:noFill/>
          <a:ln>
            <a:noFill/>
          </a:ln>
        </p:spPr>
      </p:pic>
      <p:cxnSp>
        <p:nvCxnSpPr>
          <p:cNvPr id="55" name="Shape 55"/>
          <p:cNvCxnSpPr/>
          <p:nvPr/>
        </p:nvCxnSpPr>
        <p:spPr>
          <a:xfrm rot="10800000" flipH="1">
            <a:off x="3760675" y="2392565"/>
            <a:ext cx="1269600" cy="140000"/>
          </a:xfrm>
          <a:prstGeom prst="straightConnector1">
            <a:avLst/>
          </a:prstGeom>
          <a:noFill/>
          <a:ln w="19050" cap="flat" cmpd="sng">
            <a:solidFill>
              <a:srgbClr val="FFFF00"/>
            </a:solidFill>
            <a:prstDash val="solid"/>
            <a:round/>
            <a:headEnd type="none" w="lg" len="lg"/>
            <a:tailEnd type="none" w="lg" len="lg"/>
          </a:ln>
        </p:spPr>
      </p:cxnSp>
      <p:cxnSp>
        <p:nvCxnSpPr>
          <p:cNvPr id="56" name="Shape 56"/>
          <p:cNvCxnSpPr/>
          <p:nvPr/>
        </p:nvCxnSpPr>
        <p:spPr>
          <a:xfrm>
            <a:off x="4562450" y="2978000"/>
            <a:ext cx="610800" cy="941600"/>
          </a:xfrm>
          <a:prstGeom prst="straightConnector1">
            <a:avLst/>
          </a:prstGeom>
          <a:noFill/>
          <a:ln w="19050" cap="flat" cmpd="sng">
            <a:solidFill>
              <a:srgbClr val="FFFF00"/>
            </a:solidFill>
            <a:prstDash val="solid"/>
            <a:round/>
            <a:headEnd type="none" w="lg" len="lg"/>
            <a:tailEnd type="none" w="lg" len="lg"/>
          </a:ln>
        </p:spPr>
      </p:cxnSp>
      <p:cxnSp>
        <p:nvCxnSpPr>
          <p:cNvPr id="57" name="Shape 57"/>
          <p:cNvCxnSpPr/>
          <p:nvPr/>
        </p:nvCxnSpPr>
        <p:spPr>
          <a:xfrm>
            <a:off x="3245251" y="3232533"/>
            <a:ext cx="629999" cy="585600"/>
          </a:xfrm>
          <a:prstGeom prst="straightConnector1">
            <a:avLst/>
          </a:prstGeom>
          <a:noFill/>
          <a:ln w="19050" cap="flat" cmpd="sng">
            <a:solidFill>
              <a:srgbClr val="FFFF00"/>
            </a:solidFill>
            <a:prstDash val="solid"/>
            <a:round/>
            <a:headEnd type="none" w="lg" len="lg"/>
            <a:tailEnd type="none" w="lg" len="lg"/>
          </a:ln>
        </p:spPr>
      </p:cxnSp>
      <p:grpSp>
        <p:nvGrpSpPr>
          <p:cNvPr id="58" name="Shape 58"/>
          <p:cNvGrpSpPr/>
          <p:nvPr/>
        </p:nvGrpSpPr>
        <p:grpSpPr>
          <a:xfrm>
            <a:off x="200887" y="2058397"/>
            <a:ext cx="2578312" cy="3561968"/>
            <a:chOff x="200887" y="1543798"/>
            <a:chExt cx="2578312" cy="2671476"/>
          </a:xfrm>
        </p:grpSpPr>
        <p:cxnSp>
          <p:nvCxnSpPr>
            <p:cNvPr id="59" name="Shape 59"/>
            <p:cNvCxnSpPr/>
            <p:nvPr/>
          </p:nvCxnSpPr>
          <p:spPr>
            <a:xfrm rot="10800000" flipH="1">
              <a:off x="705562" y="2405375"/>
              <a:ext cx="557100" cy="1370700"/>
            </a:xfrm>
            <a:prstGeom prst="straightConnector1">
              <a:avLst/>
            </a:prstGeom>
            <a:noFill/>
            <a:ln w="19050" cap="flat" cmpd="sng">
              <a:solidFill>
                <a:srgbClr val="FF0000"/>
              </a:solidFill>
              <a:prstDash val="solid"/>
              <a:round/>
              <a:headEnd type="none" w="lg" len="lg"/>
              <a:tailEnd type="none" w="lg" len="lg"/>
            </a:ln>
          </p:spPr>
        </p:cxnSp>
        <p:cxnSp>
          <p:nvCxnSpPr>
            <p:cNvPr id="61" name="Shape 61"/>
            <p:cNvCxnSpPr/>
            <p:nvPr/>
          </p:nvCxnSpPr>
          <p:spPr>
            <a:xfrm rot="10800000">
              <a:off x="2071262" y="2911175"/>
              <a:ext cx="4500" cy="864900"/>
            </a:xfrm>
            <a:prstGeom prst="straightConnector1">
              <a:avLst/>
            </a:prstGeom>
            <a:noFill/>
            <a:ln w="19050" cap="flat" cmpd="sng">
              <a:solidFill>
                <a:srgbClr val="FF0000"/>
              </a:solidFill>
              <a:prstDash val="solid"/>
              <a:round/>
              <a:headEnd type="none" w="lg" len="lg"/>
              <a:tailEnd type="none" w="lg" len="lg"/>
            </a:ln>
          </p:spPr>
        </p:cxnSp>
        <p:sp>
          <p:nvSpPr>
            <p:cNvPr id="63" name="Shape 63"/>
            <p:cNvSpPr/>
            <p:nvPr/>
          </p:nvSpPr>
          <p:spPr>
            <a:xfrm>
              <a:off x="200900" y="3776075"/>
              <a:ext cx="1164000" cy="4392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s"/>
                <a:t>ZA-1238</a:t>
              </a:r>
            </a:p>
          </p:txBody>
        </p:sp>
        <p:sp>
          <p:nvSpPr>
            <p:cNvPr id="64" name="Shape 64"/>
            <p:cNvSpPr/>
            <p:nvPr/>
          </p:nvSpPr>
          <p:spPr>
            <a:xfrm>
              <a:off x="1615200" y="3776075"/>
              <a:ext cx="1164000" cy="4392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s"/>
                <a:t>CK-1670</a:t>
              </a:r>
            </a:p>
          </p:txBody>
        </p:sp>
        <p:pic>
          <p:nvPicPr>
            <p:cNvPr id="65" name="Shape 65"/>
            <p:cNvPicPr preferRelativeResize="0"/>
            <p:nvPr/>
          </p:nvPicPr>
          <p:blipFill>
            <a:blip r:embed="rId7">
              <a:alphaModFix/>
            </a:blip>
            <a:stretch>
              <a:fillRect/>
            </a:stretch>
          </p:blipFill>
          <p:spPr>
            <a:xfrm>
              <a:off x="200887" y="1543798"/>
              <a:ext cx="2511875" cy="1730099"/>
            </a:xfrm>
            <a:prstGeom prst="rect">
              <a:avLst/>
            </a:prstGeom>
            <a:noFill/>
            <a:ln>
              <a:noFill/>
            </a:ln>
          </p:spPr>
        </p:pic>
      </p:grpSp>
    </p:spTree>
    <p:extLst>
      <p:ext uri="{BB962C8B-B14F-4D97-AF65-F5344CB8AC3E}">
        <p14:creationId xmlns:p14="http://schemas.microsoft.com/office/powerpoint/2010/main" val="3086103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p>
        </p:txBody>
      </p:sp>
      <p:sp>
        <p:nvSpPr>
          <p:cNvPr id="129027" name="Rectangle 3"/>
          <p:cNvSpPr>
            <a:spLocks noGrp="1" noChangeArrowheads="1"/>
          </p:cNvSpPr>
          <p:nvPr>
            <p:ph type="body" sz="half" idx="1"/>
          </p:nvPr>
        </p:nvSpPr>
        <p:spPr>
          <a:xfrm>
            <a:off x="307975" y="754063"/>
            <a:ext cx="8628063" cy="5675312"/>
          </a:xfrm>
        </p:spPr>
        <p:txBody>
          <a:bodyPr/>
          <a:lstStyle/>
          <a:p>
            <a:pPr>
              <a:buFontTx/>
              <a:buNone/>
            </a:pPr>
            <a:r>
              <a:rPr lang="es-ES_tradnl" altLang="es-PE" sz="2400">
                <a:latin typeface="Arial" panose="020B0604020202020204" pitchFamily="34" charset="0"/>
              </a:rPr>
              <a:t>	</a:t>
            </a:r>
            <a:r>
              <a:rPr lang="es-ES_tradnl" altLang="es-PE" sz="2600">
                <a:latin typeface="Arial" panose="020B0604020202020204" pitchFamily="34" charset="0"/>
              </a:rPr>
              <a:t>¿De qué tipo de datos es cada celda de la matriz?</a:t>
            </a:r>
          </a:p>
          <a:p>
            <a:r>
              <a:rPr lang="es-ES_tradnl" altLang="es-PE" sz="2400" b="1">
                <a:latin typeface="Arial" panose="020B0604020202020204" pitchFamily="34" charset="0"/>
              </a:rPr>
              <a:t>Imagen binaria:</a:t>
            </a:r>
            <a:br>
              <a:rPr lang="es-ES_tradnl" altLang="es-PE" sz="2400" b="1">
                <a:latin typeface="Arial" panose="020B0604020202020204" pitchFamily="34" charset="0"/>
              </a:rPr>
            </a:br>
            <a:r>
              <a:rPr lang="es-ES_tradnl" altLang="es-PE" sz="2400">
                <a:latin typeface="Arial" panose="020B0604020202020204" pitchFamily="34" charset="0"/>
              </a:rPr>
              <a:t>1 píxel = 1 bit</a:t>
            </a:r>
          </a:p>
          <a:p>
            <a:pPr lvl="1"/>
            <a:r>
              <a:rPr lang="es-ES_tradnl" altLang="es-PE" sz="2200">
                <a:latin typeface="Arial" panose="020B0604020202020204" pitchFamily="34" charset="0"/>
              </a:rPr>
              <a:t>0 = negro; 1= blanco</a:t>
            </a:r>
          </a:p>
          <a:p>
            <a:r>
              <a:rPr lang="es-ES_tradnl" altLang="es-PE" sz="2400" b="1">
                <a:latin typeface="Arial" panose="020B0604020202020204" pitchFamily="34" charset="0"/>
              </a:rPr>
              <a:t>Imagen en escala de grises:</a:t>
            </a:r>
            <a:r>
              <a:rPr lang="es-ES_tradnl" altLang="es-PE" sz="2400">
                <a:latin typeface="Arial" panose="020B0604020202020204" pitchFamily="34" charset="0"/>
              </a:rPr>
              <a:t/>
            </a:r>
            <a:br>
              <a:rPr lang="es-ES_tradnl" altLang="es-PE" sz="2400">
                <a:latin typeface="Arial" panose="020B0604020202020204" pitchFamily="34" charset="0"/>
              </a:rPr>
            </a:br>
            <a:r>
              <a:rPr lang="es-ES_tradnl" altLang="es-PE" sz="2400">
                <a:latin typeface="Arial" panose="020B0604020202020204" pitchFamily="34" charset="0"/>
              </a:rPr>
              <a:t>1 píxel = 1 byte</a:t>
            </a:r>
          </a:p>
          <a:p>
            <a:pPr lvl="1"/>
            <a:r>
              <a:rPr lang="es-ES_tradnl" altLang="es-PE" sz="2200">
                <a:latin typeface="Arial" panose="020B0604020202020204" pitchFamily="34" charset="0"/>
              </a:rPr>
              <a:t>Permite 256 niveles de gris</a:t>
            </a:r>
          </a:p>
          <a:p>
            <a:pPr lvl="1"/>
            <a:r>
              <a:rPr lang="es-ES_tradnl" altLang="es-PE" sz="2200">
                <a:latin typeface="Arial" panose="020B0604020202020204" pitchFamily="34" charset="0"/>
              </a:rPr>
              <a:t>0 = negro; 255 = blanco</a:t>
            </a:r>
          </a:p>
          <a:p>
            <a:r>
              <a:rPr lang="es-ES_tradnl" altLang="es-PE" sz="2400" b="1">
                <a:latin typeface="Arial" panose="020B0604020202020204" pitchFamily="34" charset="0"/>
              </a:rPr>
              <a:t>Imagen en color:</a:t>
            </a:r>
            <a:r>
              <a:rPr lang="es-ES_tradnl" altLang="es-PE" sz="2400">
                <a:latin typeface="Arial" panose="020B0604020202020204" pitchFamily="34" charset="0"/>
              </a:rPr>
              <a:t/>
            </a:r>
            <a:br>
              <a:rPr lang="es-ES_tradnl" altLang="es-PE" sz="2400">
                <a:latin typeface="Arial" panose="020B0604020202020204" pitchFamily="34" charset="0"/>
              </a:rPr>
            </a:br>
            <a:r>
              <a:rPr lang="es-ES_tradnl" altLang="es-PE" sz="2400">
                <a:latin typeface="Arial" panose="020B0604020202020204" pitchFamily="34" charset="0"/>
              </a:rPr>
              <a:t>1 píxel = 3 bytes</a:t>
            </a:r>
          </a:p>
          <a:p>
            <a:pPr lvl="1"/>
            <a:r>
              <a:rPr lang="es-ES_tradnl" altLang="es-PE" sz="2200">
                <a:latin typeface="Arial" panose="020B0604020202020204" pitchFamily="34" charset="0"/>
              </a:rPr>
              <a:t>Cada píxel consta de 3 valores:</a:t>
            </a:r>
            <a:br>
              <a:rPr lang="es-ES_tradnl" altLang="es-PE" sz="2200">
                <a:latin typeface="Arial" panose="020B0604020202020204" pitchFamily="34" charset="0"/>
              </a:rPr>
            </a:br>
            <a:r>
              <a:rPr lang="es-ES_tradnl" altLang="es-PE" sz="2200">
                <a:latin typeface="Arial" panose="020B0604020202020204" pitchFamily="34" charset="0"/>
              </a:rPr>
              <a:t>(Rojo, Verde, Azul)</a:t>
            </a:r>
          </a:p>
          <a:p>
            <a:pPr lvl="1"/>
            <a:r>
              <a:rPr lang="es-ES_tradnl" altLang="es-PE" sz="2200">
                <a:latin typeface="Arial" panose="020B0604020202020204" pitchFamily="34" charset="0"/>
              </a:rPr>
              <a:t>Un byte por color</a:t>
            </a:r>
          </a:p>
          <a:p>
            <a:pPr lvl="1"/>
            <a:r>
              <a:rPr lang="es-ES_tradnl" altLang="es-PE" sz="2200">
                <a:latin typeface="Arial" panose="020B0604020202020204" pitchFamily="34" charset="0"/>
              </a:rPr>
              <a:t>16,7 millones de colores posibles</a:t>
            </a:r>
          </a:p>
        </p:txBody>
      </p:sp>
      <p:pic>
        <p:nvPicPr>
          <p:cNvPr id="129028" name="Picture 4" descr="pixeles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8125" y="2890838"/>
            <a:ext cx="2054225" cy="1503362"/>
          </a:xfrm>
          <a:prstGeom prst="rect">
            <a:avLst/>
          </a:prstGeom>
          <a:noFill/>
          <a:extLst>
            <a:ext uri="{909E8E84-426E-40DD-AFC4-6F175D3DCCD1}">
              <a14:hiddenFill xmlns:a14="http://schemas.microsoft.com/office/drawing/2010/main">
                <a:solidFill>
                  <a:srgbClr val="FFFFFF"/>
                </a:solidFill>
              </a14:hiddenFill>
            </a:ext>
          </a:extLst>
        </p:spPr>
      </p:pic>
      <p:pic>
        <p:nvPicPr>
          <p:cNvPr id="129029" name="Picture 5" descr="pixeles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8125" y="4492625"/>
            <a:ext cx="2058988" cy="1554163"/>
          </a:xfrm>
          <a:prstGeom prst="rect">
            <a:avLst/>
          </a:prstGeom>
          <a:noFill/>
          <a:extLst>
            <a:ext uri="{909E8E84-426E-40DD-AFC4-6F175D3DCCD1}">
              <a14:hiddenFill xmlns:a14="http://schemas.microsoft.com/office/drawing/2010/main">
                <a:solidFill>
                  <a:srgbClr val="FFFFFF"/>
                </a:solidFill>
              </a14:hiddenFill>
            </a:ext>
          </a:extLst>
        </p:spPr>
      </p:pic>
      <p:pic>
        <p:nvPicPr>
          <p:cNvPr id="129030" name="Picture 6" descr="pixeles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8125" y="1249363"/>
            <a:ext cx="2044700" cy="154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923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902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02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02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02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902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902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02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02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p>
        </p:txBody>
      </p:sp>
      <p:sp>
        <p:nvSpPr>
          <p:cNvPr id="125955" name="Rectangle 3"/>
          <p:cNvSpPr>
            <a:spLocks noGrp="1" noChangeArrowheads="1"/>
          </p:cNvSpPr>
          <p:nvPr>
            <p:ph type="body" sz="half" idx="1"/>
          </p:nvPr>
        </p:nvSpPr>
        <p:spPr>
          <a:xfrm>
            <a:off x="125413" y="765175"/>
            <a:ext cx="8694737" cy="5667375"/>
          </a:xfrm>
        </p:spPr>
        <p:txBody>
          <a:bodyPr/>
          <a:lstStyle/>
          <a:p>
            <a:r>
              <a:rPr lang="es-ES_tradnl" altLang="es-PE" sz="2400">
                <a:latin typeface="Arial" panose="020B0604020202020204" pitchFamily="34" charset="0"/>
              </a:rPr>
              <a:t>Pero no limitado a... existen </a:t>
            </a:r>
            <a:r>
              <a:rPr lang="es-ES_tradnl" altLang="es-PE" sz="2400" i="1">
                <a:latin typeface="Arial" panose="020B0604020202020204" pitchFamily="34" charset="0"/>
              </a:rPr>
              <a:t>infinitos</a:t>
            </a:r>
            <a:r>
              <a:rPr lang="es-ES_tradnl" altLang="es-PE" sz="2400">
                <a:latin typeface="Arial" panose="020B0604020202020204" pitchFamily="34" charset="0"/>
              </a:rPr>
              <a:t> tipos posibles.</a:t>
            </a:r>
          </a:p>
          <a:p>
            <a:r>
              <a:rPr lang="es-ES_tradnl" altLang="es-PE" sz="2400">
                <a:latin typeface="Arial" panose="020B0604020202020204" pitchFamily="34" charset="0"/>
              </a:rPr>
              <a:t>Un nivel de gris, o un color, se puede representar con más o menos bits: </a:t>
            </a:r>
            <a:r>
              <a:rPr lang="es-ES_tradnl" altLang="es-PE" sz="2400" b="1">
                <a:latin typeface="Arial" panose="020B0604020202020204" pitchFamily="34" charset="0"/>
              </a:rPr>
              <a:t>profundidad</a:t>
            </a:r>
            <a:r>
              <a:rPr lang="es-ES_tradnl" altLang="es-PE" sz="2400">
                <a:latin typeface="Arial" panose="020B0604020202020204" pitchFamily="34" charset="0"/>
              </a:rPr>
              <a:t> de color (</a:t>
            </a:r>
            <a:r>
              <a:rPr lang="es-ES_tradnl" altLang="es-PE" sz="2400" i="1">
                <a:latin typeface="Arial" panose="020B0604020202020204" pitchFamily="34" charset="0"/>
              </a:rPr>
              <a:t>depth</a:t>
            </a:r>
            <a:r>
              <a:rPr lang="es-ES_tradnl" altLang="es-PE" sz="2400">
                <a:latin typeface="Arial" panose="020B0604020202020204" pitchFamily="34" charset="0"/>
              </a:rPr>
              <a:t>).</a:t>
            </a:r>
          </a:p>
          <a:p>
            <a:endParaRPr lang="es-ES_tradnl" altLang="es-PE" sz="2400">
              <a:latin typeface="Arial" panose="020B0604020202020204" pitchFamily="34" charset="0"/>
            </a:endParaRPr>
          </a:p>
          <a:p>
            <a:endParaRPr lang="es-ES_tradnl" altLang="es-PE" sz="2400">
              <a:latin typeface="Arial" panose="020B0604020202020204" pitchFamily="34" charset="0"/>
            </a:endParaRPr>
          </a:p>
          <a:p>
            <a:endParaRPr lang="es-ES_tradnl" altLang="es-PE" sz="2400">
              <a:latin typeface="Arial" panose="020B0604020202020204" pitchFamily="34" charset="0"/>
            </a:endParaRPr>
          </a:p>
          <a:p>
            <a:endParaRPr lang="es-ES_tradnl" altLang="es-PE" sz="2400">
              <a:latin typeface="Arial" panose="020B0604020202020204" pitchFamily="34" charset="0"/>
            </a:endParaRPr>
          </a:p>
          <a:p>
            <a:endParaRPr lang="es-ES_tradnl" altLang="es-PE" sz="2400">
              <a:latin typeface="Arial" panose="020B0604020202020204" pitchFamily="34" charset="0"/>
            </a:endParaRPr>
          </a:p>
          <a:p>
            <a:r>
              <a:rPr lang="es-ES_tradnl" altLang="es-PE" sz="2400" b="1">
                <a:latin typeface="Arial" panose="020B0604020202020204" pitchFamily="34" charset="0"/>
              </a:rPr>
              <a:t>Hi-color:</a:t>
            </a:r>
            <a:r>
              <a:rPr lang="es-ES_tradnl" altLang="es-PE" sz="2400">
                <a:latin typeface="Arial" panose="020B0604020202020204" pitchFamily="34" charset="0"/>
              </a:rPr>
              <a:t> método reducido para representar colores</a:t>
            </a:r>
          </a:p>
          <a:p>
            <a:pPr>
              <a:buFontTx/>
              <a:buNone/>
            </a:pPr>
            <a:r>
              <a:rPr lang="es-ES_tradnl" altLang="es-PE" sz="2200">
                <a:latin typeface="Arial" panose="020B0604020202020204" pitchFamily="34" charset="0"/>
              </a:rPr>
              <a:t>	1 píxel = 2 bytes</a:t>
            </a:r>
          </a:p>
          <a:p>
            <a:pPr lvl="1"/>
            <a:r>
              <a:rPr lang="es-ES_tradnl" altLang="es-PE" sz="2200">
                <a:latin typeface="Arial" panose="020B0604020202020204" pitchFamily="34" charset="0"/>
              </a:rPr>
              <a:t>5 bits por cada color (Rojo, Verde, Azul) </a:t>
            </a:r>
          </a:p>
          <a:p>
            <a:r>
              <a:rPr lang="es-ES_tradnl" altLang="es-PE" sz="2400" b="1">
                <a:latin typeface="Arial" panose="020B0604020202020204" pitchFamily="34" charset="0"/>
              </a:rPr>
              <a:t>Imágenes en punto flotante: </a:t>
            </a:r>
            <a:r>
              <a:rPr lang="es-ES_tradnl" altLang="es-PE" sz="2200">
                <a:latin typeface="Arial" panose="020B0604020202020204" pitchFamily="34" charset="0"/>
              </a:rPr>
              <a:t>útiles en procesos intermedios</a:t>
            </a:r>
            <a:r>
              <a:rPr lang="es-ES_tradnl" altLang="es-PE" sz="2400">
                <a:latin typeface="Arial" panose="020B0604020202020204" pitchFamily="34" charset="0"/>
              </a:rPr>
              <a:t/>
            </a:r>
            <a:br>
              <a:rPr lang="es-ES_tradnl" altLang="es-PE" sz="2400">
                <a:latin typeface="Arial" panose="020B0604020202020204" pitchFamily="34" charset="0"/>
              </a:rPr>
            </a:br>
            <a:r>
              <a:rPr lang="es-ES_tradnl" altLang="es-PE" sz="2200">
                <a:latin typeface="Arial" panose="020B0604020202020204" pitchFamily="34" charset="0"/>
              </a:rPr>
              <a:t>1 píxel = 1 float o un double</a:t>
            </a:r>
          </a:p>
        </p:txBody>
      </p:sp>
      <p:pic>
        <p:nvPicPr>
          <p:cNvPr id="125967" name="Picture 15" descr="niveles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688" y="2038350"/>
            <a:ext cx="2265362" cy="1711325"/>
          </a:xfrm>
          <a:prstGeom prst="rect">
            <a:avLst/>
          </a:prstGeom>
          <a:noFill/>
          <a:extLst>
            <a:ext uri="{909E8E84-426E-40DD-AFC4-6F175D3DCCD1}">
              <a14:hiddenFill xmlns:a14="http://schemas.microsoft.com/office/drawing/2010/main">
                <a:solidFill>
                  <a:srgbClr val="FFFFFF"/>
                </a:solidFill>
              </a14:hiddenFill>
            </a:ext>
          </a:extLst>
        </p:spPr>
      </p:pic>
      <p:pic>
        <p:nvPicPr>
          <p:cNvPr id="125968" name="Picture 16" descr="niveles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4875" y="2038350"/>
            <a:ext cx="2265363" cy="1711325"/>
          </a:xfrm>
          <a:prstGeom prst="rect">
            <a:avLst/>
          </a:prstGeom>
          <a:noFill/>
          <a:extLst>
            <a:ext uri="{909E8E84-426E-40DD-AFC4-6F175D3DCCD1}">
              <a14:hiddenFill xmlns:a14="http://schemas.microsoft.com/office/drawing/2010/main">
                <a:solidFill>
                  <a:srgbClr val="FFFFFF"/>
                </a:solidFill>
              </a14:hiddenFill>
            </a:ext>
          </a:extLst>
        </p:spPr>
      </p:pic>
      <p:pic>
        <p:nvPicPr>
          <p:cNvPr id="125969" name="Picture 17" descr="niveles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6650" y="2038350"/>
            <a:ext cx="2265363" cy="1711325"/>
          </a:xfrm>
          <a:prstGeom prst="rect">
            <a:avLst/>
          </a:prstGeom>
          <a:noFill/>
          <a:extLst>
            <a:ext uri="{909E8E84-426E-40DD-AFC4-6F175D3DCCD1}">
              <a14:hiddenFill xmlns:a14="http://schemas.microsoft.com/office/drawing/2010/main">
                <a:solidFill>
                  <a:srgbClr val="FFFFFF"/>
                </a:solidFill>
              </a14:hiddenFill>
            </a:ext>
          </a:extLst>
        </p:spPr>
      </p:pic>
      <p:sp>
        <p:nvSpPr>
          <p:cNvPr id="125970" name="Text Box 18"/>
          <p:cNvSpPr txBox="1">
            <a:spLocks noChangeArrowheads="1"/>
          </p:cNvSpPr>
          <p:nvPr/>
        </p:nvSpPr>
        <p:spPr bwMode="auto">
          <a:xfrm>
            <a:off x="709613" y="3752850"/>
            <a:ext cx="21701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2 bits por píxel</a:t>
            </a:r>
            <a:endParaRPr lang="es-ES" altLang="es-PE" sz="2200"/>
          </a:p>
        </p:txBody>
      </p:sp>
      <p:sp>
        <p:nvSpPr>
          <p:cNvPr id="125971" name="Text Box 19"/>
          <p:cNvSpPr txBox="1">
            <a:spLocks noChangeArrowheads="1"/>
          </p:cNvSpPr>
          <p:nvPr/>
        </p:nvSpPr>
        <p:spPr bwMode="auto">
          <a:xfrm>
            <a:off x="3476625" y="3748088"/>
            <a:ext cx="217011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3 bits por píxel</a:t>
            </a:r>
            <a:endParaRPr lang="es-ES" altLang="es-PE" sz="2200"/>
          </a:p>
        </p:txBody>
      </p:sp>
      <p:sp>
        <p:nvSpPr>
          <p:cNvPr id="125972" name="Text Box 20"/>
          <p:cNvSpPr txBox="1">
            <a:spLocks noChangeArrowheads="1"/>
          </p:cNvSpPr>
          <p:nvPr/>
        </p:nvSpPr>
        <p:spPr bwMode="auto">
          <a:xfrm>
            <a:off x="6267450" y="3746500"/>
            <a:ext cx="21701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sz="2200"/>
              <a:t>4 bits por píxel</a:t>
            </a:r>
            <a:endParaRPr lang="es-ES" altLang="es-PE" sz="2200"/>
          </a:p>
        </p:txBody>
      </p:sp>
    </p:spTree>
    <p:extLst>
      <p:ext uri="{BB962C8B-B14F-4D97-AF65-F5344CB8AC3E}">
        <p14:creationId xmlns:p14="http://schemas.microsoft.com/office/powerpoint/2010/main" val="685957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595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95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95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9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p>
        </p:txBody>
      </p:sp>
      <p:sp>
        <p:nvSpPr>
          <p:cNvPr id="130051" name="Rectangle 3"/>
          <p:cNvSpPr>
            <a:spLocks noGrp="1" noChangeArrowheads="1"/>
          </p:cNvSpPr>
          <p:nvPr>
            <p:ph type="body" sz="half" idx="1"/>
          </p:nvPr>
        </p:nvSpPr>
        <p:spPr>
          <a:xfrm>
            <a:off x="211138" y="765175"/>
            <a:ext cx="8694737" cy="5327650"/>
          </a:xfrm>
        </p:spPr>
        <p:txBody>
          <a:bodyPr/>
          <a:lstStyle/>
          <a:p>
            <a:pPr>
              <a:buFontTx/>
              <a:buNone/>
            </a:pPr>
            <a:r>
              <a:rPr lang="es-ES_tradnl" altLang="es-PE" sz="2800" b="1">
                <a:latin typeface="Arial" panose="020B0604020202020204" pitchFamily="34" charset="0"/>
              </a:rPr>
              <a:t>	Imágenes multicanal:</a:t>
            </a:r>
          </a:p>
          <a:p>
            <a:r>
              <a:rPr lang="es-ES_tradnl" altLang="es-PE" sz="2600">
                <a:latin typeface="Arial" panose="020B0604020202020204" pitchFamily="34" charset="0"/>
              </a:rPr>
              <a:t>Cuando los píxeles representan magnitudes en distintos dominios físicos, decimos que la imagen es </a:t>
            </a:r>
            <a:r>
              <a:rPr lang="es-ES_tradnl" altLang="es-PE" sz="2600" b="1">
                <a:latin typeface="Arial" panose="020B0604020202020204" pitchFamily="34" charset="0"/>
              </a:rPr>
              <a:t>multicanal</a:t>
            </a:r>
            <a:r>
              <a:rPr lang="es-ES_tradnl" altLang="es-PE" sz="2600">
                <a:latin typeface="Arial" panose="020B0604020202020204" pitchFamily="34" charset="0"/>
              </a:rPr>
              <a:t>.</a:t>
            </a:r>
          </a:p>
          <a:p>
            <a:r>
              <a:rPr lang="es-ES_tradnl" altLang="es-PE" sz="2600" b="1">
                <a:latin typeface="Arial" panose="020B0604020202020204" pitchFamily="34" charset="0"/>
              </a:rPr>
              <a:t>Ejemplo.</a:t>
            </a:r>
            <a:r>
              <a:rPr lang="es-ES_tradnl" altLang="es-PE" sz="2600">
                <a:latin typeface="Arial" panose="020B0604020202020204" pitchFamily="34" charset="0"/>
              </a:rPr>
              <a:t> Imagen en color </a:t>
            </a:r>
            <a:r>
              <a:rPr lang="es-ES_tradnl" altLang="es-PE" sz="2600">
                <a:latin typeface="Arial" panose="020B0604020202020204" pitchFamily="34" charset="0"/>
                <a:sym typeface="Wingdings" panose="05000000000000000000" pitchFamily="2" charset="2"/>
              </a:rPr>
              <a:t> Imagen con 3 canales: canal R (rojo), canal G (verde), canal B (azul).</a:t>
            </a:r>
          </a:p>
        </p:txBody>
      </p:sp>
      <p:pic>
        <p:nvPicPr>
          <p:cNvPr id="130052" name="Picture 4" descr="canal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3" y="3713163"/>
            <a:ext cx="2636837" cy="1993900"/>
          </a:xfrm>
          <a:prstGeom prst="rect">
            <a:avLst/>
          </a:prstGeom>
          <a:noFill/>
          <a:extLst>
            <a:ext uri="{909E8E84-426E-40DD-AFC4-6F175D3DCCD1}">
              <a14:hiddenFill xmlns:a14="http://schemas.microsoft.com/office/drawing/2010/main">
                <a:solidFill>
                  <a:srgbClr val="FFFFFF"/>
                </a:solidFill>
              </a14:hiddenFill>
            </a:ext>
          </a:extLst>
        </p:spPr>
      </p:pic>
      <p:pic>
        <p:nvPicPr>
          <p:cNvPr id="130053" name="Picture 5" descr="canal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3686175"/>
            <a:ext cx="2636838" cy="1993900"/>
          </a:xfrm>
          <a:prstGeom prst="rect">
            <a:avLst/>
          </a:prstGeom>
          <a:noFill/>
          <a:extLst>
            <a:ext uri="{909E8E84-426E-40DD-AFC4-6F175D3DCCD1}">
              <a14:hiddenFill xmlns:a14="http://schemas.microsoft.com/office/drawing/2010/main">
                <a:solidFill>
                  <a:srgbClr val="FFFFFF"/>
                </a:solidFill>
              </a14:hiddenFill>
            </a:ext>
          </a:extLst>
        </p:spPr>
      </p:pic>
      <p:pic>
        <p:nvPicPr>
          <p:cNvPr id="130054" name="Picture 6" descr="canal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300" y="3700463"/>
            <a:ext cx="2636838" cy="1993900"/>
          </a:xfrm>
          <a:prstGeom prst="rect">
            <a:avLst/>
          </a:prstGeom>
          <a:noFill/>
          <a:extLst>
            <a:ext uri="{909E8E84-426E-40DD-AFC4-6F175D3DCCD1}">
              <a14:hiddenFill xmlns:a14="http://schemas.microsoft.com/office/drawing/2010/main">
                <a:solidFill>
                  <a:srgbClr val="FFFFFF"/>
                </a:solidFill>
              </a14:hiddenFill>
            </a:ext>
          </a:extLst>
        </p:spPr>
      </p:pic>
      <p:sp>
        <p:nvSpPr>
          <p:cNvPr id="130055" name="Text Box 7"/>
          <p:cNvSpPr txBox="1">
            <a:spLocks noChangeArrowheads="1"/>
          </p:cNvSpPr>
          <p:nvPr/>
        </p:nvSpPr>
        <p:spPr bwMode="auto">
          <a:xfrm>
            <a:off x="639763" y="5732463"/>
            <a:ext cx="2170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solidFill>
                  <a:srgbClr val="FF0000"/>
                </a:solidFill>
              </a:rPr>
              <a:t>Canal R</a:t>
            </a:r>
            <a:endParaRPr lang="es-ES" altLang="es-PE" b="1">
              <a:solidFill>
                <a:srgbClr val="FF0000"/>
              </a:solidFill>
            </a:endParaRPr>
          </a:p>
        </p:txBody>
      </p:sp>
      <p:sp>
        <p:nvSpPr>
          <p:cNvPr id="130056" name="Text Box 8"/>
          <p:cNvSpPr txBox="1">
            <a:spLocks noChangeArrowheads="1"/>
          </p:cNvSpPr>
          <p:nvPr/>
        </p:nvSpPr>
        <p:spPr bwMode="auto">
          <a:xfrm>
            <a:off x="3373438" y="5695950"/>
            <a:ext cx="2170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solidFill>
                  <a:srgbClr val="00FF00"/>
                </a:solidFill>
              </a:rPr>
              <a:t>Canal G</a:t>
            </a:r>
            <a:endParaRPr lang="es-ES" altLang="es-PE" b="1">
              <a:solidFill>
                <a:srgbClr val="00FF00"/>
              </a:solidFill>
            </a:endParaRPr>
          </a:p>
        </p:txBody>
      </p:sp>
      <p:sp>
        <p:nvSpPr>
          <p:cNvPr id="130057" name="Text Box 9"/>
          <p:cNvSpPr txBox="1">
            <a:spLocks noChangeArrowheads="1"/>
          </p:cNvSpPr>
          <p:nvPr/>
        </p:nvSpPr>
        <p:spPr bwMode="auto">
          <a:xfrm>
            <a:off x="6169025" y="5703888"/>
            <a:ext cx="2170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PE" b="1">
                <a:solidFill>
                  <a:srgbClr val="0000FF"/>
                </a:solidFill>
              </a:rPr>
              <a:t>Canal B</a:t>
            </a:r>
            <a:endParaRPr lang="es-ES" altLang="es-PE" b="1">
              <a:solidFill>
                <a:srgbClr val="0000FF"/>
              </a:solidFill>
            </a:endParaRPr>
          </a:p>
        </p:txBody>
      </p:sp>
    </p:spTree>
    <p:extLst>
      <p:ext uri="{BB962C8B-B14F-4D97-AF65-F5344CB8AC3E}">
        <p14:creationId xmlns:p14="http://schemas.microsoft.com/office/powerpoint/2010/main" val="22796987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p>
        </p:txBody>
      </p:sp>
      <p:sp>
        <p:nvSpPr>
          <p:cNvPr id="132099" name="Rectangle 3"/>
          <p:cNvSpPr>
            <a:spLocks noGrp="1" noChangeArrowheads="1"/>
          </p:cNvSpPr>
          <p:nvPr>
            <p:ph type="body" sz="half" idx="1"/>
          </p:nvPr>
        </p:nvSpPr>
        <p:spPr>
          <a:xfrm>
            <a:off x="211138" y="765175"/>
            <a:ext cx="8769350" cy="2919413"/>
          </a:xfrm>
        </p:spPr>
        <p:txBody>
          <a:bodyPr/>
          <a:lstStyle/>
          <a:p>
            <a:pPr>
              <a:buFontTx/>
              <a:buNone/>
            </a:pPr>
            <a:r>
              <a:rPr lang="es-ES_tradnl" altLang="es-PE" sz="2800" b="1">
                <a:latin typeface="Arial" panose="020B0604020202020204" pitchFamily="34" charset="0"/>
              </a:rPr>
              <a:t>	Imágenes multicanal:</a:t>
            </a:r>
          </a:p>
          <a:p>
            <a:r>
              <a:rPr lang="es-ES_tradnl" altLang="es-PE" sz="2600" b="1">
                <a:latin typeface="Arial" panose="020B0604020202020204" pitchFamily="34" charset="0"/>
              </a:rPr>
              <a:t>Ejemplo.</a:t>
            </a:r>
            <a:r>
              <a:rPr lang="es-ES_tradnl" altLang="es-PE" sz="2600">
                <a:latin typeface="Arial" panose="020B0604020202020204" pitchFamily="34" charset="0"/>
              </a:rPr>
              <a:t> RGBA </a:t>
            </a:r>
            <a:r>
              <a:rPr lang="es-ES_tradnl" altLang="es-PE" sz="2600">
                <a:latin typeface="Arial" panose="020B0604020202020204" pitchFamily="34" charset="0"/>
                <a:sym typeface="Wingdings" panose="05000000000000000000" pitchFamily="2" charset="2"/>
              </a:rPr>
              <a:t> Imagen RGB más canal Alfa. El canal Alfa representa el nivel de transparencia del píxel.</a:t>
            </a:r>
          </a:p>
          <a:p>
            <a:r>
              <a:rPr lang="es-ES_tradnl" altLang="es-PE" sz="2600" b="1">
                <a:latin typeface="Arial" panose="020B0604020202020204" pitchFamily="34" charset="0"/>
              </a:rPr>
              <a:t>Ejemplo.</a:t>
            </a:r>
            <a:r>
              <a:rPr lang="es-ES_tradnl" altLang="es-PE" sz="2600">
                <a:latin typeface="Arial" panose="020B0604020202020204" pitchFamily="34" charset="0"/>
              </a:rPr>
              <a:t> En algunas aplicaciones (p.ej., imágenes de satélite, visión nocturna) suelen usarse canales para frecuencias no visibles, infrarrojo, ultravioleta, etc.</a:t>
            </a:r>
          </a:p>
        </p:txBody>
      </p:sp>
      <p:pic>
        <p:nvPicPr>
          <p:cNvPr id="132106" name="Picture 10" descr="U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 y="3487738"/>
            <a:ext cx="5224463" cy="2905125"/>
          </a:xfrm>
          <a:prstGeom prst="rect">
            <a:avLst/>
          </a:prstGeom>
          <a:noFill/>
          <a:extLst>
            <a:ext uri="{909E8E84-426E-40DD-AFC4-6F175D3DCCD1}">
              <a14:hiddenFill xmlns:a14="http://schemas.microsoft.com/office/drawing/2010/main">
                <a:solidFill>
                  <a:srgbClr val="FFFFFF"/>
                </a:solidFill>
              </a14:hiddenFill>
            </a:ext>
          </a:extLst>
        </p:spPr>
      </p:pic>
      <p:pic>
        <p:nvPicPr>
          <p:cNvPr id="132107" name="Picture 11" descr="infrarroj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3514725"/>
            <a:ext cx="2657475" cy="2709863"/>
          </a:xfrm>
          <a:prstGeom prst="rect">
            <a:avLst/>
          </a:prstGeom>
          <a:noFill/>
          <a:extLst>
            <a:ext uri="{909E8E84-426E-40DD-AFC4-6F175D3DCCD1}">
              <a14:hiddenFill xmlns:a14="http://schemas.microsoft.com/office/drawing/2010/main">
                <a:solidFill>
                  <a:srgbClr val="FFFFFF"/>
                </a:solidFill>
              </a14:hiddenFill>
            </a:ext>
          </a:extLst>
        </p:spPr>
      </p:pic>
      <p:sp>
        <p:nvSpPr>
          <p:cNvPr id="132108" name="Rectangle 12"/>
          <p:cNvSpPr>
            <a:spLocks noChangeArrowheads="1"/>
          </p:cNvSpPr>
          <p:nvPr/>
        </p:nvSpPr>
        <p:spPr bwMode="auto">
          <a:xfrm rot="16200000">
            <a:off x="7589837" y="4945063"/>
            <a:ext cx="2346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altLang="es-PE" sz="1400"/>
              <a:t>http://www.rit.edu/~andpph/</a:t>
            </a:r>
          </a:p>
        </p:txBody>
      </p:sp>
    </p:spTree>
    <p:extLst>
      <p:ext uri="{BB962C8B-B14F-4D97-AF65-F5344CB8AC3E}">
        <p14:creationId xmlns:p14="http://schemas.microsoft.com/office/powerpoint/2010/main" val="4571286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p>
        </p:txBody>
      </p:sp>
      <p:sp>
        <p:nvSpPr>
          <p:cNvPr id="134147" name="Rectangle 3"/>
          <p:cNvSpPr>
            <a:spLocks noGrp="1" noChangeArrowheads="1"/>
          </p:cNvSpPr>
          <p:nvPr>
            <p:ph type="body" sz="half" idx="1"/>
          </p:nvPr>
        </p:nvSpPr>
        <p:spPr>
          <a:xfrm>
            <a:off x="211138" y="727075"/>
            <a:ext cx="8763000" cy="5564188"/>
          </a:xfrm>
        </p:spPr>
        <p:txBody>
          <a:bodyPr/>
          <a:lstStyle/>
          <a:p>
            <a:pPr>
              <a:buFontTx/>
              <a:buNone/>
            </a:pPr>
            <a:r>
              <a:rPr lang="es-ES_tradnl" altLang="es-PE" sz="2800" b="1">
                <a:latin typeface="Arial" panose="020B0604020202020204" pitchFamily="34" charset="0"/>
              </a:rPr>
              <a:t>	Almacenamiento de imágenes digitales</a:t>
            </a:r>
          </a:p>
          <a:p>
            <a:r>
              <a:rPr lang="es-ES_tradnl" altLang="es-PE" sz="2600" b="1">
                <a:latin typeface="Arial" panose="020B0604020202020204" pitchFamily="34" charset="0"/>
                <a:sym typeface="Wingdings" panose="05000000000000000000" pitchFamily="2" charset="2"/>
              </a:rPr>
              <a:t>Cuestión 1:</a:t>
            </a:r>
            <a:r>
              <a:rPr lang="es-ES_tradnl" altLang="es-PE" sz="2600">
                <a:latin typeface="Arial" panose="020B0604020202020204" pitchFamily="34" charset="0"/>
                <a:sym typeface="Wingdings" panose="05000000000000000000" pitchFamily="2" charset="2"/>
              </a:rPr>
              <a:t> ¿Cuál es el </a:t>
            </a:r>
            <a:r>
              <a:rPr lang="es-ES_tradnl" altLang="es-PE" sz="2600" b="1">
                <a:latin typeface="Arial" panose="020B0604020202020204" pitchFamily="34" charset="0"/>
                <a:sym typeface="Wingdings" panose="05000000000000000000" pitchFamily="2" charset="2"/>
              </a:rPr>
              <a:t>origen de coordenadas</a:t>
            </a:r>
            <a:r>
              <a:rPr lang="es-ES_tradnl" altLang="es-PE" sz="2600">
                <a:latin typeface="Arial" panose="020B0604020202020204" pitchFamily="34" charset="0"/>
                <a:sym typeface="Wingdings" panose="05000000000000000000" pitchFamily="2" charset="2"/>
              </a:rPr>
              <a:t> y el orden de las filas?</a:t>
            </a:r>
          </a:p>
          <a:p>
            <a:pPr lvl="1"/>
            <a:r>
              <a:rPr lang="es-ES_tradnl" altLang="es-PE" sz="2400" b="1">
                <a:latin typeface="Arial" panose="020B0604020202020204" pitchFamily="34" charset="0"/>
                <a:sym typeface="Wingdings" panose="05000000000000000000" pitchFamily="2" charset="2"/>
              </a:rPr>
              <a:t>Top-left:</a:t>
            </a:r>
            <a:r>
              <a:rPr lang="es-ES_tradnl" altLang="es-PE" sz="2400">
                <a:latin typeface="Arial" panose="020B0604020202020204" pitchFamily="34" charset="0"/>
                <a:sym typeface="Wingdings" panose="05000000000000000000" pitchFamily="2" charset="2"/>
              </a:rPr>
              <a:t> el píxel i(0, 0) es la esquina superior izquierda.  Suele ser el más habitual.</a:t>
            </a:r>
          </a:p>
          <a:p>
            <a:pPr lvl="1"/>
            <a:r>
              <a:rPr lang="es-ES_tradnl" altLang="es-PE" sz="2400" b="1">
                <a:latin typeface="Arial" panose="020B0604020202020204" pitchFamily="34" charset="0"/>
                <a:sym typeface="Wingdings" panose="05000000000000000000" pitchFamily="2" charset="2"/>
              </a:rPr>
              <a:t>Bottom-left:</a:t>
            </a:r>
            <a:r>
              <a:rPr lang="es-ES_tradnl" altLang="es-PE" sz="2400">
                <a:latin typeface="Arial" panose="020B0604020202020204" pitchFamily="34" charset="0"/>
                <a:sym typeface="Wingdings" panose="05000000000000000000" pitchFamily="2" charset="2"/>
              </a:rPr>
              <a:t> el píxel i(0, 0) es la esquina inferior izquierda.  Usado en algunos formatos (p.ej. BMP).</a:t>
            </a:r>
          </a:p>
          <a:p>
            <a:r>
              <a:rPr lang="es-ES_tradnl" altLang="es-PE" sz="2600" b="1">
                <a:latin typeface="Arial" panose="020B0604020202020204" pitchFamily="34" charset="0"/>
              </a:rPr>
              <a:t>Cuestión 2: </a:t>
            </a:r>
            <a:r>
              <a:rPr lang="es-ES_tradnl" altLang="es-PE" sz="2600">
                <a:latin typeface="Arial" panose="020B0604020202020204" pitchFamily="34" charset="0"/>
              </a:rPr>
              <a:t>¿Cómo se almacenan los distintos canales?</a:t>
            </a:r>
          </a:p>
          <a:p>
            <a:pPr lvl="1"/>
            <a:r>
              <a:rPr lang="es-ES_tradnl" altLang="es-PE" sz="2200" b="1">
                <a:latin typeface="Arial" panose="020B0604020202020204" pitchFamily="34" charset="0"/>
              </a:rPr>
              <a:t>Entrelazado </a:t>
            </a:r>
            <a:r>
              <a:rPr lang="es-ES_tradnl" altLang="es-PE" sz="2200">
                <a:latin typeface="Arial" panose="020B0604020202020204" pitchFamily="34" charset="0"/>
              </a:rPr>
              <a:t>(</a:t>
            </a:r>
            <a:r>
              <a:rPr lang="es-ES_tradnl" altLang="es-PE" sz="2200" i="1">
                <a:latin typeface="Arial" panose="020B0604020202020204" pitchFamily="34" charset="0"/>
              </a:rPr>
              <a:t>interleaved</a:t>
            </a:r>
            <a:r>
              <a:rPr lang="es-ES_tradnl" altLang="es-PE" sz="2200">
                <a:latin typeface="Arial" panose="020B0604020202020204" pitchFamily="34" charset="0"/>
              </a:rPr>
              <a:t>, </a:t>
            </a:r>
            <a:r>
              <a:rPr lang="es-ES_tradnl" altLang="es-PE" sz="2200" i="1">
                <a:latin typeface="Arial" panose="020B0604020202020204" pitchFamily="34" charset="0"/>
              </a:rPr>
              <a:t>pixel order</a:t>
            </a:r>
            <a:r>
              <a:rPr lang="es-ES_tradnl" altLang="es-PE" sz="2200">
                <a:latin typeface="Arial" panose="020B0604020202020204" pitchFamily="34" charset="0"/>
              </a:rPr>
              <a:t>): </a:t>
            </a:r>
            <a:r>
              <a:rPr lang="es-ES_tradnl" altLang="es-PE" sz="2200" b="1">
                <a:solidFill>
                  <a:srgbClr val="FF0000"/>
                </a:solidFill>
                <a:latin typeface="Arial" panose="020B0604020202020204" pitchFamily="34" charset="0"/>
              </a:rPr>
              <a:t>R</a:t>
            </a:r>
            <a:r>
              <a:rPr lang="es-ES_tradnl" altLang="es-PE" sz="2200" b="1" baseline="-25000">
                <a:solidFill>
                  <a:srgbClr val="FF0000"/>
                </a:solidFill>
                <a:latin typeface="Arial" panose="020B0604020202020204" pitchFamily="34" charset="0"/>
              </a:rPr>
              <a:t>0</a:t>
            </a:r>
            <a:r>
              <a:rPr lang="es-ES_tradnl" altLang="es-PE" sz="2200" b="1">
                <a:latin typeface="Arial" panose="020B0604020202020204" pitchFamily="34" charset="0"/>
              </a:rPr>
              <a:t>, </a:t>
            </a:r>
            <a:r>
              <a:rPr lang="es-ES_tradnl" altLang="es-PE" sz="2200" b="1">
                <a:solidFill>
                  <a:srgbClr val="00FF00"/>
                </a:solidFill>
                <a:latin typeface="Arial" panose="020B0604020202020204" pitchFamily="34" charset="0"/>
              </a:rPr>
              <a:t>G</a:t>
            </a:r>
            <a:r>
              <a:rPr lang="es-ES_tradnl" altLang="es-PE" sz="2200" b="1" baseline="-25000">
                <a:solidFill>
                  <a:srgbClr val="00FF00"/>
                </a:solidFill>
                <a:latin typeface="Arial" panose="020B0604020202020204" pitchFamily="34" charset="0"/>
              </a:rPr>
              <a:t>0</a:t>
            </a:r>
            <a:r>
              <a:rPr lang="es-ES_tradnl" altLang="es-PE" sz="2200" b="1">
                <a:latin typeface="Arial" panose="020B0604020202020204" pitchFamily="34" charset="0"/>
              </a:rPr>
              <a:t>, </a:t>
            </a:r>
            <a:r>
              <a:rPr lang="es-ES_tradnl" altLang="es-PE" sz="2200" b="1">
                <a:solidFill>
                  <a:srgbClr val="0000FF"/>
                </a:solidFill>
                <a:latin typeface="Arial" panose="020B0604020202020204" pitchFamily="34" charset="0"/>
              </a:rPr>
              <a:t>B</a:t>
            </a:r>
            <a:r>
              <a:rPr lang="es-ES_tradnl" altLang="es-PE" sz="2200" b="1" baseline="-25000">
                <a:solidFill>
                  <a:srgbClr val="0000FF"/>
                </a:solidFill>
                <a:latin typeface="Arial" panose="020B0604020202020204" pitchFamily="34" charset="0"/>
              </a:rPr>
              <a:t>0</a:t>
            </a:r>
            <a:r>
              <a:rPr lang="es-ES_tradnl" altLang="es-PE" sz="2200" b="1">
                <a:latin typeface="Arial" panose="020B0604020202020204" pitchFamily="34" charset="0"/>
              </a:rPr>
              <a:t>, </a:t>
            </a:r>
            <a:r>
              <a:rPr lang="es-ES_tradnl" altLang="es-PE" sz="2200" b="1">
                <a:solidFill>
                  <a:srgbClr val="FF0000"/>
                </a:solidFill>
                <a:latin typeface="Arial" panose="020B0604020202020204" pitchFamily="34" charset="0"/>
              </a:rPr>
              <a:t>R</a:t>
            </a:r>
            <a:r>
              <a:rPr lang="es-ES_tradnl" altLang="es-PE" sz="2200" b="1" baseline="-25000">
                <a:solidFill>
                  <a:srgbClr val="FF0000"/>
                </a:solidFill>
                <a:latin typeface="Arial" panose="020B0604020202020204" pitchFamily="34" charset="0"/>
              </a:rPr>
              <a:t>1</a:t>
            </a:r>
            <a:r>
              <a:rPr lang="es-ES_tradnl" altLang="es-PE" sz="2200" b="1">
                <a:latin typeface="Arial" panose="020B0604020202020204" pitchFamily="34" charset="0"/>
              </a:rPr>
              <a:t>, </a:t>
            </a:r>
            <a:r>
              <a:rPr lang="es-ES_tradnl" altLang="es-PE" sz="2200" b="1">
                <a:solidFill>
                  <a:srgbClr val="00FF00"/>
                </a:solidFill>
                <a:latin typeface="Arial" panose="020B0604020202020204" pitchFamily="34" charset="0"/>
              </a:rPr>
              <a:t>G</a:t>
            </a:r>
            <a:r>
              <a:rPr lang="es-ES_tradnl" altLang="es-PE" sz="2200" b="1" baseline="-25000">
                <a:solidFill>
                  <a:srgbClr val="00FF00"/>
                </a:solidFill>
                <a:latin typeface="Arial" panose="020B0604020202020204" pitchFamily="34" charset="0"/>
              </a:rPr>
              <a:t>1</a:t>
            </a:r>
            <a:r>
              <a:rPr lang="es-ES_tradnl" altLang="es-PE" sz="2200" b="1">
                <a:latin typeface="Arial" panose="020B0604020202020204" pitchFamily="34" charset="0"/>
              </a:rPr>
              <a:t>, </a:t>
            </a:r>
            <a:r>
              <a:rPr lang="es-ES_tradnl" altLang="es-PE" sz="2200" b="1">
                <a:solidFill>
                  <a:srgbClr val="0000FF"/>
                </a:solidFill>
                <a:latin typeface="Arial" panose="020B0604020202020204" pitchFamily="34" charset="0"/>
              </a:rPr>
              <a:t>B</a:t>
            </a:r>
            <a:r>
              <a:rPr lang="es-ES_tradnl" altLang="es-PE" sz="2200" b="1" baseline="-25000">
                <a:solidFill>
                  <a:srgbClr val="0000FF"/>
                </a:solidFill>
                <a:latin typeface="Arial" panose="020B0604020202020204" pitchFamily="34" charset="0"/>
              </a:rPr>
              <a:t>1</a:t>
            </a:r>
            <a:r>
              <a:rPr lang="es-ES_tradnl" altLang="es-PE" sz="2200" b="1">
                <a:latin typeface="Arial" panose="020B0604020202020204" pitchFamily="34" charset="0"/>
              </a:rPr>
              <a:t>, </a:t>
            </a:r>
            <a:r>
              <a:rPr lang="es-ES_tradnl" altLang="es-PE" sz="2200" b="1">
                <a:solidFill>
                  <a:srgbClr val="FF0000"/>
                </a:solidFill>
                <a:latin typeface="Arial" panose="020B0604020202020204" pitchFamily="34" charset="0"/>
              </a:rPr>
              <a:t>R</a:t>
            </a:r>
            <a:r>
              <a:rPr lang="es-ES_tradnl" altLang="es-PE" sz="2200" b="1" baseline="-25000">
                <a:solidFill>
                  <a:srgbClr val="FF0000"/>
                </a:solidFill>
                <a:latin typeface="Arial" panose="020B0604020202020204" pitchFamily="34" charset="0"/>
              </a:rPr>
              <a:t>2</a:t>
            </a:r>
            <a:r>
              <a:rPr lang="es-ES_tradnl" altLang="es-PE" sz="2200" b="1">
                <a:latin typeface="Arial" panose="020B0604020202020204" pitchFamily="34" charset="0"/>
              </a:rPr>
              <a:t>, </a:t>
            </a:r>
            <a:r>
              <a:rPr lang="es-ES_tradnl" altLang="es-PE" sz="2200" b="1">
                <a:solidFill>
                  <a:srgbClr val="00FF00"/>
                </a:solidFill>
                <a:latin typeface="Arial" panose="020B0604020202020204" pitchFamily="34" charset="0"/>
              </a:rPr>
              <a:t>G</a:t>
            </a:r>
            <a:r>
              <a:rPr lang="es-ES_tradnl" altLang="es-PE" sz="2200" b="1" baseline="-25000">
                <a:solidFill>
                  <a:srgbClr val="00FF00"/>
                </a:solidFill>
                <a:latin typeface="Arial" panose="020B0604020202020204" pitchFamily="34" charset="0"/>
              </a:rPr>
              <a:t>2</a:t>
            </a:r>
            <a:r>
              <a:rPr lang="es-ES_tradnl" altLang="es-PE" sz="2200" b="1">
                <a:latin typeface="Arial" panose="020B0604020202020204" pitchFamily="34" charset="0"/>
              </a:rPr>
              <a:t>, </a:t>
            </a:r>
            <a:r>
              <a:rPr lang="es-ES_tradnl" altLang="es-PE" sz="2200" b="1">
                <a:solidFill>
                  <a:srgbClr val="0000FF"/>
                </a:solidFill>
                <a:latin typeface="Arial" panose="020B0604020202020204" pitchFamily="34" charset="0"/>
              </a:rPr>
              <a:t>B</a:t>
            </a:r>
            <a:r>
              <a:rPr lang="es-ES_tradnl" altLang="es-PE" sz="2200" b="1" baseline="-25000">
                <a:solidFill>
                  <a:srgbClr val="0000FF"/>
                </a:solidFill>
                <a:latin typeface="Arial" panose="020B0604020202020204" pitchFamily="34" charset="0"/>
              </a:rPr>
              <a:t>2</a:t>
            </a:r>
            <a:r>
              <a:rPr lang="es-ES_tradnl" altLang="es-PE" sz="2200" b="1">
                <a:latin typeface="Arial" panose="020B0604020202020204" pitchFamily="34" charset="0"/>
              </a:rPr>
              <a:t>, ..., </a:t>
            </a:r>
            <a:r>
              <a:rPr lang="es-ES_tradnl" altLang="es-PE" sz="2200" b="1">
                <a:solidFill>
                  <a:srgbClr val="FF0000"/>
                </a:solidFill>
                <a:latin typeface="Arial" panose="020B0604020202020204" pitchFamily="34" charset="0"/>
              </a:rPr>
              <a:t>R</a:t>
            </a:r>
            <a:r>
              <a:rPr lang="es-ES_tradnl" altLang="es-PE" sz="2200" b="1" baseline="-25000">
                <a:solidFill>
                  <a:srgbClr val="FF0000"/>
                </a:solidFill>
                <a:latin typeface="Arial" panose="020B0604020202020204" pitchFamily="34" charset="0"/>
              </a:rPr>
              <a:t>n</a:t>
            </a:r>
            <a:r>
              <a:rPr lang="es-ES_tradnl" altLang="es-PE" sz="2200" b="1">
                <a:latin typeface="Arial" panose="020B0604020202020204" pitchFamily="34" charset="0"/>
              </a:rPr>
              <a:t>, </a:t>
            </a:r>
            <a:r>
              <a:rPr lang="es-ES_tradnl" altLang="es-PE" sz="2200" b="1">
                <a:solidFill>
                  <a:srgbClr val="00FF00"/>
                </a:solidFill>
                <a:latin typeface="Arial" panose="020B0604020202020204" pitchFamily="34" charset="0"/>
              </a:rPr>
              <a:t>G</a:t>
            </a:r>
            <a:r>
              <a:rPr lang="es-ES_tradnl" altLang="es-PE" sz="2200" b="1" baseline="-25000">
                <a:solidFill>
                  <a:srgbClr val="00FF00"/>
                </a:solidFill>
                <a:latin typeface="Arial" panose="020B0604020202020204" pitchFamily="34" charset="0"/>
              </a:rPr>
              <a:t>n</a:t>
            </a:r>
            <a:r>
              <a:rPr lang="es-ES_tradnl" altLang="es-PE" sz="2200" b="1">
                <a:latin typeface="Arial" panose="020B0604020202020204" pitchFamily="34" charset="0"/>
              </a:rPr>
              <a:t>, </a:t>
            </a:r>
            <a:r>
              <a:rPr lang="es-ES_tradnl" altLang="es-PE" sz="2200" b="1">
                <a:solidFill>
                  <a:srgbClr val="0000FF"/>
                </a:solidFill>
                <a:latin typeface="Arial" panose="020B0604020202020204" pitchFamily="34" charset="0"/>
              </a:rPr>
              <a:t>B</a:t>
            </a:r>
            <a:r>
              <a:rPr lang="es-ES_tradnl" altLang="es-PE" sz="2200" b="1" baseline="-25000">
                <a:solidFill>
                  <a:srgbClr val="0000FF"/>
                </a:solidFill>
                <a:latin typeface="Arial" panose="020B0604020202020204" pitchFamily="34" charset="0"/>
              </a:rPr>
              <a:t>n</a:t>
            </a:r>
            <a:r>
              <a:rPr lang="es-ES_tradnl" altLang="es-PE" sz="2200" b="1">
                <a:latin typeface="Arial" panose="020B0604020202020204" pitchFamily="34" charset="0"/>
              </a:rPr>
              <a:t>.</a:t>
            </a:r>
          </a:p>
          <a:p>
            <a:pPr lvl="1"/>
            <a:r>
              <a:rPr lang="es-ES_tradnl" altLang="es-PE" sz="2200" b="1">
                <a:latin typeface="Arial" panose="020B0604020202020204" pitchFamily="34" charset="0"/>
              </a:rPr>
              <a:t>No entrelazado </a:t>
            </a:r>
            <a:r>
              <a:rPr lang="es-ES_tradnl" altLang="es-PE" sz="2200">
                <a:latin typeface="Arial" panose="020B0604020202020204" pitchFamily="34" charset="0"/>
              </a:rPr>
              <a:t>(</a:t>
            </a:r>
            <a:r>
              <a:rPr lang="es-ES_tradnl" altLang="es-PE" sz="2200" i="1">
                <a:latin typeface="Arial" panose="020B0604020202020204" pitchFamily="34" charset="0"/>
              </a:rPr>
              <a:t>non-interleaved</a:t>
            </a:r>
            <a:r>
              <a:rPr lang="es-ES_tradnl" altLang="es-PE" sz="2200">
                <a:latin typeface="Arial" panose="020B0604020202020204" pitchFamily="34" charset="0"/>
              </a:rPr>
              <a:t>, </a:t>
            </a:r>
            <a:r>
              <a:rPr lang="es-ES_tradnl" altLang="es-PE" sz="2200" i="1">
                <a:latin typeface="Arial" panose="020B0604020202020204" pitchFamily="34" charset="0"/>
              </a:rPr>
              <a:t>plane order</a:t>
            </a:r>
            <a:r>
              <a:rPr lang="es-ES_tradnl" altLang="es-PE" sz="2200">
                <a:latin typeface="Arial" panose="020B0604020202020204" pitchFamily="34" charset="0"/>
              </a:rPr>
              <a:t>): </a:t>
            </a:r>
            <a:r>
              <a:rPr lang="es-ES_tradnl" altLang="es-PE" sz="2200" b="1">
                <a:solidFill>
                  <a:srgbClr val="FF0000"/>
                </a:solidFill>
                <a:latin typeface="Arial" panose="020B0604020202020204" pitchFamily="34" charset="0"/>
              </a:rPr>
              <a:t>R</a:t>
            </a:r>
            <a:r>
              <a:rPr lang="es-ES_tradnl" altLang="es-PE" sz="2200" b="1" baseline="-25000">
                <a:solidFill>
                  <a:srgbClr val="FF0000"/>
                </a:solidFill>
                <a:latin typeface="Arial" panose="020B0604020202020204" pitchFamily="34" charset="0"/>
              </a:rPr>
              <a:t>0</a:t>
            </a:r>
            <a:r>
              <a:rPr lang="es-ES_tradnl" altLang="es-PE" sz="2200" b="1">
                <a:latin typeface="Arial" panose="020B0604020202020204" pitchFamily="34" charset="0"/>
              </a:rPr>
              <a:t>, </a:t>
            </a:r>
            <a:r>
              <a:rPr lang="es-ES_tradnl" altLang="es-PE" sz="2200" b="1">
                <a:solidFill>
                  <a:srgbClr val="FF0000"/>
                </a:solidFill>
                <a:latin typeface="Arial" panose="020B0604020202020204" pitchFamily="34" charset="0"/>
              </a:rPr>
              <a:t>R</a:t>
            </a:r>
            <a:r>
              <a:rPr lang="es-ES_tradnl" altLang="es-PE" sz="2200" b="1" baseline="-25000">
                <a:solidFill>
                  <a:srgbClr val="FF0000"/>
                </a:solidFill>
                <a:latin typeface="Arial" panose="020B0604020202020204" pitchFamily="34" charset="0"/>
              </a:rPr>
              <a:t>1</a:t>
            </a:r>
            <a:r>
              <a:rPr lang="es-ES_tradnl" altLang="es-PE" sz="2200" b="1">
                <a:latin typeface="Arial" panose="020B0604020202020204" pitchFamily="34" charset="0"/>
              </a:rPr>
              <a:t>, </a:t>
            </a:r>
            <a:r>
              <a:rPr lang="es-ES_tradnl" altLang="es-PE" sz="2200" b="1">
                <a:solidFill>
                  <a:srgbClr val="FF0000"/>
                </a:solidFill>
                <a:latin typeface="Arial" panose="020B0604020202020204" pitchFamily="34" charset="0"/>
              </a:rPr>
              <a:t>R</a:t>
            </a:r>
            <a:r>
              <a:rPr lang="es-ES_tradnl" altLang="es-PE" sz="2200" b="1" baseline="-25000">
                <a:solidFill>
                  <a:srgbClr val="FF0000"/>
                </a:solidFill>
                <a:latin typeface="Arial" panose="020B0604020202020204" pitchFamily="34" charset="0"/>
              </a:rPr>
              <a:t>2</a:t>
            </a:r>
            <a:r>
              <a:rPr lang="es-ES_tradnl" altLang="es-PE" sz="2200" b="1">
                <a:latin typeface="Arial" panose="020B0604020202020204" pitchFamily="34" charset="0"/>
              </a:rPr>
              <a:t>, ..., </a:t>
            </a:r>
            <a:r>
              <a:rPr lang="es-ES_tradnl" altLang="es-PE" sz="2200" b="1">
                <a:solidFill>
                  <a:srgbClr val="FF0000"/>
                </a:solidFill>
                <a:latin typeface="Arial" panose="020B0604020202020204" pitchFamily="34" charset="0"/>
              </a:rPr>
              <a:t>R</a:t>
            </a:r>
            <a:r>
              <a:rPr lang="es-ES_tradnl" altLang="es-PE" sz="2200" b="1" baseline="-25000">
                <a:solidFill>
                  <a:srgbClr val="FF0000"/>
                </a:solidFill>
                <a:latin typeface="Arial" panose="020B0604020202020204" pitchFamily="34" charset="0"/>
              </a:rPr>
              <a:t>n</a:t>
            </a:r>
            <a:r>
              <a:rPr lang="es-ES_tradnl" altLang="es-PE" sz="2200" b="1">
                <a:latin typeface="Arial" panose="020B0604020202020204" pitchFamily="34" charset="0"/>
              </a:rPr>
              <a:t>, </a:t>
            </a:r>
            <a:r>
              <a:rPr lang="es-ES_tradnl" altLang="es-PE" sz="2200" b="1">
                <a:solidFill>
                  <a:srgbClr val="00FF00"/>
                </a:solidFill>
                <a:latin typeface="Arial" panose="020B0604020202020204" pitchFamily="34" charset="0"/>
              </a:rPr>
              <a:t>G</a:t>
            </a:r>
            <a:r>
              <a:rPr lang="es-ES_tradnl" altLang="es-PE" sz="2200" b="1" baseline="-25000">
                <a:solidFill>
                  <a:srgbClr val="00FF00"/>
                </a:solidFill>
                <a:latin typeface="Arial" panose="020B0604020202020204" pitchFamily="34" charset="0"/>
              </a:rPr>
              <a:t>0</a:t>
            </a:r>
            <a:r>
              <a:rPr lang="es-ES_tradnl" altLang="es-PE" sz="2200" b="1">
                <a:latin typeface="Arial" panose="020B0604020202020204" pitchFamily="34" charset="0"/>
              </a:rPr>
              <a:t>, </a:t>
            </a:r>
            <a:r>
              <a:rPr lang="es-ES_tradnl" altLang="es-PE" sz="2200" b="1">
                <a:solidFill>
                  <a:srgbClr val="00FF00"/>
                </a:solidFill>
                <a:latin typeface="Arial" panose="020B0604020202020204" pitchFamily="34" charset="0"/>
              </a:rPr>
              <a:t>G</a:t>
            </a:r>
            <a:r>
              <a:rPr lang="es-ES_tradnl" altLang="es-PE" sz="2200" b="1" baseline="-25000">
                <a:solidFill>
                  <a:srgbClr val="00FF00"/>
                </a:solidFill>
                <a:latin typeface="Arial" panose="020B0604020202020204" pitchFamily="34" charset="0"/>
              </a:rPr>
              <a:t>1</a:t>
            </a:r>
            <a:r>
              <a:rPr lang="es-ES_tradnl" altLang="es-PE" sz="2200" b="1">
                <a:latin typeface="Arial" panose="020B0604020202020204" pitchFamily="34" charset="0"/>
              </a:rPr>
              <a:t>, </a:t>
            </a:r>
            <a:r>
              <a:rPr lang="es-ES_tradnl" altLang="es-PE" sz="2200" b="1">
                <a:solidFill>
                  <a:srgbClr val="00FF00"/>
                </a:solidFill>
                <a:latin typeface="Arial" panose="020B0604020202020204" pitchFamily="34" charset="0"/>
              </a:rPr>
              <a:t>G</a:t>
            </a:r>
            <a:r>
              <a:rPr lang="es-ES_tradnl" altLang="es-PE" sz="2200" b="1" baseline="-25000">
                <a:solidFill>
                  <a:srgbClr val="00FF00"/>
                </a:solidFill>
                <a:latin typeface="Arial" panose="020B0604020202020204" pitchFamily="34" charset="0"/>
              </a:rPr>
              <a:t>2</a:t>
            </a:r>
            <a:r>
              <a:rPr lang="es-ES_tradnl" altLang="es-PE" sz="2200" b="1">
                <a:latin typeface="Arial" panose="020B0604020202020204" pitchFamily="34" charset="0"/>
              </a:rPr>
              <a:t>, ..., </a:t>
            </a:r>
            <a:r>
              <a:rPr lang="es-ES_tradnl" altLang="es-PE" sz="2200" b="1">
                <a:solidFill>
                  <a:srgbClr val="00FF00"/>
                </a:solidFill>
                <a:latin typeface="Arial" panose="020B0604020202020204" pitchFamily="34" charset="0"/>
              </a:rPr>
              <a:t>G</a:t>
            </a:r>
            <a:r>
              <a:rPr lang="es-ES_tradnl" altLang="es-PE" sz="2200" b="1" baseline="-25000">
                <a:solidFill>
                  <a:srgbClr val="00FF00"/>
                </a:solidFill>
                <a:latin typeface="Arial" panose="020B0604020202020204" pitchFamily="34" charset="0"/>
              </a:rPr>
              <a:t>n</a:t>
            </a:r>
            <a:r>
              <a:rPr lang="es-ES_tradnl" altLang="es-PE" sz="2200" b="1">
                <a:latin typeface="Arial" panose="020B0604020202020204" pitchFamily="34" charset="0"/>
              </a:rPr>
              <a:t>, </a:t>
            </a:r>
            <a:r>
              <a:rPr lang="es-ES_tradnl" altLang="es-PE" sz="2200" b="1">
                <a:solidFill>
                  <a:srgbClr val="0000FF"/>
                </a:solidFill>
                <a:latin typeface="Arial" panose="020B0604020202020204" pitchFamily="34" charset="0"/>
              </a:rPr>
              <a:t>B</a:t>
            </a:r>
            <a:r>
              <a:rPr lang="es-ES_tradnl" altLang="es-PE" sz="2200" b="1" baseline="-25000">
                <a:solidFill>
                  <a:srgbClr val="0000FF"/>
                </a:solidFill>
                <a:latin typeface="Arial" panose="020B0604020202020204" pitchFamily="34" charset="0"/>
              </a:rPr>
              <a:t>0</a:t>
            </a:r>
            <a:r>
              <a:rPr lang="es-ES_tradnl" altLang="es-PE" sz="2200" b="1">
                <a:latin typeface="Arial" panose="020B0604020202020204" pitchFamily="34" charset="0"/>
              </a:rPr>
              <a:t>, </a:t>
            </a:r>
            <a:r>
              <a:rPr lang="es-ES_tradnl" altLang="es-PE" sz="2200" b="1">
                <a:solidFill>
                  <a:srgbClr val="0000FF"/>
                </a:solidFill>
                <a:latin typeface="Arial" panose="020B0604020202020204" pitchFamily="34" charset="0"/>
              </a:rPr>
              <a:t>B</a:t>
            </a:r>
            <a:r>
              <a:rPr lang="es-ES_tradnl" altLang="es-PE" sz="2200" b="1" baseline="-25000">
                <a:solidFill>
                  <a:srgbClr val="0000FF"/>
                </a:solidFill>
                <a:latin typeface="Arial" panose="020B0604020202020204" pitchFamily="34" charset="0"/>
              </a:rPr>
              <a:t>1</a:t>
            </a:r>
            <a:r>
              <a:rPr lang="es-ES_tradnl" altLang="es-PE" sz="2200" b="1">
                <a:latin typeface="Arial" panose="020B0604020202020204" pitchFamily="34" charset="0"/>
              </a:rPr>
              <a:t>, </a:t>
            </a:r>
            <a:r>
              <a:rPr lang="es-ES_tradnl" altLang="es-PE" sz="2200" b="1">
                <a:solidFill>
                  <a:srgbClr val="0000FF"/>
                </a:solidFill>
                <a:latin typeface="Arial" panose="020B0604020202020204" pitchFamily="34" charset="0"/>
              </a:rPr>
              <a:t>B</a:t>
            </a:r>
            <a:r>
              <a:rPr lang="es-ES_tradnl" altLang="es-PE" sz="2200" b="1" baseline="-25000">
                <a:solidFill>
                  <a:srgbClr val="0000FF"/>
                </a:solidFill>
                <a:latin typeface="Arial" panose="020B0604020202020204" pitchFamily="34" charset="0"/>
              </a:rPr>
              <a:t>2</a:t>
            </a:r>
            <a:r>
              <a:rPr lang="es-ES_tradnl" altLang="es-PE" sz="2200" b="1">
                <a:latin typeface="Arial" panose="020B0604020202020204" pitchFamily="34" charset="0"/>
              </a:rPr>
              <a:t>, ..., </a:t>
            </a:r>
            <a:r>
              <a:rPr lang="es-ES_tradnl" altLang="es-PE" sz="2200" b="1">
                <a:solidFill>
                  <a:srgbClr val="0000FF"/>
                </a:solidFill>
                <a:latin typeface="Arial" panose="020B0604020202020204" pitchFamily="34" charset="0"/>
              </a:rPr>
              <a:t>B</a:t>
            </a:r>
            <a:r>
              <a:rPr lang="es-ES_tradnl" altLang="es-PE" sz="2200" b="1" baseline="-25000">
                <a:solidFill>
                  <a:srgbClr val="0000FF"/>
                </a:solidFill>
                <a:latin typeface="Arial" panose="020B0604020202020204" pitchFamily="34" charset="0"/>
              </a:rPr>
              <a:t>n</a:t>
            </a:r>
            <a:r>
              <a:rPr lang="es-ES_tradnl" altLang="es-PE" sz="2200" b="1">
                <a:latin typeface="Arial" panose="020B0604020202020204" pitchFamily="34" charset="0"/>
              </a:rPr>
              <a:t>.</a:t>
            </a:r>
          </a:p>
        </p:txBody>
      </p:sp>
    </p:spTree>
    <p:extLst>
      <p:ext uri="{BB962C8B-B14F-4D97-AF65-F5344CB8AC3E}">
        <p14:creationId xmlns:p14="http://schemas.microsoft.com/office/powerpoint/2010/main" val="4158420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414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14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414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79388" y="0"/>
            <a:ext cx="8785225" cy="1052513"/>
          </a:xfrm>
        </p:spPr>
        <p:txBody>
          <a:bodyPr/>
          <a:lstStyle/>
          <a:p>
            <a:r>
              <a:rPr lang="es-ES_tradnl" altLang="es-PE" sz="2800">
                <a:latin typeface="Arial Black" panose="020B0A04020102020204" pitchFamily="34" charset="0"/>
              </a:rPr>
              <a:t>1.2. Representación de imágenes digitales.</a:t>
            </a:r>
          </a:p>
        </p:txBody>
      </p:sp>
      <p:sp>
        <p:nvSpPr>
          <p:cNvPr id="135171" name="Rectangle 3"/>
          <p:cNvSpPr>
            <a:spLocks noGrp="1" noChangeArrowheads="1"/>
          </p:cNvSpPr>
          <p:nvPr>
            <p:ph type="body" sz="half" idx="1"/>
          </p:nvPr>
        </p:nvSpPr>
        <p:spPr>
          <a:xfrm>
            <a:off x="211138" y="727075"/>
            <a:ext cx="8632825" cy="5427663"/>
          </a:xfrm>
        </p:spPr>
        <p:txBody>
          <a:bodyPr/>
          <a:lstStyle/>
          <a:p>
            <a:pPr>
              <a:buFontTx/>
              <a:buNone/>
            </a:pPr>
            <a:r>
              <a:rPr lang="es-ES_tradnl" altLang="es-PE" b="1">
                <a:latin typeface="Arial" panose="020B0604020202020204" pitchFamily="34" charset="0"/>
              </a:rPr>
              <a:t>	Resumen</a:t>
            </a:r>
          </a:p>
          <a:p>
            <a:r>
              <a:rPr lang="es-ES_tradnl" altLang="es-PE" sz="2800" b="1">
                <a:latin typeface="Arial" panose="020B0604020202020204" pitchFamily="34" charset="0"/>
                <a:sym typeface="Wingdings" panose="05000000000000000000" pitchFamily="2" charset="2"/>
              </a:rPr>
              <a:t>Parámetros de una imagen digital:</a:t>
            </a:r>
            <a:endParaRPr lang="es-ES_tradnl" altLang="es-PE" sz="2800">
              <a:latin typeface="Arial" panose="020B0604020202020204" pitchFamily="34" charset="0"/>
              <a:sym typeface="Wingdings" panose="05000000000000000000" pitchFamily="2" charset="2"/>
            </a:endParaRPr>
          </a:p>
          <a:p>
            <a:pPr lvl="1"/>
            <a:r>
              <a:rPr lang="es-ES_tradnl" altLang="es-PE" sz="2600">
                <a:latin typeface="Arial" panose="020B0604020202020204" pitchFamily="34" charset="0"/>
                <a:sym typeface="Wingdings" panose="05000000000000000000" pitchFamily="2" charset="2"/>
              </a:rPr>
              <a:t>Ancho y alto.</a:t>
            </a:r>
          </a:p>
          <a:p>
            <a:pPr lvl="1"/>
            <a:r>
              <a:rPr lang="es-ES_tradnl" altLang="es-PE" sz="2600">
                <a:latin typeface="Arial" panose="020B0604020202020204" pitchFamily="34" charset="0"/>
                <a:sym typeface="Wingdings" panose="05000000000000000000" pitchFamily="2" charset="2"/>
              </a:rPr>
              <a:t>Número de canales y significado de cada uno.</a:t>
            </a:r>
          </a:p>
          <a:p>
            <a:pPr lvl="1"/>
            <a:r>
              <a:rPr lang="es-ES_tradnl" altLang="es-PE" sz="2600">
                <a:latin typeface="Arial" panose="020B0604020202020204" pitchFamily="34" charset="0"/>
                <a:sym typeface="Wingdings" panose="05000000000000000000" pitchFamily="2" charset="2"/>
              </a:rPr>
              <a:t>Número de bits por píxel y canal (</a:t>
            </a:r>
            <a:r>
              <a:rPr lang="es-ES_tradnl" altLang="es-PE" sz="2600" i="1">
                <a:latin typeface="Arial" panose="020B0604020202020204" pitchFamily="34" charset="0"/>
                <a:sym typeface="Wingdings" panose="05000000000000000000" pitchFamily="2" charset="2"/>
              </a:rPr>
              <a:t>depth</a:t>
            </a:r>
            <a:r>
              <a:rPr lang="es-ES_tradnl" altLang="es-PE" sz="2600">
                <a:latin typeface="Arial" panose="020B0604020202020204" pitchFamily="34" charset="0"/>
                <a:sym typeface="Wingdings" panose="05000000000000000000" pitchFamily="2" charset="2"/>
              </a:rPr>
              <a:t>).</a:t>
            </a:r>
          </a:p>
          <a:p>
            <a:pPr lvl="1"/>
            <a:r>
              <a:rPr lang="es-ES_tradnl" altLang="es-PE" sz="2600">
                <a:latin typeface="Arial" panose="020B0604020202020204" pitchFamily="34" charset="0"/>
                <a:sym typeface="Wingdings" panose="05000000000000000000" pitchFamily="2" charset="2"/>
              </a:rPr>
              <a:t>Origen de coordenadas y modo de almacenamiento multicanal.</a:t>
            </a:r>
          </a:p>
          <a:p>
            <a:pPr lvl="1"/>
            <a:endParaRPr lang="es-ES_tradnl" altLang="es-PE" sz="1200">
              <a:latin typeface="Arial" panose="020B0604020202020204" pitchFamily="34" charset="0"/>
              <a:sym typeface="Wingdings" panose="05000000000000000000" pitchFamily="2" charset="2"/>
            </a:endParaRPr>
          </a:p>
          <a:p>
            <a:r>
              <a:rPr lang="es-ES_tradnl" altLang="es-PE" sz="2800" b="1">
                <a:latin typeface="Arial" panose="020B0604020202020204" pitchFamily="34" charset="0"/>
                <a:sym typeface="Wingdings" panose="05000000000000000000" pitchFamily="2" charset="2"/>
              </a:rPr>
              <a:t>Resolución espacial:</a:t>
            </a:r>
            <a:r>
              <a:rPr lang="es-ES_tradnl" altLang="es-PE" sz="2800">
                <a:latin typeface="Arial" panose="020B0604020202020204" pitchFamily="34" charset="0"/>
                <a:sym typeface="Wingdings" panose="05000000000000000000" pitchFamily="2" charset="2"/>
              </a:rPr>
              <a:t> tamaño de la imagen.</a:t>
            </a:r>
          </a:p>
          <a:p>
            <a:r>
              <a:rPr lang="es-ES_tradnl" altLang="es-PE" sz="2800" b="1">
                <a:latin typeface="Arial" panose="020B0604020202020204" pitchFamily="34" charset="0"/>
                <a:sym typeface="Wingdings" panose="05000000000000000000" pitchFamily="2" charset="2"/>
              </a:rPr>
              <a:t>Resolución fotométrica:</a:t>
            </a:r>
            <a:r>
              <a:rPr lang="es-ES_tradnl" altLang="es-PE" sz="2800">
                <a:latin typeface="Arial" panose="020B0604020202020204" pitchFamily="34" charset="0"/>
                <a:sym typeface="Wingdings" panose="05000000000000000000" pitchFamily="2" charset="2"/>
              </a:rPr>
              <a:t> profundidad de color.</a:t>
            </a:r>
          </a:p>
          <a:p>
            <a:r>
              <a:rPr lang="es-ES_tradnl" altLang="es-PE" sz="2800" b="1">
                <a:latin typeface="Arial" panose="020B0604020202020204" pitchFamily="34" charset="0"/>
                <a:sym typeface="Wingdings" panose="05000000000000000000" pitchFamily="2" charset="2"/>
              </a:rPr>
              <a:t>Resolución temporal:</a:t>
            </a:r>
            <a:r>
              <a:rPr lang="es-ES_tradnl" altLang="es-PE" sz="2800">
                <a:latin typeface="Arial" panose="020B0604020202020204" pitchFamily="34" charset="0"/>
                <a:sym typeface="Wingdings" panose="05000000000000000000" pitchFamily="2" charset="2"/>
              </a:rPr>
              <a:t> aplicable en vídeos.</a:t>
            </a:r>
          </a:p>
        </p:txBody>
      </p:sp>
    </p:spTree>
    <p:extLst>
      <p:ext uri="{BB962C8B-B14F-4D97-AF65-F5344CB8AC3E}">
        <p14:creationId xmlns:p14="http://schemas.microsoft.com/office/powerpoint/2010/main" val="23640749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08899" name="Rectangle 3"/>
          <p:cNvSpPr>
            <a:spLocks noGrp="1" noChangeArrowheads="1"/>
          </p:cNvSpPr>
          <p:nvPr>
            <p:ph type="title"/>
          </p:nvPr>
        </p:nvSpPr>
        <p:spPr>
          <a:xfrm>
            <a:off x="1150938" y="260648"/>
            <a:ext cx="7793037" cy="1143000"/>
          </a:xfrm>
          <a:ln/>
        </p:spPr>
        <p:txBody>
          <a:bodyPr/>
          <a:lstStyle/>
          <a:p>
            <a:r>
              <a:rPr lang="en-US" dirty="0" err="1"/>
              <a:t>Procesamiento</a:t>
            </a:r>
            <a:r>
              <a:rPr lang="en-US" dirty="0"/>
              <a:t> de </a:t>
            </a:r>
            <a:r>
              <a:rPr lang="en-US" dirty="0" err="1"/>
              <a:t>Histograma</a:t>
            </a:r>
            <a:endParaRPr lang="en-US" dirty="0"/>
          </a:p>
        </p:txBody>
      </p:sp>
      <p:grpSp>
        <p:nvGrpSpPr>
          <p:cNvPr id="208900" name="Group 4"/>
          <p:cNvGrpSpPr>
            <a:grpSpLocks/>
          </p:cNvGrpSpPr>
          <p:nvPr/>
        </p:nvGrpSpPr>
        <p:grpSpPr bwMode="auto">
          <a:xfrm>
            <a:off x="467544" y="1988839"/>
            <a:ext cx="8275320" cy="880111"/>
            <a:chOff x="0" y="0"/>
            <a:chExt cx="5792" cy="616"/>
          </a:xfrm>
        </p:grpSpPr>
        <p:grpSp>
          <p:nvGrpSpPr>
            <p:cNvPr id="208901" name="Group 5"/>
            <p:cNvGrpSpPr>
              <a:grpSpLocks/>
            </p:cNvGrpSpPr>
            <p:nvPr/>
          </p:nvGrpSpPr>
          <p:grpSpPr bwMode="auto">
            <a:xfrm>
              <a:off x="0" y="0"/>
              <a:ext cx="5792" cy="616"/>
              <a:chOff x="0" y="0"/>
              <a:chExt cx="5792" cy="616"/>
            </a:xfrm>
          </p:grpSpPr>
          <p:sp>
            <p:nvSpPr>
              <p:cNvPr id="208902" name="Rectangle 6"/>
              <p:cNvSpPr>
                <a:spLocks/>
              </p:cNvSpPr>
              <p:nvPr/>
            </p:nvSpPr>
            <p:spPr bwMode="auto">
              <a:xfrm>
                <a:off x="0" y="0"/>
                <a:ext cx="5792" cy="616"/>
              </a:xfrm>
              <a:prstGeom prst="rect">
                <a:avLst/>
              </a:prstGeom>
              <a:noFill/>
              <a:ln w="9525">
                <a:noFill/>
                <a:miter lim="800000"/>
                <a:headEnd/>
                <a:tailEnd/>
              </a:ln>
            </p:spPr>
            <p:txBody>
              <a:bodyPr lIns="0" tIns="0" rIns="0" bIns="0" anchor="b">
                <a:prstTxWarp prst="textNoShape">
                  <a:avLst/>
                </a:prstTxWarp>
              </a:bodyPr>
              <a:lstStyle/>
              <a:p>
                <a:pPr marL="285750" indent="-285750" algn="l">
                  <a:buFont typeface="Arial" panose="020B0604020202020204" pitchFamily="34" charset="0"/>
                  <a:buChar char="•"/>
                </a:pPr>
                <a:r>
                  <a:rPr lang="en-US" sz="2000" dirty="0"/>
                  <a:t>El </a:t>
                </a:r>
                <a:r>
                  <a:rPr lang="en-US" sz="2000" dirty="0" err="1"/>
                  <a:t>histograma</a:t>
                </a:r>
                <a:r>
                  <a:rPr lang="en-US" sz="2000" dirty="0"/>
                  <a:t> de </a:t>
                </a:r>
                <a:r>
                  <a:rPr lang="en-US" sz="2000" dirty="0" err="1"/>
                  <a:t>una</a:t>
                </a:r>
                <a:r>
                  <a:rPr lang="en-US" sz="2000" dirty="0"/>
                  <a:t> </a:t>
                </a:r>
                <a:r>
                  <a:rPr lang="en-US" sz="2000" dirty="0" err="1"/>
                  <a:t>imagen</a:t>
                </a:r>
                <a:r>
                  <a:rPr lang="en-US" sz="2000" dirty="0"/>
                  <a:t> digital con </a:t>
                </a:r>
                <a:r>
                  <a:rPr lang="en-US" sz="2000" dirty="0" err="1"/>
                  <a:t>niveles</a:t>
                </a:r>
                <a:r>
                  <a:rPr lang="en-US" sz="2000" dirty="0"/>
                  <a:t> de </a:t>
                </a:r>
                <a:r>
                  <a:rPr lang="en-US" sz="2000" dirty="0" err="1"/>
                  <a:t>intensidad</a:t>
                </a:r>
                <a:r>
                  <a:rPr lang="en-US" sz="2000" dirty="0"/>
                  <a:t> de </a:t>
                </a:r>
                <a:r>
                  <a:rPr lang="en-US" sz="2000" dirty="0" err="1"/>
                  <a:t>gris</a:t>
                </a:r>
                <a:r>
                  <a:rPr lang="en-US" sz="2000" dirty="0"/>
                  <a:t> en el </a:t>
                </a:r>
                <a:r>
                  <a:rPr lang="en-US" sz="2000" dirty="0" err="1"/>
                  <a:t>rango</a:t>
                </a:r>
                <a:r>
                  <a:rPr lang="en-US" sz="2000" dirty="0"/>
                  <a:t> [0, </a:t>
                </a:r>
                <a:r>
                  <a:rPr lang="en-US" sz="2000" i="1" dirty="0"/>
                  <a:t>L</a:t>
                </a:r>
                <a:r>
                  <a:rPr lang="en-US" sz="2000" dirty="0"/>
                  <a:t>-1] </a:t>
                </a:r>
                <a:r>
                  <a:rPr lang="en-US" sz="2000" dirty="0" err="1"/>
                  <a:t>es</a:t>
                </a:r>
                <a:r>
                  <a:rPr lang="en-US" sz="2000" dirty="0"/>
                  <a:t> </a:t>
                </a:r>
                <a:r>
                  <a:rPr lang="en-US" sz="2000" dirty="0" err="1"/>
                  <a:t>una</a:t>
                </a:r>
                <a:r>
                  <a:rPr lang="en-US" sz="2000" dirty="0"/>
                  <a:t> </a:t>
                </a:r>
                <a:r>
                  <a:rPr lang="en-US" sz="2000" dirty="0" err="1"/>
                  <a:t>función</a:t>
                </a:r>
                <a:r>
                  <a:rPr lang="en-US" sz="2000" dirty="0"/>
                  <a:t> </a:t>
                </a:r>
                <a:r>
                  <a:rPr lang="en-US" sz="2000" dirty="0" err="1"/>
                  <a:t>discreta</a:t>
                </a:r>
                <a:r>
                  <a:rPr lang="en-US" sz="2000" dirty="0"/>
                  <a:t>                    </a:t>
                </a:r>
                <a:r>
                  <a:rPr lang="en-US" sz="2000" dirty="0" smtClean="0"/>
                  <a:t>  , </a:t>
                </a:r>
                <a:r>
                  <a:rPr lang="en-US" sz="2000" dirty="0" err="1" smtClean="0"/>
                  <a:t>donde</a:t>
                </a:r>
                <a:r>
                  <a:rPr lang="en-US" sz="2000" dirty="0" smtClean="0"/>
                  <a:t>       </a:t>
                </a:r>
                <a:r>
                  <a:rPr lang="en-US" sz="2000" dirty="0" err="1" smtClean="0"/>
                  <a:t>es</a:t>
                </a:r>
                <a:r>
                  <a:rPr lang="en-US" sz="2000" dirty="0" smtClean="0"/>
                  <a:t> </a:t>
                </a:r>
                <a:r>
                  <a:rPr lang="en-US" sz="2000" dirty="0"/>
                  <a:t>el </a:t>
                </a:r>
                <a:r>
                  <a:rPr lang="en-US" sz="2000" i="1" dirty="0"/>
                  <a:t>k-</a:t>
                </a:r>
                <a:r>
                  <a:rPr lang="en-US" sz="2000" i="1" dirty="0" err="1"/>
                  <a:t>ésimo</a:t>
                </a:r>
                <a:r>
                  <a:rPr lang="en-US" sz="2000" dirty="0"/>
                  <a:t> valor de </a:t>
                </a:r>
                <a:r>
                  <a:rPr lang="en-US" sz="2000" dirty="0" err="1"/>
                  <a:t>intensidad</a:t>
                </a:r>
                <a:r>
                  <a:rPr lang="en-US" sz="2000" dirty="0"/>
                  <a:t> y      </a:t>
                </a:r>
                <a:r>
                  <a:rPr lang="en-US" sz="2000" dirty="0" smtClean="0"/>
                  <a:t>   </a:t>
                </a:r>
                <a:r>
                  <a:rPr lang="en-US" sz="2000" dirty="0" err="1" smtClean="0"/>
                  <a:t>es</a:t>
                </a:r>
                <a:r>
                  <a:rPr lang="en-US" sz="2000" dirty="0" smtClean="0"/>
                  <a:t> </a:t>
                </a:r>
                <a:r>
                  <a:rPr lang="en-US" sz="2000" dirty="0"/>
                  <a:t>el </a:t>
                </a:r>
                <a:r>
                  <a:rPr lang="en-US" sz="2000" dirty="0" err="1"/>
                  <a:t>número</a:t>
                </a:r>
                <a:r>
                  <a:rPr lang="en-US" sz="2000" dirty="0"/>
                  <a:t> de </a:t>
                </a:r>
                <a:r>
                  <a:rPr lang="en-US" sz="2000" dirty="0" err="1"/>
                  <a:t>pixeles</a:t>
                </a:r>
                <a:r>
                  <a:rPr lang="en-US" sz="2000" dirty="0"/>
                  <a:t> en la </a:t>
                </a:r>
                <a:r>
                  <a:rPr lang="en-US" sz="2000" dirty="0" err="1"/>
                  <a:t>imagen</a:t>
                </a:r>
                <a:r>
                  <a:rPr lang="en-US" sz="2000" dirty="0"/>
                  <a:t> con </a:t>
                </a:r>
                <a:r>
                  <a:rPr lang="en-US" sz="2000" dirty="0" err="1"/>
                  <a:t>intensidad</a:t>
                </a:r>
                <a:r>
                  <a:rPr lang="en-US" sz="2000" dirty="0"/>
                  <a:t> </a:t>
                </a:r>
              </a:p>
            </p:txBody>
          </p:sp>
          <p:pic>
            <p:nvPicPr>
              <p:cNvPr id="208903" name="Picture 7"/>
              <p:cNvPicPr>
                <a:picLocks noChangeAspect="1" noChangeArrowheads="1"/>
              </p:cNvPicPr>
              <p:nvPr/>
            </p:nvPicPr>
            <p:blipFill>
              <a:blip r:embed="rId3"/>
              <a:srcRect/>
              <a:stretch>
                <a:fillRect/>
              </a:stretch>
            </p:blipFill>
            <p:spPr bwMode="auto">
              <a:xfrm>
                <a:off x="2922" y="0"/>
                <a:ext cx="808" cy="184"/>
              </a:xfrm>
              <a:prstGeom prst="rect">
                <a:avLst/>
              </a:prstGeom>
              <a:noFill/>
              <a:ln w="9525">
                <a:noFill/>
                <a:miter lim="800000"/>
                <a:headEnd/>
                <a:tailEnd/>
              </a:ln>
            </p:spPr>
          </p:pic>
        </p:grpSp>
        <p:pic>
          <p:nvPicPr>
            <p:cNvPr id="208904" name="Picture 8"/>
            <p:cNvPicPr>
              <a:picLocks noChangeAspect="1" noChangeArrowheads="1"/>
            </p:cNvPicPr>
            <p:nvPr/>
          </p:nvPicPr>
          <p:blipFill>
            <a:blip r:embed="rId4"/>
            <a:srcRect/>
            <a:stretch>
              <a:fillRect/>
            </a:stretch>
          </p:blipFill>
          <p:spPr bwMode="auto">
            <a:xfrm>
              <a:off x="4334" y="31"/>
              <a:ext cx="152" cy="120"/>
            </a:xfrm>
            <a:prstGeom prst="rect">
              <a:avLst/>
            </a:prstGeom>
            <a:noFill/>
            <a:ln w="9525">
              <a:noFill/>
              <a:miter lim="800000"/>
              <a:headEnd/>
              <a:tailEnd/>
            </a:ln>
          </p:spPr>
        </p:pic>
        <p:pic>
          <p:nvPicPr>
            <p:cNvPr id="208905" name="Picture 9"/>
            <p:cNvPicPr>
              <a:picLocks noChangeAspect="1" noChangeArrowheads="1"/>
            </p:cNvPicPr>
            <p:nvPr/>
          </p:nvPicPr>
          <p:blipFill>
            <a:blip r:embed="rId5"/>
            <a:srcRect/>
            <a:stretch>
              <a:fillRect/>
            </a:stretch>
          </p:blipFill>
          <p:spPr bwMode="auto">
            <a:xfrm>
              <a:off x="1790" y="252"/>
              <a:ext cx="176" cy="120"/>
            </a:xfrm>
            <a:prstGeom prst="rect">
              <a:avLst/>
            </a:prstGeom>
            <a:noFill/>
            <a:ln w="9525">
              <a:noFill/>
              <a:miter lim="800000"/>
              <a:headEnd/>
              <a:tailEnd/>
            </a:ln>
          </p:spPr>
        </p:pic>
        <p:pic>
          <p:nvPicPr>
            <p:cNvPr id="208906" name="Picture 10"/>
            <p:cNvPicPr>
              <a:picLocks noChangeAspect="1" noChangeArrowheads="1"/>
            </p:cNvPicPr>
            <p:nvPr/>
          </p:nvPicPr>
          <p:blipFill>
            <a:blip r:embed="rId4"/>
            <a:srcRect/>
            <a:stretch>
              <a:fillRect/>
            </a:stretch>
          </p:blipFill>
          <p:spPr bwMode="auto">
            <a:xfrm>
              <a:off x="1008" y="485"/>
              <a:ext cx="152" cy="120"/>
            </a:xfrm>
            <a:prstGeom prst="rect">
              <a:avLst/>
            </a:prstGeom>
            <a:noFill/>
            <a:ln w="9525">
              <a:noFill/>
              <a:miter lim="800000"/>
              <a:headEnd/>
              <a:tailEnd/>
            </a:ln>
          </p:spPr>
        </p:pic>
      </p:grpSp>
      <p:sp>
        <p:nvSpPr>
          <p:cNvPr id="2" name="1 Rectángulo"/>
          <p:cNvSpPr/>
          <p:nvPr/>
        </p:nvSpPr>
        <p:spPr>
          <a:xfrm>
            <a:off x="401136" y="3147933"/>
            <a:ext cx="8413166" cy="2862322"/>
          </a:xfrm>
          <a:prstGeom prst="rect">
            <a:avLst/>
          </a:prstGeom>
        </p:spPr>
        <p:txBody>
          <a:bodyPr wrap="square">
            <a:spAutoFit/>
          </a:bodyPr>
          <a:lstStyle/>
          <a:p>
            <a:pPr marL="285750" indent="-285750">
              <a:buFont typeface="Arial" panose="020B0604020202020204" pitchFamily="34" charset="0"/>
              <a:buChar char="•"/>
            </a:pPr>
            <a:r>
              <a:rPr lang="pt-BR" sz="2000" dirty="0"/>
              <a:t>Indica </a:t>
            </a:r>
            <a:r>
              <a:rPr lang="pt-BR" sz="2000" dirty="0" err="1" smtClean="0"/>
              <a:t>el</a:t>
            </a:r>
            <a:r>
              <a:rPr lang="pt-BR" sz="2000" dirty="0" smtClean="0"/>
              <a:t> </a:t>
            </a:r>
            <a:r>
              <a:rPr lang="pt-BR" sz="2000" dirty="0" err="1" smtClean="0"/>
              <a:t>porcentaje</a:t>
            </a:r>
            <a:r>
              <a:rPr lang="pt-BR" sz="2000" dirty="0" smtClean="0"/>
              <a:t> de pixels </a:t>
            </a:r>
            <a:r>
              <a:rPr lang="pt-BR" sz="2000" dirty="0"/>
              <a:t>que </a:t>
            </a:r>
            <a:r>
              <a:rPr lang="pt-BR" sz="2000" dirty="0" err="1" smtClean="0"/>
              <a:t>la</a:t>
            </a:r>
            <a:r>
              <a:rPr lang="pt-BR" sz="2000" dirty="0" smtClean="0"/>
              <a:t> </a:t>
            </a:r>
            <a:r>
              <a:rPr lang="pt-BR" sz="2000" dirty="0"/>
              <a:t>imagem </a:t>
            </a:r>
            <a:r>
              <a:rPr lang="pt-BR" sz="2000" dirty="0" err="1" smtClean="0"/>
              <a:t>tiene</a:t>
            </a:r>
            <a:r>
              <a:rPr lang="pt-BR" sz="2000" dirty="0" smtClean="0"/>
              <a:t> de um determinado </a:t>
            </a:r>
            <a:r>
              <a:rPr lang="pt-BR" sz="2000" dirty="0" err="1" smtClean="0"/>
              <a:t>nivel</a:t>
            </a:r>
            <a:r>
              <a:rPr lang="pt-BR" sz="2000" dirty="0" smtClean="0"/>
              <a:t> de gris o de </a:t>
            </a:r>
            <a:r>
              <a:rPr lang="pt-BR" sz="2000" dirty="0" err="1" smtClean="0"/>
              <a:t>un</a:t>
            </a:r>
            <a:r>
              <a:rPr lang="pt-BR" sz="2000" dirty="0" smtClean="0"/>
              <a:t> color dado. </a:t>
            </a:r>
            <a:endParaRPr lang="pt-BR" sz="2000" dirty="0"/>
          </a:p>
          <a:p>
            <a:pPr marL="285750" indent="-285750">
              <a:buFont typeface="Arial" panose="020B0604020202020204" pitchFamily="34" charset="0"/>
              <a:buChar char="•"/>
            </a:pPr>
            <a:r>
              <a:rPr lang="pt-BR" sz="2000" dirty="0" smtClean="0"/>
              <a:t>EL histograma de uma </a:t>
            </a:r>
            <a:r>
              <a:rPr lang="pt-BR" sz="2000" dirty="0" err="1" smtClean="0"/>
              <a:t>imagen</a:t>
            </a:r>
            <a:r>
              <a:rPr lang="pt-BR" sz="2000" dirty="0" smtClean="0"/>
              <a:t> de gris es una </a:t>
            </a:r>
            <a:r>
              <a:rPr lang="pt-BR" sz="2000" dirty="0" err="1" smtClean="0"/>
              <a:t>función</a:t>
            </a:r>
            <a:r>
              <a:rPr lang="pt-BR" sz="2000" dirty="0" smtClean="0"/>
              <a:t> discreta h(I) </a:t>
            </a:r>
            <a:r>
              <a:rPr lang="pt-BR" sz="2000" dirty="0"/>
              <a:t>(</a:t>
            </a:r>
            <a:r>
              <a:rPr lang="pt-BR" sz="2000" dirty="0" smtClean="0"/>
              <a:t>vector</a:t>
            </a:r>
            <a:r>
              <a:rPr lang="pt-BR" sz="2000" dirty="0"/>
              <a:t>) que </a:t>
            </a:r>
            <a:r>
              <a:rPr lang="pt-BR" sz="2000" dirty="0" smtClean="0"/>
              <a:t>indica </a:t>
            </a:r>
            <a:r>
              <a:rPr lang="pt-BR" sz="2000" dirty="0" err="1" smtClean="0"/>
              <a:t>el</a:t>
            </a:r>
            <a:r>
              <a:rPr lang="pt-BR" sz="2000" dirty="0" smtClean="0"/>
              <a:t> número </a:t>
            </a:r>
            <a:r>
              <a:rPr lang="pt-BR" sz="2000" dirty="0"/>
              <a:t>de ocorrências de cada nível de </a:t>
            </a:r>
            <a:r>
              <a:rPr lang="pt-BR" sz="2000" dirty="0" smtClean="0"/>
              <a:t>gris 0 </a:t>
            </a:r>
            <a:r>
              <a:rPr lang="pt-BR" sz="2000" dirty="0"/>
              <a:t>&lt;= </a:t>
            </a:r>
            <a:r>
              <a:rPr lang="pt-BR" sz="2000" dirty="0" smtClean="0"/>
              <a:t>I </a:t>
            </a:r>
            <a:r>
              <a:rPr lang="pt-BR" sz="2000" dirty="0"/>
              <a:t>&lt;= </a:t>
            </a:r>
            <a:r>
              <a:rPr lang="pt-BR" sz="2000" dirty="0" smtClean="0"/>
              <a:t>2^b −1 </a:t>
            </a:r>
            <a:r>
              <a:rPr lang="pt-BR" sz="2000" dirty="0" err="1" smtClean="0"/>
              <a:t>en</a:t>
            </a:r>
            <a:r>
              <a:rPr lang="pt-BR" sz="2000" dirty="0" smtClean="0"/>
              <a:t> </a:t>
            </a:r>
            <a:r>
              <a:rPr lang="pt-BR" sz="2000" dirty="0" err="1" smtClean="0"/>
              <a:t>la</a:t>
            </a:r>
            <a:r>
              <a:rPr lang="pt-BR" sz="2000" dirty="0" smtClean="0"/>
              <a:t> </a:t>
            </a:r>
            <a:r>
              <a:rPr lang="pt-BR" sz="2000" dirty="0" err="1" smtClean="0"/>
              <a:t>imagen</a:t>
            </a:r>
            <a:endParaRPr lang="pt-BR" sz="2000" dirty="0" smtClean="0"/>
          </a:p>
          <a:p>
            <a:pPr marL="285750" indent="-285750">
              <a:buFont typeface="Arial" panose="020B0604020202020204" pitchFamily="34" charset="0"/>
              <a:buChar char="•"/>
            </a:pPr>
            <a:r>
              <a:rPr lang="pt-BR" sz="2000" dirty="0" err="1" smtClean="0"/>
              <a:t>Su</a:t>
            </a:r>
            <a:r>
              <a:rPr lang="pt-BR" sz="2000" dirty="0" smtClean="0"/>
              <a:t> </a:t>
            </a:r>
            <a:r>
              <a:rPr lang="pt-BR" sz="2000" dirty="0" err="1" smtClean="0"/>
              <a:t>información</a:t>
            </a:r>
            <a:r>
              <a:rPr lang="pt-BR" sz="2000" dirty="0" smtClean="0"/>
              <a:t> es invariante a </a:t>
            </a:r>
            <a:r>
              <a:rPr lang="pt-BR" sz="2000" dirty="0" err="1" smtClean="0"/>
              <a:t>las</a:t>
            </a:r>
            <a:r>
              <a:rPr lang="pt-BR" sz="2000" dirty="0" smtClean="0"/>
              <a:t> </a:t>
            </a:r>
            <a:r>
              <a:rPr lang="pt-BR" sz="2000" dirty="0" err="1" smtClean="0"/>
              <a:t>operecaciones</a:t>
            </a:r>
            <a:r>
              <a:rPr lang="pt-BR" sz="2000" dirty="0" smtClean="0"/>
              <a:t> de </a:t>
            </a:r>
            <a:r>
              <a:rPr lang="pt-BR" sz="2000" dirty="0" err="1" smtClean="0"/>
              <a:t>rotación</a:t>
            </a:r>
            <a:r>
              <a:rPr lang="pt-BR" sz="2000" dirty="0" smtClean="0"/>
              <a:t> y </a:t>
            </a:r>
            <a:r>
              <a:rPr lang="pt-BR" sz="2000" dirty="0" err="1" smtClean="0"/>
              <a:t>traslación</a:t>
            </a:r>
            <a:endParaRPr lang="pt-BR" sz="2000" dirty="0" smtClean="0"/>
          </a:p>
          <a:p>
            <a:pPr marL="285750" indent="-285750">
              <a:buFont typeface="Arial" panose="020B0604020202020204" pitchFamily="34" charset="0"/>
              <a:buChar char="•"/>
            </a:pPr>
            <a:r>
              <a:rPr lang="pt-BR" sz="2000" dirty="0" smtClean="0"/>
              <a:t>Para una </a:t>
            </a:r>
            <a:r>
              <a:rPr lang="pt-BR" sz="2000" dirty="0" err="1" smtClean="0"/>
              <a:t>imagen</a:t>
            </a:r>
            <a:r>
              <a:rPr lang="pt-BR" sz="2000" dirty="0" smtClean="0"/>
              <a:t> a color se </a:t>
            </a:r>
            <a:r>
              <a:rPr lang="pt-BR" sz="2000" dirty="0" err="1" smtClean="0"/>
              <a:t>puede</a:t>
            </a:r>
            <a:r>
              <a:rPr lang="pt-BR" sz="2000" dirty="0" smtClean="0"/>
              <a:t> considerar </a:t>
            </a:r>
            <a:r>
              <a:rPr lang="pt-BR" sz="2000" dirty="0" err="1" smtClean="0"/>
              <a:t>un</a:t>
            </a:r>
            <a:r>
              <a:rPr lang="pt-BR" sz="2000" dirty="0" smtClean="0"/>
              <a:t> histograma por cada banda espectral o </a:t>
            </a:r>
            <a:r>
              <a:rPr lang="pt-BR" sz="2000" dirty="0" err="1" smtClean="0"/>
              <a:t>un</a:t>
            </a:r>
            <a:r>
              <a:rPr lang="pt-BR" sz="2000" dirty="0" smtClean="0"/>
              <a:t> histograma 3D</a:t>
            </a:r>
            <a:endParaRPr lang="pt-BR" sz="2000" dirty="0"/>
          </a:p>
          <a:p>
            <a:pPr marL="285750" indent="-285750">
              <a:buFont typeface="Arial" panose="020B0604020202020204" pitchFamily="34" charset="0"/>
              <a:buChar char="•"/>
            </a:pPr>
            <a:endParaRPr lang="es-PE" sz="2000" dirty="0"/>
          </a:p>
        </p:txBody>
      </p:sp>
    </p:spTree>
    <p:extLst>
      <p:ext uri="{BB962C8B-B14F-4D97-AF65-F5344CB8AC3E}">
        <p14:creationId xmlns:p14="http://schemas.microsoft.com/office/powerpoint/2010/main" val="797596547"/>
      </p:ext>
    </p:extLst>
  </p:cSld>
  <p:clrMapOvr>
    <a:masterClrMapping/>
  </p:clrMapOvr>
  <p:transition spd="med">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1150938" y="260648"/>
            <a:ext cx="7793037" cy="1143000"/>
          </a:xfrm>
          <a:ln/>
        </p:spPr>
        <p:txBody>
          <a:bodyPr/>
          <a:lstStyle/>
          <a:p>
            <a:r>
              <a:rPr lang="en-US" dirty="0" err="1"/>
              <a:t>Procesamiento</a:t>
            </a:r>
            <a:r>
              <a:rPr lang="en-US" dirty="0"/>
              <a:t> de </a:t>
            </a:r>
            <a:r>
              <a:rPr lang="en-US" dirty="0" err="1"/>
              <a:t>Histograma</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916832"/>
            <a:ext cx="533400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780928"/>
            <a:ext cx="24384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887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1150938" y="260648"/>
            <a:ext cx="7793037" cy="1143000"/>
          </a:xfrm>
          <a:ln/>
        </p:spPr>
        <p:txBody>
          <a:bodyPr/>
          <a:lstStyle/>
          <a:p>
            <a:r>
              <a:rPr lang="en-US" dirty="0" err="1"/>
              <a:t>Procesamiento</a:t>
            </a:r>
            <a:r>
              <a:rPr lang="en-US" dirty="0"/>
              <a:t> de </a:t>
            </a:r>
            <a:r>
              <a:rPr lang="en-US" dirty="0" err="1"/>
              <a:t>Histograma</a:t>
            </a:r>
            <a:endParaRPr lang="en-US" dirty="0"/>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276872"/>
            <a:ext cx="5427893"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CuadroTexto"/>
          <p:cNvSpPr txBox="1"/>
          <p:nvPr/>
        </p:nvSpPr>
        <p:spPr>
          <a:xfrm>
            <a:off x="755576" y="2937718"/>
            <a:ext cx="2952328" cy="923330"/>
          </a:xfrm>
          <a:prstGeom prst="rect">
            <a:avLst/>
          </a:prstGeom>
          <a:noFill/>
        </p:spPr>
        <p:txBody>
          <a:bodyPr wrap="square" rtlCol="0">
            <a:spAutoFit/>
          </a:bodyPr>
          <a:lstStyle/>
          <a:p>
            <a:r>
              <a:rPr lang="es-PE" dirty="0" smtClean="0"/>
              <a:t>Histograma de la imagen de </a:t>
            </a:r>
            <a:r>
              <a:rPr lang="es-PE" dirty="0" err="1" smtClean="0"/>
              <a:t>Lenna</a:t>
            </a:r>
            <a:r>
              <a:rPr lang="es-PE" dirty="0" smtClean="0"/>
              <a:t> en resolución de 256x256 y 128x128</a:t>
            </a:r>
            <a:endParaRPr lang="es-PE" dirty="0"/>
          </a:p>
        </p:txBody>
      </p:sp>
    </p:spTree>
    <p:extLst>
      <p:ext uri="{BB962C8B-B14F-4D97-AF65-F5344CB8AC3E}">
        <p14:creationId xmlns:p14="http://schemas.microsoft.com/office/powerpoint/2010/main" val="819936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1150938" y="260648"/>
            <a:ext cx="7793037" cy="1143000"/>
          </a:xfrm>
          <a:ln/>
        </p:spPr>
        <p:txBody>
          <a:bodyPr/>
          <a:lstStyle/>
          <a:p>
            <a:r>
              <a:rPr lang="en-US" dirty="0" err="1"/>
              <a:t>Procesamiento</a:t>
            </a:r>
            <a:r>
              <a:rPr lang="en-US" dirty="0"/>
              <a:t> de </a:t>
            </a:r>
            <a:r>
              <a:rPr lang="en-US" dirty="0" err="1"/>
              <a:t>Histograma</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1419" y="2204864"/>
            <a:ext cx="5491502" cy="378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611560" y="2937718"/>
            <a:ext cx="3096344" cy="1754326"/>
          </a:xfrm>
          <a:prstGeom prst="rect">
            <a:avLst/>
          </a:prstGeom>
          <a:noFill/>
        </p:spPr>
        <p:txBody>
          <a:bodyPr wrap="square" rtlCol="0">
            <a:spAutoFit/>
          </a:bodyPr>
          <a:lstStyle/>
          <a:p>
            <a:r>
              <a:rPr lang="es-PE" dirty="0" smtClean="0"/>
              <a:t>El histograma normalizado </a:t>
            </a:r>
            <a:r>
              <a:rPr lang="pt-BR" i="1" dirty="0" smtClean="0"/>
              <a:t>h(l</a:t>
            </a:r>
            <a:r>
              <a:rPr lang="pt-BR" i="1" dirty="0"/>
              <a:t>)/ |I| </a:t>
            </a:r>
            <a:r>
              <a:rPr lang="pt-BR" dirty="0"/>
              <a:t>representa </a:t>
            </a:r>
            <a:r>
              <a:rPr lang="pt-BR" dirty="0" err="1" smtClean="0"/>
              <a:t>la</a:t>
            </a:r>
            <a:r>
              <a:rPr lang="pt-BR" dirty="0" smtClean="0"/>
              <a:t> </a:t>
            </a:r>
            <a:r>
              <a:rPr lang="pt-BR" dirty="0" err="1" smtClean="0"/>
              <a:t>distribuición</a:t>
            </a:r>
            <a:r>
              <a:rPr lang="pt-BR" dirty="0" smtClean="0"/>
              <a:t> de </a:t>
            </a:r>
            <a:r>
              <a:rPr lang="pt-BR" dirty="0" err="1" smtClean="0"/>
              <a:t>probabilidad</a:t>
            </a:r>
            <a:r>
              <a:rPr lang="pt-BR" dirty="0" smtClean="0"/>
              <a:t> de </a:t>
            </a:r>
            <a:r>
              <a:rPr lang="pt-BR" dirty="0" err="1" smtClean="0"/>
              <a:t>los</a:t>
            </a:r>
            <a:r>
              <a:rPr lang="pt-BR" dirty="0" smtClean="0"/>
              <a:t> </a:t>
            </a:r>
            <a:r>
              <a:rPr lang="pt-BR" dirty="0"/>
              <a:t>valores </a:t>
            </a:r>
            <a:r>
              <a:rPr lang="pt-BR" dirty="0" smtClean="0"/>
              <a:t>de </a:t>
            </a:r>
            <a:r>
              <a:rPr lang="pt-BR" dirty="0" err="1" smtClean="0"/>
              <a:t>los</a:t>
            </a:r>
            <a:r>
              <a:rPr lang="pt-BR" dirty="0" smtClean="0"/>
              <a:t> </a:t>
            </a:r>
            <a:r>
              <a:rPr lang="pt-BR" dirty="0"/>
              <a:t>pixels, </a:t>
            </a:r>
            <a:r>
              <a:rPr lang="pt-BR" dirty="0" err="1" smtClean="0"/>
              <a:t>siendo</a:t>
            </a:r>
            <a:r>
              <a:rPr lang="pt-BR" dirty="0" smtClean="0"/>
              <a:t> </a:t>
            </a:r>
            <a:r>
              <a:rPr lang="pt-BR" dirty="0"/>
              <a:t>que </a:t>
            </a:r>
            <a:r>
              <a:rPr lang="pt-BR" i="1" dirty="0"/>
              <a:t>I </a:t>
            </a:r>
            <a:r>
              <a:rPr lang="pt-BR" dirty="0" smtClean="0"/>
              <a:t>es </a:t>
            </a:r>
            <a:r>
              <a:rPr lang="pt-BR" dirty="0" err="1" smtClean="0"/>
              <a:t>la</a:t>
            </a:r>
            <a:r>
              <a:rPr lang="pt-BR" dirty="0" smtClean="0"/>
              <a:t> </a:t>
            </a:r>
            <a:r>
              <a:rPr lang="pt-BR" dirty="0" err="1" smtClean="0"/>
              <a:t>imagen</a:t>
            </a:r>
            <a:r>
              <a:rPr lang="pt-BR" dirty="0" smtClean="0"/>
              <a:t> y </a:t>
            </a:r>
            <a:r>
              <a:rPr lang="pt-BR" i="1" dirty="0"/>
              <a:t>|.| </a:t>
            </a:r>
            <a:r>
              <a:rPr lang="pt-BR" dirty="0" err="1" smtClean="0"/>
              <a:t>la</a:t>
            </a:r>
            <a:r>
              <a:rPr lang="pt-BR" dirty="0" smtClean="0"/>
              <a:t> cardinalidade </a:t>
            </a:r>
            <a:endParaRPr lang="es-PE" dirty="0"/>
          </a:p>
        </p:txBody>
      </p:sp>
    </p:spTree>
    <p:extLst>
      <p:ext uri="{BB962C8B-B14F-4D97-AF65-F5344CB8AC3E}">
        <p14:creationId xmlns:p14="http://schemas.microsoft.com/office/powerpoint/2010/main" val="239373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7650" y="334071"/>
            <a:ext cx="8229600" cy="1143200"/>
          </a:xfrm>
          <a:prstGeom prst="rect">
            <a:avLst/>
          </a:prstGeom>
        </p:spPr>
        <p:txBody>
          <a:bodyPr lIns="91425" tIns="91425" rIns="91425" bIns="91425" anchor="b" anchorCtr="0">
            <a:noAutofit/>
          </a:bodyPr>
          <a:lstStyle/>
          <a:p>
            <a:pPr lvl="0" algn="ctr" rtl="0">
              <a:spcBef>
                <a:spcPts val="0"/>
              </a:spcBef>
              <a:buNone/>
            </a:pPr>
            <a:r>
              <a:rPr lang="es" sz="3000" b="0">
                <a:highlight>
                  <a:srgbClr val="FFFF00"/>
                </a:highlight>
              </a:rPr>
              <a:t>(4)</a:t>
            </a:r>
            <a:r>
              <a:rPr lang="es" sz="3000" b="0"/>
              <a:t> Visualización</a:t>
            </a:r>
            <a:br>
              <a:rPr lang="es" sz="3000" b="0"/>
            </a:br>
            <a:r>
              <a:rPr lang="es" sz="3000" b="0"/>
              <a:t>Realidad Aumentada - </a:t>
            </a:r>
            <a:r>
              <a:rPr lang="es" sz="3000" b="0" u="sng"/>
              <a:t>Placas</a:t>
            </a:r>
          </a:p>
        </p:txBody>
      </p:sp>
      <p:pic>
        <p:nvPicPr>
          <p:cNvPr id="71" name="Shape 71"/>
          <p:cNvPicPr preferRelativeResize="0"/>
          <p:nvPr/>
        </p:nvPicPr>
        <p:blipFill>
          <a:blip r:embed="rId3">
            <a:alphaModFix/>
          </a:blip>
          <a:stretch>
            <a:fillRect/>
          </a:stretch>
        </p:blipFill>
        <p:spPr>
          <a:xfrm>
            <a:off x="101501" y="1818367"/>
            <a:ext cx="3995225" cy="4261567"/>
          </a:xfrm>
          <a:prstGeom prst="rect">
            <a:avLst/>
          </a:prstGeom>
          <a:noFill/>
          <a:ln>
            <a:noFill/>
          </a:ln>
        </p:spPr>
      </p:pic>
      <p:pic>
        <p:nvPicPr>
          <p:cNvPr id="72" name="Shape 72"/>
          <p:cNvPicPr preferRelativeResize="0"/>
          <p:nvPr/>
        </p:nvPicPr>
        <p:blipFill>
          <a:blip r:embed="rId4">
            <a:alphaModFix/>
          </a:blip>
          <a:stretch>
            <a:fillRect/>
          </a:stretch>
        </p:blipFill>
        <p:spPr>
          <a:xfrm>
            <a:off x="4146301" y="1530830"/>
            <a:ext cx="4943675" cy="4948599"/>
          </a:xfrm>
          <a:prstGeom prst="rect">
            <a:avLst/>
          </a:prstGeom>
          <a:noFill/>
          <a:ln>
            <a:noFill/>
          </a:ln>
        </p:spPr>
      </p:pic>
    </p:spTree>
    <p:extLst>
      <p:ext uri="{BB962C8B-B14F-4D97-AF65-F5344CB8AC3E}">
        <p14:creationId xmlns:p14="http://schemas.microsoft.com/office/powerpoint/2010/main" val="215999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pic>
        <p:nvPicPr>
          <p:cNvPr id="210947" name="Picture 3"/>
          <p:cNvPicPr>
            <a:picLocks noChangeAspect="1" noChangeArrowheads="1"/>
          </p:cNvPicPr>
          <p:nvPr/>
        </p:nvPicPr>
        <p:blipFill>
          <a:blip r:embed="rId3"/>
          <a:srcRect/>
          <a:stretch>
            <a:fillRect/>
          </a:stretch>
        </p:blipFill>
        <p:spPr bwMode="auto">
          <a:xfrm>
            <a:off x="1543050" y="4298638"/>
            <a:ext cx="5765254" cy="2442729"/>
          </a:xfrm>
          <a:prstGeom prst="rect">
            <a:avLst/>
          </a:prstGeom>
          <a:noFill/>
          <a:ln w="9525">
            <a:noFill/>
            <a:miter lim="800000"/>
            <a:headEnd/>
            <a:tailEnd/>
          </a:ln>
        </p:spPr>
      </p:pic>
      <p:pic>
        <p:nvPicPr>
          <p:cNvPr id="5" name="Picture 11"/>
          <p:cNvPicPr>
            <a:picLocks noChangeAspect="1" noChangeArrowheads="1"/>
          </p:cNvPicPr>
          <p:nvPr/>
        </p:nvPicPr>
        <p:blipFill>
          <a:blip r:embed="rId4"/>
          <a:srcRect/>
          <a:stretch>
            <a:fillRect/>
          </a:stretch>
        </p:blipFill>
        <p:spPr bwMode="auto">
          <a:xfrm>
            <a:off x="1542568" y="1757452"/>
            <a:ext cx="5765736" cy="2463636"/>
          </a:xfrm>
          <a:prstGeom prst="rect">
            <a:avLst/>
          </a:prstGeom>
          <a:noFill/>
          <a:ln w="9525">
            <a:noFill/>
            <a:miter lim="800000"/>
            <a:headEnd/>
            <a:tailEnd/>
          </a:ln>
        </p:spPr>
      </p:pic>
      <p:sp>
        <p:nvSpPr>
          <p:cNvPr id="6" name="Rectangle 3"/>
          <p:cNvSpPr>
            <a:spLocks noGrp="1" noChangeArrowheads="1"/>
          </p:cNvSpPr>
          <p:nvPr>
            <p:ph type="title"/>
          </p:nvPr>
        </p:nvSpPr>
        <p:spPr>
          <a:xfrm>
            <a:off x="1115616" y="116632"/>
            <a:ext cx="7793037" cy="1143000"/>
          </a:xfrm>
          <a:ln/>
        </p:spPr>
        <p:txBody>
          <a:bodyPr/>
          <a:lstStyle/>
          <a:p>
            <a:r>
              <a:rPr lang="en-US" dirty="0" err="1"/>
              <a:t>Procesamiento</a:t>
            </a:r>
            <a:r>
              <a:rPr lang="en-US" dirty="0"/>
              <a:t> de </a:t>
            </a:r>
            <a:r>
              <a:rPr lang="en-US" dirty="0" err="1"/>
              <a:t>Histograma</a:t>
            </a:r>
            <a:endParaRPr lang="en-US" dirty="0"/>
          </a:p>
        </p:txBody>
      </p:sp>
    </p:spTree>
    <p:extLst>
      <p:ext uri="{BB962C8B-B14F-4D97-AF65-F5344CB8AC3E}">
        <p14:creationId xmlns:p14="http://schemas.microsoft.com/office/powerpoint/2010/main" val="2404584681"/>
      </p:ext>
    </p:extLst>
  </p:cSld>
  <p:clrMapOvr>
    <a:masterClrMapping/>
  </p:clrMapOvr>
  <p:transition spd="med">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12995" name="Rectangle 3"/>
          <p:cNvSpPr>
            <a:spLocks noGrp="1" noChangeArrowheads="1"/>
          </p:cNvSpPr>
          <p:nvPr>
            <p:ph type="title"/>
          </p:nvPr>
        </p:nvSpPr>
        <p:spPr>
          <a:xfrm>
            <a:off x="1115616" y="116632"/>
            <a:ext cx="7793037" cy="1143000"/>
          </a:xfrm>
          <a:ln/>
        </p:spPr>
        <p:txBody>
          <a:bodyPr/>
          <a:lstStyle/>
          <a:p>
            <a:r>
              <a:rPr lang="en-US" dirty="0" err="1"/>
              <a:t>Procesamiento</a:t>
            </a:r>
            <a:r>
              <a:rPr lang="en-US" dirty="0"/>
              <a:t> de </a:t>
            </a:r>
            <a:r>
              <a:rPr lang="en-US" dirty="0" err="1"/>
              <a:t>Histograma</a:t>
            </a:r>
            <a:endParaRPr lang="en-US" dirty="0"/>
          </a:p>
        </p:txBody>
      </p:sp>
      <p:pic>
        <p:nvPicPr>
          <p:cNvPr id="212996" name="Picture 4"/>
          <p:cNvPicPr>
            <a:picLocks noChangeAspect="1" noChangeArrowheads="1"/>
          </p:cNvPicPr>
          <p:nvPr/>
        </p:nvPicPr>
        <p:blipFill>
          <a:blip r:embed="rId3"/>
          <a:srcRect/>
          <a:stretch>
            <a:fillRect/>
          </a:stretch>
        </p:blipFill>
        <p:spPr bwMode="auto">
          <a:xfrm>
            <a:off x="1805940" y="1851660"/>
            <a:ext cx="5852160" cy="4962049"/>
          </a:xfrm>
          <a:prstGeom prst="rect">
            <a:avLst/>
          </a:prstGeom>
          <a:noFill/>
          <a:ln w="9525">
            <a:noFill/>
            <a:miter lim="800000"/>
            <a:headEnd/>
            <a:tailEnd/>
          </a:ln>
        </p:spPr>
      </p:pic>
    </p:spTree>
    <p:extLst>
      <p:ext uri="{BB962C8B-B14F-4D97-AF65-F5344CB8AC3E}">
        <p14:creationId xmlns:p14="http://schemas.microsoft.com/office/powerpoint/2010/main" val="1730393036"/>
      </p:ext>
    </p:extLst>
  </p:cSld>
  <p:clrMapOvr>
    <a:masterClrMapping/>
  </p:clrMapOvr>
  <p:transition spd="med">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10" name="Rectangle 3"/>
          <p:cNvSpPr>
            <a:spLocks noGrp="1" noChangeArrowheads="1"/>
          </p:cNvSpPr>
          <p:nvPr>
            <p:ph type="title"/>
          </p:nvPr>
        </p:nvSpPr>
        <p:spPr>
          <a:xfrm>
            <a:off x="1115616" y="116632"/>
            <a:ext cx="7793037" cy="1143000"/>
          </a:xfrm>
          <a:ln/>
        </p:spPr>
        <p:txBody>
          <a:bodyPr/>
          <a:lstStyle/>
          <a:p>
            <a:r>
              <a:rPr lang="en-US" dirty="0" err="1"/>
              <a:t>Procesamiento</a:t>
            </a:r>
            <a:r>
              <a:rPr lang="en-US" dirty="0"/>
              <a:t> de </a:t>
            </a:r>
            <a:r>
              <a:rPr lang="en-US" dirty="0" err="1"/>
              <a:t>Histograma</a:t>
            </a:r>
            <a:endParaRPr lang="en-US" dirty="0"/>
          </a:p>
        </p:txBody>
      </p:sp>
      <p:sp>
        <p:nvSpPr>
          <p:cNvPr id="215043" name="Rectangle 3"/>
          <p:cNvSpPr>
            <a:spLocks noGrp="1" noChangeArrowheads="1"/>
          </p:cNvSpPr>
          <p:nvPr>
            <p:ph idx="1"/>
          </p:nvPr>
        </p:nvSpPr>
        <p:spPr>
          <a:xfrm>
            <a:off x="560070" y="1508760"/>
            <a:ext cx="8343900" cy="5177790"/>
          </a:xfrm>
          <a:ln/>
        </p:spPr>
        <p:txBody>
          <a:bodyPr/>
          <a:lstStyle/>
          <a:p>
            <a:pPr>
              <a:buClr>
                <a:srgbClr val="6E00FF"/>
              </a:buClr>
            </a:pPr>
            <a:r>
              <a:rPr lang="en-US" sz="2200" dirty="0" err="1">
                <a:solidFill>
                  <a:srgbClr val="6E00FF"/>
                </a:solidFill>
              </a:rPr>
              <a:t>Ecualización</a:t>
            </a:r>
            <a:r>
              <a:rPr lang="en-US" sz="2200" dirty="0">
                <a:solidFill>
                  <a:srgbClr val="6E00FF"/>
                </a:solidFill>
              </a:rPr>
              <a:t> de </a:t>
            </a:r>
            <a:r>
              <a:rPr lang="en-US" sz="2200" dirty="0" err="1">
                <a:solidFill>
                  <a:srgbClr val="6E00FF"/>
                </a:solidFill>
              </a:rPr>
              <a:t>histograma</a:t>
            </a:r>
            <a:endParaRPr lang="en-US" sz="2200" dirty="0">
              <a:solidFill>
                <a:srgbClr val="6E00FF"/>
              </a:solidFill>
            </a:endParaRPr>
          </a:p>
        </p:txBody>
      </p:sp>
      <p:sp>
        <p:nvSpPr>
          <p:cNvPr id="215044" name="Rectangle 4"/>
          <p:cNvSpPr>
            <a:spLocks/>
          </p:cNvSpPr>
          <p:nvPr/>
        </p:nvSpPr>
        <p:spPr bwMode="auto">
          <a:xfrm>
            <a:off x="720090" y="2343150"/>
            <a:ext cx="8275320" cy="605790"/>
          </a:xfrm>
          <a:prstGeom prst="rect">
            <a:avLst/>
          </a:prstGeom>
          <a:noFill/>
          <a:ln w="9525">
            <a:noFill/>
            <a:miter lim="800000"/>
            <a:headEnd/>
            <a:tailEnd/>
          </a:ln>
        </p:spPr>
        <p:txBody>
          <a:bodyPr lIns="0" tIns="0" rIns="0" bIns="0" anchor="b">
            <a:prstTxWarp prst="textNoShape">
              <a:avLst/>
            </a:prstTxWarp>
          </a:bodyPr>
          <a:lstStyle/>
          <a:p>
            <a:pPr algn="l"/>
            <a:r>
              <a:rPr lang="en-US"/>
              <a:t>Supongamos por el momento valores de intensidad contínuos y sea </a:t>
            </a:r>
            <a:r>
              <a:rPr lang="en-US" i="1"/>
              <a:t>r</a:t>
            </a:r>
            <a:r>
              <a:rPr lang="en-US"/>
              <a:t> la variable que corresponde a la intensidad de la imagen a ser procesada.</a:t>
            </a:r>
          </a:p>
        </p:txBody>
      </p:sp>
      <p:pic>
        <p:nvPicPr>
          <p:cNvPr id="215045" name="Picture 5"/>
          <p:cNvPicPr>
            <a:picLocks noChangeAspect="1" noChangeArrowheads="1"/>
          </p:cNvPicPr>
          <p:nvPr/>
        </p:nvPicPr>
        <p:blipFill>
          <a:blip r:embed="rId3"/>
          <a:srcRect/>
          <a:stretch>
            <a:fillRect/>
          </a:stretch>
        </p:blipFill>
        <p:spPr bwMode="auto">
          <a:xfrm>
            <a:off x="800100" y="3291840"/>
            <a:ext cx="5463540" cy="262890"/>
          </a:xfrm>
          <a:prstGeom prst="rect">
            <a:avLst/>
          </a:prstGeom>
          <a:noFill/>
          <a:ln w="9525">
            <a:noFill/>
            <a:miter lim="800000"/>
            <a:headEnd/>
            <a:tailEnd/>
          </a:ln>
        </p:spPr>
      </p:pic>
      <p:sp>
        <p:nvSpPr>
          <p:cNvPr id="215046" name="Rectangle 6"/>
          <p:cNvSpPr>
            <a:spLocks/>
          </p:cNvSpPr>
          <p:nvPr/>
        </p:nvSpPr>
        <p:spPr bwMode="auto">
          <a:xfrm>
            <a:off x="720090" y="3771900"/>
            <a:ext cx="8275320" cy="331470"/>
          </a:xfrm>
          <a:prstGeom prst="rect">
            <a:avLst/>
          </a:prstGeom>
          <a:noFill/>
          <a:ln w="9525">
            <a:noFill/>
            <a:miter lim="800000"/>
            <a:headEnd/>
            <a:tailEnd/>
          </a:ln>
        </p:spPr>
        <p:txBody>
          <a:bodyPr lIns="0" tIns="0" rIns="0" bIns="0" anchor="b">
            <a:prstTxWarp prst="textNoShape">
              <a:avLst/>
            </a:prstTxWarp>
          </a:bodyPr>
          <a:lstStyle/>
          <a:p>
            <a:pPr algn="l"/>
            <a:r>
              <a:rPr lang="en-US"/>
              <a:t>Enfocaremos la atención en transformaciones de la forma</a:t>
            </a:r>
          </a:p>
        </p:txBody>
      </p:sp>
      <p:pic>
        <p:nvPicPr>
          <p:cNvPr id="215047" name="Picture 7"/>
          <p:cNvPicPr>
            <a:picLocks noChangeAspect="1" noChangeArrowheads="1"/>
          </p:cNvPicPr>
          <p:nvPr/>
        </p:nvPicPr>
        <p:blipFill>
          <a:blip r:embed="rId4"/>
          <a:srcRect/>
          <a:stretch>
            <a:fillRect/>
          </a:stretch>
        </p:blipFill>
        <p:spPr bwMode="auto">
          <a:xfrm>
            <a:off x="3051810" y="4343400"/>
            <a:ext cx="3051810" cy="262890"/>
          </a:xfrm>
          <a:prstGeom prst="rect">
            <a:avLst/>
          </a:prstGeom>
          <a:noFill/>
          <a:ln w="9525">
            <a:noFill/>
            <a:miter lim="800000"/>
            <a:headEnd/>
            <a:tailEnd/>
          </a:ln>
        </p:spPr>
      </p:pic>
      <p:sp>
        <p:nvSpPr>
          <p:cNvPr id="215048" name="Rectangle 8"/>
          <p:cNvSpPr>
            <a:spLocks/>
          </p:cNvSpPr>
          <p:nvPr/>
        </p:nvSpPr>
        <p:spPr bwMode="auto">
          <a:xfrm>
            <a:off x="720090" y="4686300"/>
            <a:ext cx="8275320" cy="605790"/>
          </a:xfrm>
          <a:prstGeom prst="rect">
            <a:avLst/>
          </a:prstGeom>
          <a:noFill/>
          <a:ln w="9525">
            <a:noFill/>
            <a:miter lim="800000"/>
            <a:headEnd/>
            <a:tailEnd/>
          </a:ln>
        </p:spPr>
        <p:txBody>
          <a:bodyPr lIns="0" tIns="0" rIns="0" bIns="0" anchor="b">
            <a:prstTxWarp prst="textNoShape">
              <a:avLst/>
            </a:prstTxWarp>
          </a:bodyPr>
          <a:lstStyle/>
          <a:p>
            <a:pPr algn="l"/>
            <a:r>
              <a:rPr lang="en-US"/>
              <a:t>Que produce una salida de intensidad </a:t>
            </a:r>
            <a:r>
              <a:rPr lang="en-US" i="1"/>
              <a:t>s</a:t>
            </a:r>
            <a:r>
              <a:rPr lang="en-US"/>
              <a:t> por cada pixel en la imagen de entrada con intensidad </a:t>
            </a:r>
            <a:r>
              <a:rPr lang="en-US" i="1"/>
              <a:t>r</a:t>
            </a:r>
            <a:r>
              <a:rPr lang="en-US"/>
              <a:t>.</a:t>
            </a:r>
          </a:p>
        </p:txBody>
      </p:sp>
    </p:spTree>
    <p:extLst>
      <p:ext uri="{BB962C8B-B14F-4D97-AF65-F5344CB8AC3E}">
        <p14:creationId xmlns:p14="http://schemas.microsoft.com/office/powerpoint/2010/main" val="484258037"/>
      </p:ext>
    </p:extLst>
  </p:cSld>
  <p:clrMapOvr>
    <a:masterClrMapping/>
  </p:clrMapOvr>
  <p:transition spd="med">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12" name="Rectangle 3"/>
          <p:cNvSpPr>
            <a:spLocks noGrp="1" noChangeArrowheads="1"/>
          </p:cNvSpPr>
          <p:nvPr>
            <p:ph type="title"/>
          </p:nvPr>
        </p:nvSpPr>
        <p:spPr>
          <a:xfrm>
            <a:off x="1115616" y="116632"/>
            <a:ext cx="7793037" cy="1143000"/>
          </a:xfrm>
          <a:ln/>
        </p:spPr>
        <p:txBody>
          <a:bodyPr/>
          <a:lstStyle/>
          <a:p>
            <a:r>
              <a:rPr lang="en-US" dirty="0" err="1"/>
              <a:t>Procesamiento</a:t>
            </a:r>
            <a:r>
              <a:rPr lang="en-US" dirty="0"/>
              <a:t> de </a:t>
            </a:r>
            <a:r>
              <a:rPr lang="en-US" dirty="0" err="1"/>
              <a:t>Histograma</a:t>
            </a:r>
            <a:endParaRPr lang="en-US" dirty="0"/>
          </a:p>
        </p:txBody>
      </p:sp>
      <p:sp>
        <p:nvSpPr>
          <p:cNvPr id="217091" name="Rectangle 3"/>
          <p:cNvSpPr>
            <a:spLocks noGrp="1" noChangeArrowheads="1"/>
          </p:cNvSpPr>
          <p:nvPr>
            <p:ph idx="1"/>
          </p:nvPr>
        </p:nvSpPr>
        <p:spPr>
          <a:xfrm>
            <a:off x="1154430" y="1755668"/>
            <a:ext cx="6995160" cy="4809703"/>
          </a:xfrm>
          <a:ln/>
        </p:spPr>
        <p:txBody>
          <a:bodyPr/>
          <a:lstStyle/>
          <a:p>
            <a:pPr>
              <a:buClr>
                <a:srgbClr val="6E00FF"/>
              </a:buClr>
            </a:pPr>
            <a:r>
              <a:rPr lang="en-US" sz="2200" dirty="0" err="1">
                <a:solidFill>
                  <a:srgbClr val="6E00FF"/>
                </a:solidFill>
              </a:rPr>
              <a:t>Ecualización</a:t>
            </a:r>
            <a:r>
              <a:rPr lang="en-US" sz="2200" dirty="0">
                <a:solidFill>
                  <a:srgbClr val="6E00FF"/>
                </a:solidFill>
              </a:rPr>
              <a:t> de </a:t>
            </a:r>
            <a:r>
              <a:rPr lang="en-US" sz="2200" dirty="0" err="1">
                <a:solidFill>
                  <a:srgbClr val="6E00FF"/>
                </a:solidFill>
              </a:rPr>
              <a:t>histograma</a:t>
            </a:r>
            <a:endParaRPr lang="en-US" sz="2200" dirty="0">
              <a:solidFill>
                <a:srgbClr val="6E00FF"/>
              </a:solidFill>
            </a:endParaRPr>
          </a:p>
        </p:txBody>
      </p:sp>
      <p:sp>
        <p:nvSpPr>
          <p:cNvPr id="217092" name="Rectangle 4"/>
          <p:cNvSpPr>
            <a:spLocks/>
          </p:cNvSpPr>
          <p:nvPr/>
        </p:nvSpPr>
        <p:spPr bwMode="auto">
          <a:xfrm>
            <a:off x="274320" y="2194560"/>
            <a:ext cx="8481060" cy="3931920"/>
          </a:xfrm>
          <a:prstGeom prst="rect">
            <a:avLst/>
          </a:prstGeom>
          <a:noFill/>
          <a:ln w="9525">
            <a:noFill/>
            <a:miter lim="800000"/>
            <a:headEnd/>
            <a:tailEnd/>
          </a:ln>
        </p:spPr>
        <p:txBody>
          <a:bodyPr lIns="0" tIns="0" rIns="0" bIns="0" anchor="b">
            <a:prstTxWarp prst="textNoShape">
              <a:avLst/>
            </a:prstTxWarp>
          </a:bodyPr>
          <a:lstStyle/>
          <a:p>
            <a:pPr algn="l"/>
            <a:r>
              <a:rPr lang="en-US" dirty="0" err="1"/>
              <a:t>Asumiremos</a:t>
            </a:r>
            <a:r>
              <a:rPr lang="en-US" dirty="0"/>
              <a:t> </a:t>
            </a:r>
            <a:r>
              <a:rPr lang="en-US" dirty="0" err="1"/>
              <a:t>que</a:t>
            </a:r>
            <a:r>
              <a:rPr lang="en-US" dirty="0"/>
              <a:t>:</a:t>
            </a:r>
          </a:p>
          <a:p>
            <a:pPr algn="l"/>
            <a:endParaRPr lang="en-US" dirty="0"/>
          </a:p>
          <a:p>
            <a:pPr algn="l"/>
            <a:r>
              <a:rPr lang="en-US" b="1" dirty="0">
                <a:latin typeface="Helvetica Neue" charset="0"/>
                <a:sym typeface="Helvetica Neue" charset="0"/>
              </a:rPr>
              <a:t>(a)</a:t>
            </a:r>
            <a:r>
              <a:rPr lang="en-US" dirty="0">
                <a:latin typeface="Helvetica Neue" charset="0"/>
                <a:sym typeface="Helvetica Neue" charset="0"/>
              </a:rPr>
              <a:t>          </a:t>
            </a:r>
            <a:r>
              <a:rPr lang="en-US" dirty="0" err="1">
                <a:latin typeface="Helvetica Neue" charset="0"/>
                <a:sym typeface="Helvetica Neue" charset="0"/>
              </a:rPr>
              <a:t>es</a:t>
            </a:r>
            <a:r>
              <a:rPr lang="en-US" dirty="0">
                <a:latin typeface="Helvetica Neue" charset="0"/>
                <a:sym typeface="Helvetica Neue" charset="0"/>
              </a:rPr>
              <a:t> </a:t>
            </a:r>
            <a:r>
              <a:rPr lang="en-US" dirty="0" err="1">
                <a:latin typeface="Helvetica Neue" charset="0"/>
                <a:sym typeface="Helvetica Neue" charset="0"/>
              </a:rPr>
              <a:t>una</a:t>
            </a:r>
            <a:r>
              <a:rPr lang="en-US" dirty="0">
                <a:latin typeface="Helvetica Neue" charset="0"/>
                <a:sym typeface="Helvetica Neue" charset="0"/>
              </a:rPr>
              <a:t> </a:t>
            </a:r>
            <a:r>
              <a:rPr lang="en-US" dirty="0" err="1">
                <a:latin typeface="Helvetica Neue" charset="0"/>
                <a:sym typeface="Helvetica Neue" charset="0"/>
              </a:rPr>
              <a:t>función</a:t>
            </a:r>
            <a:r>
              <a:rPr lang="en-US" dirty="0">
                <a:latin typeface="Helvetica Neue" charset="0"/>
                <a:sym typeface="Helvetica Neue" charset="0"/>
              </a:rPr>
              <a:t> </a:t>
            </a:r>
            <a:r>
              <a:rPr lang="en-US" dirty="0" err="1">
                <a:latin typeface="Helvetica Neue" charset="0"/>
                <a:sym typeface="Helvetica Neue" charset="0"/>
              </a:rPr>
              <a:t>monotónicamente</a:t>
            </a:r>
            <a:r>
              <a:rPr lang="en-US" dirty="0">
                <a:latin typeface="Helvetica Neue" charset="0"/>
                <a:sym typeface="Helvetica Neue" charset="0"/>
              </a:rPr>
              <a:t> </a:t>
            </a:r>
            <a:r>
              <a:rPr lang="en-US" dirty="0" err="1">
                <a:latin typeface="Helvetica Neue" charset="0"/>
                <a:sym typeface="Helvetica Neue" charset="0"/>
              </a:rPr>
              <a:t>creciente</a:t>
            </a:r>
            <a:r>
              <a:rPr lang="en-US" dirty="0">
                <a:latin typeface="Helvetica Neue" charset="0"/>
                <a:sym typeface="Helvetica Neue" charset="0"/>
              </a:rPr>
              <a:t> en el </a:t>
            </a:r>
            <a:r>
              <a:rPr lang="en-US" dirty="0" err="1">
                <a:latin typeface="Helvetica Neue" charset="0"/>
                <a:sym typeface="Helvetica Neue" charset="0"/>
              </a:rPr>
              <a:t>intervalo</a:t>
            </a:r>
            <a:r>
              <a:rPr lang="en-US" dirty="0">
                <a:latin typeface="Helvetica Neue" charset="0"/>
                <a:sym typeface="Helvetica Neue" charset="0"/>
              </a:rPr>
              <a:t>                         .</a:t>
            </a:r>
          </a:p>
          <a:p>
            <a:pPr algn="l"/>
            <a:endParaRPr lang="en-US" dirty="0">
              <a:latin typeface="Helvetica Neue" charset="0"/>
              <a:sym typeface="Helvetica Neue" charset="0"/>
            </a:endParaRPr>
          </a:p>
          <a:p>
            <a:pPr algn="l"/>
            <a:r>
              <a:rPr lang="en-US" b="1" dirty="0">
                <a:latin typeface="Helvetica Neue" charset="0"/>
                <a:sym typeface="Helvetica Neue" charset="0"/>
              </a:rPr>
              <a:t>(b)</a:t>
            </a:r>
            <a:endParaRPr lang="en-US" dirty="0">
              <a:latin typeface="Helvetica Neue" charset="0"/>
              <a:sym typeface="Helvetica Neue" charset="0"/>
            </a:endParaRPr>
          </a:p>
          <a:p>
            <a:pPr algn="l"/>
            <a:endParaRPr lang="en-US" dirty="0">
              <a:latin typeface="Helvetica Neue" charset="0"/>
              <a:sym typeface="Helvetica Neue" charset="0"/>
            </a:endParaRPr>
          </a:p>
          <a:p>
            <a:pPr algn="l"/>
            <a:r>
              <a:rPr lang="en-US" dirty="0">
                <a:latin typeface="Helvetica Neue" charset="0"/>
                <a:sym typeface="Helvetica Neue" charset="0"/>
              </a:rPr>
              <a:t>      En </a:t>
            </a:r>
            <a:r>
              <a:rPr lang="en-US" dirty="0" err="1">
                <a:latin typeface="Helvetica Neue" charset="0"/>
                <a:sym typeface="Helvetica Neue" charset="0"/>
              </a:rPr>
              <a:t>algunas</a:t>
            </a:r>
            <a:r>
              <a:rPr lang="en-US" dirty="0">
                <a:latin typeface="Helvetica Neue" charset="0"/>
                <a:sym typeface="Helvetica Neue" charset="0"/>
              </a:rPr>
              <a:t> </a:t>
            </a:r>
            <a:r>
              <a:rPr lang="en-US" dirty="0" err="1">
                <a:latin typeface="Helvetica Neue" charset="0"/>
                <a:sym typeface="Helvetica Neue" charset="0"/>
              </a:rPr>
              <a:t>formulaciones</a:t>
            </a:r>
            <a:r>
              <a:rPr lang="en-US" dirty="0">
                <a:latin typeface="Helvetica Neue" charset="0"/>
                <a:sym typeface="Helvetica Neue" charset="0"/>
              </a:rPr>
              <a:t> </a:t>
            </a:r>
            <a:r>
              <a:rPr lang="en-US" dirty="0" err="1">
                <a:latin typeface="Helvetica Neue" charset="0"/>
                <a:sym typeface="Helvetica Neue" charset="0"/>
              </a:rPr>
              <a:t>discutidas</a:t>
            </a:r>
            <a:r>
              <a:rPr lang="en-US" dirty="0">
                <a:latin typeface="Helvetica Neue" charset="0"/>
                <a:sym typeface="Helvetica Neue" charset="0"/>
              </a:rPr>
              <a:t> </a:t>
            </a:r>
            <a:r>
              <a:rPr lang="en-US" dirty="0" err="1">
                <a:latin typeface="Helvetica Neue" charset="0"/>
                <a:sym typeface="Helvetica Neue" charset="0"/>
              </a:rPr>
              <a:t>más</a:t>
            </a:r>
            <a:r>
              <a:rPr lang="en-US" dirty="0">
                <a:latin typeface="Helvetica Neue" charset="0"/>
                <a:sym typeface="Helvetica Neue" charset="0"/>
              </a:rPr>
              <a:t> </a:t>
            </a:r>
            <a:r>
              <a:rPr lang="en-US" dirty="0" err="1">
                <a:latin typeface="Helvetica Neue" charset="0"/>
                <a:sym typeface="Helvetica Neue" charset="0"/>
              </a:rPr>
              <a:t>adelante</a:t>
            </a:r>
            <a:r>
              <a:rPr lang="en-US" dirty="0">
                <a:latin typeface="Helvetica Neue" charset="0"/>
                <a:sym typeface="Helvetica Neue" charset="0"/>
              </a:rPr>
              <a:t>, se </a:t>
            </a:r>
            <a:r>
              <a:rPr lang="en-US" dirty="0" err="1">
                <a:latin typeface="Helvetica Neue" charset="0"/>
                <a:sym typeface="Helvetica Neue" charset="0"/>
              </a:rPr>
              <a:t>utiliza</a:t>
            </a:r>
            <a:r>
              <a:rPr lang="en-US" dirty="0">
                <a:latin typeface="Helvetica Neue" charset="0"/>
                <a:sym typeface="Helvetica Neue" charset="0"/>
              </a:rPr>
              <a:t> el </a:t>
            </a:r>
            <a:r>
              <a:rPr lang="en-US" dirty="0" err="1">
                <a:latin typeface="Helvetica Neue" charset="0"/>
                <a:sym typeface="Helvetica Neue" charset="0"/>
              </a:rPr>
              <a:t>inverso</a:t>
            </a:r>
            <a:endParaRPr lang="en-US" dirty="0">
              <a:latin typeface="Helvetica Neue" charset="0"/>
              <a:sym typeface="Helvetica Neue" charset="0"/>
            </a:endParaRPr>
          </a:p>
          <a:p>
            <a:pPr algn="l"/>
            <a:endParaRPr lang="en-US" dirty="0">
              <a:latin typeface="Helvetica Neue" charset="0"/>
              <a:sym typeface="Helvetica Neue" charset="0"/>
            </a:endParaRPr>
          </a:p>
          <a:p>
            <a:pPr algn="l"/>
            <a:endParaRPr lang="en-US" dirty="0">
              <a:latin typeface="Helvetica Neue" charset="0"/>
              <a:sym typeface="Helvetica Neue" charset="0"/>
            </a:endParaRPr>
          </a:p>
          <a:p>
            <a:pPr algn="l"/>
            <a:endParaRPr lang="en-US" dirty="0">
              <a:latin typeface="Helvetica Neue" charset="0"/>
              <a:sym typeface="Helvetica Neue" charset="0"/>
            </a:endParaRPr>
          </a:p>
          <a:p>
            <a:pPr algn="l"/>
            <a:r>
              <a:rPr lang="en-US" dirty="0">
                <a:latin typeface="Helvetica Neue" charset="0"/>
                <a:sym typeface="Helvetica Neue" charset="0"/>
              </a:rPr>
              <a:t>      en </a:t>
            </a:r>
            <a:r>
              <a:rPr lang="en-US" dirty="0" err="1">
                <a:latin typeface="Helvetica Neue" charset="0"/>
                <a:sym typeface="Helvetica Neue" charset="0"/>
              </a:rPr>
              <a:t>cuyo</a:t>
            </a:r>
            <a:r>
              <a:rPr lang="en-US" dirty="0">
                <a:latin typeface="Helvetica Neue" charset="0"/>
                <a:sym typeface="Helvetica Neue" charset="0"/>
              </a:rPr>
              <a:t> </a:t>
            </a:r>
            <a:r>
              <a:rPr lang="en-US" dirty="0" err="1">
                <a:latin typeface="Helvetica Neue" charset="0"/>
                <a:sym typeface="Helvetica Neue" charset="0"/>
              </a:rPr>
              <a:t>caso</a:t>
            </a:r>
            <a:r>
              <a:rPr lang="en-US" dirty="0">
                <a:latin typeface="Helvetica Neue" charset="0"/>
                <a:sym typeface="Helvetica Neue" charset="0"/>
              </a:rPr>
              <a:t> se cambia la </a:t>
            </a:r>
            <a:r>
              <a:rPr lang="en-US" dirty="0" err="1">
                <a:latin typeface="Helvetica Neue" charset="0"/>
                <a:sym typeface="Helvetica Neue" charset="0"/>
              </a:rPr>
              <a:t>condición</a:t>
            </a:r>
            <a:r>
              <a:rPr lang="en-US" dirty="0">
                <a:latin typeface="Helvetica Neue" charset="0"/>
                <a:sym typeface="Helvetica Neue" charset="0"/>
              </a:rPr>
              <a:t> (a) </a:t>
            </a:r>
            <a:r>
              <a:rPr lang="en-US" dirty="0" err="1">
                <a:latin typeface="Helvetica Neue" charset="0"/>
                <a:sym typeface="Helvetica Neue" charset="0"/>
              </a:rPr>
              <a:t>por</a:t>
            </a:r>
            <a:endParaRPr lang="en-US" dirty="0">
              <a:latin typeface="Helvetica Neue" charset="0"/>
              <a:sym typeface="Helvetica Neue" charset="0"/>
            </a:endParaRPr>
          </a:p>
          <a:p>
            <a:pPr algn="l"/>
            <a:endParaRPr lang="en-US" dirty="0">
              <a:latin typeface="Helvetica Neue" charset="0"/>
              <a:sym typeface="Helvetica Neue" charset="0"/>
            </a:endParaRPr>
          </a:p>
          <a:p>
            <a:pPr algn="l"/>
            <a:r>
              <a:rPr lang="en-US" b="1" dirty="0">
                <a:latin typeface="Helvetica Neue" charset="0"/>
                <a:sym typeface="Helvetica Neue" charset="0"/>
              </a:rPr>
              <a:t>(a’)</a:t>
            </a:r>
            <a:r>
              <a:rPr lang="en-US" dirty="0">
                <a:latin typeface="Helvetica Neue" charset="0"/>
                <a:sym typeface="Helvetica Neue" charset="0"/>
              </a:rPr>
              <a:t>          </a:t>
            </a:r>
            <a:r>
              <a:rPr lang="en-US" dirty="0" err="1">
                <a:latin typeface="Helvetica Neue" charset="0"/>
                <a:sym typeface="Helvetica Neue" charset="0"/>
              </a:rPr>
              <a:t>es</a:t>
            </a:r>
            <a:r>
              <a:rPr lang="en-US" dirty="0">
                <a:latin typeface="Helvetica Neue" charset="0"/>
                <a:sym typeface="Helvetica Neue" charset="0"/>
              </a:rPr>
              <a:t> </a:t>
            </a:r>
            <a:r>
              <a:rPr lang="en-US" dirty="0" err="1">
                <a:latin typeface="Helvetica Neue" charset="0"/>
                <a:sym typeface="Helvetica Neue" charset="0"/>
              </a:rPr>
              <a:t>una</a:t>
            </a:r>
            <a:r>
              <a:rPr lang="en-US" dirty="0">
                <a:latin typeface="Helvetica Neue" charset="0"/>
                <a:sym typeface="Helvetica Neue" charset="0"/>
              </a:rPr>
              <a:t> </a:t>
            </a:r>
            <a:r>
              <a:rPr lang="en-US" dirty="0" err="1">
                <a:latin typeface="Helvetica Neue" charset="0"/>
                <a:sym typeface="Helvetica Neue" charset="0"/>
              </a:rPr>
              <a:t>función</a:t>
            </a:r>
            <a:r>
              <a:rPr lang="en-US" dirty="0">
                <a:latin typeface="Helvetica Neue" charset="0"/>
                <a:sym typeface="Helvetica Neue" charset="0"/>
              </a:rPr>
              <a:t> </a:t>
            </a:r>
            <a:r>
              <a:rPr lang="en-US" dirty="0" err="1">
                <a:latin typeface="Helvetica Neue" charset="0"/>
                <a:sym typeface="Helvetica Neue" charset="0"/>
              </a:rPr>
              <a:t>monotónicamente</a:t>
            </a:r>
            <a:r>
              <a:rPr lang="en-US" dirty="0">
                <a:latin typeface="Helvetica Neue" charset="0"/>
                <a:sym typeface="Helvetica Neue" charset="0"/>
              </a:rPr>
              <a:t> </a:t>
            </a:r>
            <a:r>
              <a:rPr lang="en-US" dirty="0" err="1">
                <a:latin typeface="Helvetica Neue" charset="0"/>
                <a:sym typeface="Helvetica Neue" charset="0"/>
              </a:rPr>
              <a:t>creciente</a:t>
            </a:r>
            <a:r>
              <a:rPr lang="en-US" dirty="0">
                <a:latin typeface="Helvetica Neue" charset="0"/>
                <a:sym typeface="Helvetica Neue" charset="0"/>
              </a:rPr>
              <a:t> en forma </a:t>
            </a:r>
            <a:r>
              <a:rPr lang="en-US" dirty="0" err="1">
                <a:latin typeface="Helvetica Neue" charset="0"/>
                <a:sym typeface="Helvetica Neue" charset="0"/>
              </a:rPr>
              <a:t>estricta</a:t>
            </a:r>
            <a:r>
              <a:rPr lang="en-US" dirty="0">
                <a:latin typeface="Helvetica Neue" charset="0"/>
                <a:sym typeface="Helvetica Neue" charset="0"/>
              </a:rPr>
              <a:t> en el</a:t>
            </a:r>
          </a:p>
          <a:p>
            <a:pPr algn="l"/>
            <a:r>
              <a:rPr lang="en-US" dirty="0">
                <a:latin typeface="Helvetica Neue" charset="0"/>
                <a:sym typeface="Helvetica Neue" charset="0"/>
              </a:rPr>
              <a:t>       </a:t>
            </a:r>
            <a:r>
              <a:rPr lang="en-US" dirty="0" err="1">
                <a:latin typeface="Helvetica Neue" charset="0"/>
                <a:sym typeface="Helvetica Neue" charset="0"/>
              </a:rPr>
              <a:t>intervalo</a:t>
            </a:r>
            <a:endParaRPr lang="en-US" dirty="0">
              <a:latin typeface="Helvetica Neue" charset="0"/>
              <a:sym typeface="Helvetica Neue" charset="0"/>
            </a:endParaRPr>
          </a:p>
        </p:txBody>
      </p:sp>
      <p:pic>
        <p:nvPicPr>
          <p:cNvPr id="217093" name="Picture 5"/>
          <p:cNvPicPr>
            <a:picLocks noChangeAspect="1" noChangeArrowheads="1"/>
          </p:cNvPicPr>
          <p:nvPr/>
        </p:nvPicPr>
        <p:blipFill>
          <a:blip r:embed="rId3"/>
          <a:srcRect/>
          <a:stretch>
            <a:fillRect/>
          </a:stretch>
        </p:blipFill>
        <p:spPr bwMode="auto">
          <a:xfrm>
            <a:off x="7172325" y="2877503"/>
            <a:ext cx="1485900" cy="217170"/>
          </a:xfrm>
          <a:prstGeom prst="rect">
            <a:avLst/>
          </a:prstGeom>
          <a:noFill/>
          <a:ln w="9525">
            <a:noFill/>
            <a:miter lim="800000"/>
            <a:headEnd/>
            <a:tailEnd/>
          </a:ln>
        </p:spPr>
      </p:pic>
      <p:pic>
        <p:nvPicPr>
          <p:cNvPr id="217094" name="Picture 6"/>
          <p:cNvPicPr>
            <a:picLocks noChangeAspect="1" noChangeArrowheads="1"/>
          </p:cNvPicPr>
          <p:nvPr/>
        </p:nvPicPr>
        <p:blipFill>
          <a:blip r:embed="rId4"/>
          <a:srcRect/>
          <a:stretch>
            <a:fillRect/>
          </a:stretch>
        </p:blipFill>
        <p:spPr bwMode="auto">
          <a:xfrm>
            <a:off x="617220" y="2880360"/>
            <a:ext cx="468630" cy="262890"/>
          </a:xfrm>
          <a:prstGeom prst="rect">
            <a:avLst/>
          </a:prstGeom>
          <a:noFill/>
          <a:ln w="9525">
            <a:noFill/>
            <a:miter lim="800000"/>
            <a:headEnd/>
            <a:tailEnd/>
          </a:ln>
        </p:spPr>
      </p:pic>
      <p:pic>
        <p:nvPicPr>
          <p:cNvPr id="217095" name="Picture 7"/>
          <p:cNvPicPr>
            <a:picLocks noChangeAspect="1" noChangeArrowheads="1"/>
          </p:cNvPicPr>
          <p:nvPr/>
        </p:nvPicPr>
        <p:blipFill>
          <a:blip r:embed="rId5"/>
          <a:srcRect/>
          <a:stretch>
            <a:fillRect/>
          </a:stretch>
        </p:blipFill>
        <p:spPr bwMode="auto">
          <a:xfrm>
            <a:off x="617220" y="3429000"/>
            <a:ext cx="4103370" cy="262890"/>
          </a:xfrm>
          <a:prstGeom prst="rect">
            <a:avLst/>
          </a:prstGeom>
          <a:noFill/>
          <a:ln w="9525">
            <a:noFill/>
            <a:miter lim="800000"/>
            <a:headEnd/>
            <a:tailEnd/>
          </a:ln>
        </p:spPr>
      </p:pic>
      <p:pic>
        <p:nvPicPr>
          <p:cNvPr id="217096" name="Picture 8"/>
          <p:cNvPicPr>
            <a:picLocks noChangeAspect="1" noChangeArrowheads="1"/>
          </p:cNvPicPr>
          <p:nvPr/>
        </p:nvPicPr>
        <p:blipFill>
          <a:blip r:embed="rId6"/>
          <a:srcRect/>
          <a:stretch>
            <a:fillRect/>
          </a:stretch>
        </p:blipFill>
        <p:spPr bwMode="auto">
          <a:xfrm>
            <a:off x="2948940" y="4457700"/>
            <a:ext cx="3211830" cy="297180"/>
          </a:xfrm>
          <a:prstGeom prst="rect">
            <a:avLst/>
          </a:prstGeom>
          <a:noFill/>
          <a:ln w="9525">
            <a:noFill/>
            <a:miter lim="800000"/>
            <a:headEnd/>
            <a:tailEnd/>
          </a:ln>
        </p:spPr>
      </p:pic>
      <p:pic>
        <p:nvPicPr>
          <p:cNvPr id="217097" name="Picture 9"/>
          <p:cNvPicPr>
            <a:picLocks noChangeAspect="1" noChangeArrowheads="1"/>
          </p:cNvPicPr>
          <p:nvPr/>
        </p:nvPicPr>
        <p:blipFill>
          <a:blip r:embed="rId4"/>
          <a:srcRect/>
          <a:stretch>
            <a:fillRect/>
          </a:stretch>
        </p:blipFill>
        <p:spPr bwMode="auto">
          <a:xfrm>
            <a:off x="685800" y="5623560"/>
            <a:ext cx="468630" cy="262890"/>
          </a:xfrm>
          <a:prstGeom prst="rect">
            <a:avLst/>
          </a:prstGeom>
          <a:noFill/>
          <a:ln w="9525">
            <a:noFill/>
            <a:miter lim="800000"/>
            <a:headEnd/>
            <a:tailEnd/>
          </a:ln>
        </p:spPr>
      </p:pic>
      <p:pic>
        <p:nvPicPr>
          <p:cNvPr id="217098" name="Picture 10"/>
          <p:cNvPicPr>
            <a:picLocks noChangeAspect="1" noChangeArrowheads="1"/>
          </p:cNvPicPr>
          <p:nvPr/>
        </p:nvPicPr>
        <p:blipFill>
          <a:blip r:embed="rId3"/>
          <a:srcRect/>
          <a:stretch>
            <a:fillRect/>
          </a:stretch>
        </p:blipFill>
        <p:spPr bwMode="auto">
          <a:xfrm>
            <a:off x="1714500" y="5897880"/>
            <a:ext cx="1485900" cy="217170"/>
          </a:xfrm>
          <a:prstGeom prst="rect">
            <a:avLst/>
          </a:prstGeom>
          <a:noFill/>
          <a:ln w="9525">
            <a:noFill/>
            <a:miter lim="800000"/>
            <a:headEnd/>
            <a:tailEnd/>
          </a:ln>
        </p:spPr>
      </p:pic>
    </p:spTree>
    <p:extLst>
      <p:ext uri="{BB962C8B-B14F-4D97-AF65-F5344CB8AC3E}">
        <p14:creationId xmlns:p14="http://schemas.microsoft.com/office/powerpoint/2010/main" val="3664069656"/>
      </p:ext>
    </p:extLst>
  </p:cSld>
  <p:clrMapOvr>
    <a:masterClrMapping/>
  </p:clrMapOvr>
  <p:transition spd="med">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6" name="Rectangle 3"/>
          <p:cNvSpPr>
            <a:spLocks noGrp="1" noChangeArrowheads="1"/>
          </p:cNvSpPr>
          <p:nvPr>
            <p:ph type="title"/>
          </p:nvPr>
        </p:nvSpPr>
        <p:spPr>
          <a:xfrm>
            <a:off x="1115616" y="116632"/>
            <a:ext cx="7793037" cy="1143000"/>
          </a:xfrm>
          <a:ln/>
        </p:spPr>
        <p:txBody>
          <a:bodyPr/>
          <a:lstStyle/>
          <a:p>
            <a:r>
              <a:rPr lang="en-US" dirty="0" err="1"/>
              <a:t>Procesamiento</a:t>
            </a:r>
            <a:r>
              <a:rPr lang="en-US" dirty="0"/>
              <a:t> de </a:t>
            </a:r>
            <a:r>
              <a:rPr lang="en-US" dirty="0" err="1"/>
              <a:t>Histograma</a:t>
            </a:r>
            <a:endParaRPr lang="en-US" dirty="0"/>
          </a:p>
        </p:txBody>
      </p:sp>
      <p:sp>
        <p:nvSpPr>
          <p:cNvPr id="219139" name="Rectangle 3"/>
          <p:cNvSpPr>
            <a:spLocks noGrp="1" noChangeArrowheads="1"/>
          </p:cNvSpPr>
          <p:nvPr>
            <p:ph idx="1"/>
          </p:nvPr>
        </p:nvSpPr>
        <p:spPr>
          <a:xfrm>
            <a:off x="560070" y="2060848"/>
            <a:ext cx="8343900" cy="4625702"/>
          </a:xfrm>
          <a:ln/>
        </p:spPr>
        <p:txBody>
          <a:bodyPr/>
          <a:lstStyle/>
          <a:p>
            <a:pPr>
              <a:buClr>
                <a:srgbClr val="6E00FF"/>
              </a:buClr>
            </a:pPr>
            <a:r>
              <a:rPr lang="en-US" sz="2200" dirty="0" err="1">
                <a:solidFill>
                  <a:srgbClr val="6E00FF"/>
                </a:solidFill>
              </a:rPr>
              <a:t>Ecualización</a:t>
            </a:r>
            <a:r>
              <a:rPr lang="en-US" sz="2200" dirty="0">
                <a:solidFill>
                  <a:srgbClr val="6E00FF"/>
                </a:solidFill>
              </a:rPr>
              <a:t> de </a:t>
            </a:r>
            <a:r>
              <a:rPr lang="en-US" sz="2200" dirty="0" err="1">
                <a:solidFill>
                  <a:srgbClr val="6E00FF"/>
                </a:solidFill>
              </a:rPr>
              <a:t>histograma</a:t>
            </a:r>
            <a:endParaRPr lang="en-US" sz="2200" dirty="0">
              <a:solidFill>
                <a:srgbClr val="6E00FF"/>
              </a:solidFill>
            </a:endParaRPr>
          </a:p>
        </p:txBody>
      </p:sp>
      <p:sp>
        <p:nvSpPr>
          <p:cNvPr id="219140" name="Rectangle 4"/>
          <p:cNvSpPr>
            <a:spLocks/>
          </p:cNvSpPr>
          <p:nvPr/>
        </p:nvSpPr>
        <p:spPr bwMode="auto">
          <a:xfrm>
            <a:off x="594360" y="2834640"/>
            <a:ext cx="8275320" cy="2526030"/>
          </a:xfrm>
          <a:prstGeom prst="rect">
            <a:avLst/>
          </a:prstGeom>
          <a:noFill/>
          <a:ln w="9525">
            <a:noFill/>
            <a:miter lim="800000"/>
            <a:headEnd/>
            <a:tailEnd/>
          </a:ln>
        </p:spPr>
        <p:txBody>
          <a:bodyPr lIns="0" tIns="0" rIns="0" bIns="0" anchor="b">
            <a:prstTxWarp prst="textNoShape">
              <a:avLst/>
            </a:prstTxWarp>
          </a:bodyPr>
          <a:lstStyle/>
          <a:p>
            <a:pPr algn="l"/>
            <a:r>
              <a:rPr lang="en-US"/>
              <a:t>El requerimiento (a) garantiza que los valores de intensidad de salida nunca serán menores que los correspondientes de entrada, previniendo artefactos creados por inversión de intensidades.</a:t>
            </a:r>
          </a:p>
          <a:p>
            <a:pPr algn="l"/>
            <a:endParaRPr lang="en-US"/>
          </a:p>
          <a:p>
            <a:pPr algn="l"/>
            <a:r>
              <a:rPr lang="en-US"/>
              <a:t>La condición (b) garantiza que el rango de intensidades de salida es el mismo que el de la entrada.</a:t>
            </a:r>
          </a:p>
          <a:p>
            <a:pPr algn="l"/>
            <a:endParaRPr lang="en-US"/>
          </a:p>
          <a:p>
            <a:pPr algn="l"/>
            <a:r>
              <a:rPr lang="en-US"/>
              <a:t>La condición (a’) garantiza que el </a:t>
            </a:r>
            <a:r>
              <a:rPr lang="en-US" i="1"/>
              <a:t>mapeo</a:t>
            </a:r>
            <a:r>
              <a:rPr lang="en-US"/>
              <a:t> de retorno (de </a:t>
            </a:r>
            <a:r>
              <a:rPr lang="en-US" i="1"/>
              <a:t>s</a:t>
            </a:r>
            <a:r>
              <a:rPr lang="en-US"/>
              <a:t> a </a:t>
            </a:r>
            <a:r>
              <a:rPr lang="en-US" i="1"/>
              <a:t>r</a:t>
            </a:r>
            <a:r>
              <a:rPr lang="en-US"/>
              <a:t>) será uno a uno, previniendo posibles ambiguedades.</a:t>
            </a:r>
          </a:p>
        </p:txBody>
      </p:sp>
    </p:spTree>
    <p:extLst>
      <p:ext uri="{BB962C8B-B14F-4D97-AF65-F5344CB8AC3E}">
        <p14:creationId xmlns:p14="http://schemas.microsoft.com/office/powerpoint/2010/main" val="26462466"/>
      </p:ext>
    </p:extLst>
  </p:cSld>
  <p:clrMapOvr>
    <a:masterClrMapping/>
  </p:clrMapOvr>
  <p:transition spd="med">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8" name="Rectangle 3"/>
          <p:cNvSpPr>
            <a:spLocks noGrp="1" noChangeArrowheads="1"/>
          </p:cNvSpPr>
          <p:nvPr>
            <p:ph type="title"/>
          </p:nvPr>
        </p:nvSpPr>
        <p:spPr>
          <a:xfrm>
            <a:off x="1115616" y="116632"/>
            <a:ext cx="7793037" cy="1143000"/>
          </a:xfrm>
          <a:ln/>
        </p:spPr>
        <p:txBody>
          <a:bodyPr/>
          <a:lstStyle/>
          <a:p>
            <a:r>
              <a:rPr lang="en-US" dirty="0" err="1"/>
              <a:t>Procesamiento</a:t>
            </a:r>
            <a:r>
              <a:rPr lang="en-US" dirty="0"/>
              <a:t> de </a:t>
            </a:r>
            <a:r>
              <a:rPr lang="en-US" dirty="0" err="1"/>
              <a:t>Histograma</a:t>
            </a:r>
            <a:endParaRPr lang="en-US" dirty="0"/>
          </a:p>
        </p:txBody>
      </p:sp>
      <p:sp>
        <p:nvSpPr>
          <p:cNvPr id="221187" name="Rectangle 3"/>
          <p:cNvSpPr>
            <a:spLocks noGrp="1" noChangeArrowheads="1"/>
          </p:cNvSpPr>
          <p:nvPr>
            <p:ph idx="1"/>
          </p:nvPr>
        </p:nvSpPr>
        <p:spPr>
          <a:xfrm>
            <a:off x="1352158" y="1772816"/>
            <a:ext cx="6388194" cy="4841726"/>
          </a:xfrm>
          <a:ln/>
        </p:spPr>
        <p:txBody>
          <a:bodyPr/>
          <a:lstStyle/>
          <a:p>
            <a:pPr>
              <a:buClr>
                <a:srgbClr val="6E00FF"/>
              </a:buClr>
            </a:pPr>
            <a:r>
              <a:rPr lang="en-US" sz="2200" dirty="0" err="1">
                <a:solidFill>
                  <a:srgbClr val="6E00FF"/>
                </a:solidFill>
              </a:rPr>
              <a:t>Ecualización</a:t>
            </a:r>
            <a:r>
              <a:rPr lang="en-US" sz="2200" dirty="0">
                <a:solidFill>
                  <a:srgbClr val="6E00FF"/>
                </a:solidFill>
              </a:rPr>
              <a:t> de </a:t>
            </a:r>
            <a:r>
              <a:rPr lang="en-US" sz="2200" dirty="0" err="1">
                <a:solidFill>
                  <a:srgbClr val="6E00FF"/>
                </a:solidFill>
              </a:rPr>
              <a:t>histograma</a:t>
            </a:r>
            <a:endParaRPr lang="en-US" sz="2200" dirty="0">
              <a:solidFill>
                <a:srgbClr val="6E00FF"/>
              </a:solidFill>
            </a:endParaRPr>
          </a:p>
        </p:txBody>
      </p:sp>
      <p:pic>
        <p:nvPicPr>
          <p:cNvPr id="221188" name="Picture 4"/>
          <p:cNvPicPr>
            <a:picLocks noChangeAspect="1" noChangeArrowheads="1"/>
          </p:cNvPicPr>
          <p:nvPr/>
        </p:nvPicPr>
        <p:blipFill>
          <a:blip r:embed="rId3"/>
          <a:srcRect/>
          <a:stretch>
            <a:fillRect/>
          </a:stretch>
        </p:blipFill>
        <p:spPr bwMode="auto">
          <a:xfrm>
            <a:off x="228600" y="2183130"/>
            <a:ext cx="8686800" cy="4549140"/>
          </a:xfrm>
          <a:prstGeom prst="rect">
            <a:avLst/>
          </a:prstGeom>
          <a:noFill/>
          <a:ln w="9525">
            <a:noFill/>
            <a:miter lim="800000"/>
            <a:headEnd/>
            <a:tailEnd/>
          </a:ln>
        </p:spPr>
      </p:pic>
      <p:sp>
        <p:nvSpPr>
          <p:cNvPr id="221189" name="Rectangle 5"/>
          <p:cNvSpPr>
            <a:spLocks/>
          </p:cNvSpPr>
          <p:nvPr/>
        </p:nvSpPr>
        <p:spPr bwMode="auto">
          <a:xfrm>
            <a:off x="1541622" y="2546211"/>
            <a:ext cx="2799292" cy="276999"/>
          </a:xfrm>
          <a:prstGeom prst="rect">
            <a:avLst/>
          </a:prstGeom>
          <a:noFill/>
          <a:ln w="9525">
            <a:noFill/>
            <a:miter lim="800000"/>
            <a:headEnd/>
            <a:tailEnd/>
          </a:ln>
        </p:spPr>
        <p:txBody>
          <a:bodyPr wrap="none" lIns="0" tIns="0" rIns="0" bIns="0" anchor="b">
            <a:prstTxWarp prst="textNoShape">
              <a:avLst/>
            </a:prstTxWarp>
            <a:spAutoFit/>
          </a:bodyPr>
          <a:lstStyle/>
          <a:p>
            <a:r>
              <a:rPr lang="en-US"/>
              <a:t>Monotónicamente creciente</a:t>
            </a:r>
          </a:p>
        </p:txBody>
      </p:sp>
      <p:sp>
        <p:nvSpPr>
          <p:cNvPr id="221190" name="Rectangle 6"/>
          <p:cNvSpPr>
            <a:spLocks/>
          </p:cNvSpPr>
          <p:nvPr/>
        </p:nvSpPr>
        <p:spPr bwMode="auto">
          <a:xfrm>
            <a:off x="5799297" y="2269212"/>
            <a:ext cx="2799292" cy="553998"/>
          </a:xfrm>
          <a:prstGeom prst="rect">
            <a:avLst/>
          </a:prstGeom>
          <a:noFill/>
          <a:ln w="9525">
            <a:noFill/>
            <a:miter lim="800000"/>
            <a:headEnd/>
            <a:tailEnd/>
          </a:ln>
        </p:spPr>
        <p:txBody>
          <a:bodyPr wrap="none" lIns="0" tIns="0" rIns="0" bIns="0" anchor="b">
            <a:prstTxWarp prst="textNoShape">
              <a:avLst/>
            </a:prstTxWarp>
            <a:spAutoFit/>
          </a:bodyPr>
          <a:lstStyle/>
          <a:p>
            <a:r>
              <a:rPr lang="en-US"/>
              <a:t>Monotónicamente creciente</a:t>
            </a:r>
          </a:p>
          <a:p>
            <a:r>
              <a:rPr lang="en-US"/>
              <a:t>en sentido estricto</a:t>
            </a:r>
          </a:p>
        </p:txBody>
      </p:sp>
    </p:spTree>
    <p:extLst>
      <p:ext uri="{BB962C8B-B14F-4D97-AF65-F5344CB8AC3E}">
        <p14:creationId xmlns:p14="http://schemas.microsoft.com/office/powerpoint/2010/main" val="2237276327"/>
      </p:ext>
    </p:extLst>
  </p:cSld>
  <p:clrMapOvr>
    <a:masterClrMapping/>
  </p:clrMapOvr>
  <p:transition spd="med">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6" name="Rectangle 3"/>
          <p:cNvSpPr>
            <a:spLocks noGrp="1" noChangeArrowheads="1"/>
          </p:cNvSpPr>
          <p:nvPr>
            <p:ph type="title"/>
          </p:nvPr>
        </p:nvSpPr>
        <p:spPr>
          <a:xfrm>
            <a:off x="1115616" y="116632"/>
            <a:ext cx="7793037" cy="1143000"/>
          </a:xfrm>
          <a:ln/>
        </p:spPr>
        <p:txBody>
          <a:bodyPr/>
          <a:lstStyle/>
          <a:p>
            <a:r>
              <a:rPr lang="en-US" dirty="0" err="1"/>
              <a:t>Procesamiento</a:t>
            </a:r>
            <a:r>
              <a:rPr lang="en-US" dirty="0"/>
              <a:t> de </a:t>
            </a:r>
            <a:r>
              <a:rPr lang="en-US" dirty="0" err="1"/>
              <a:t>Histograma</a:t>
            </a:r>
            <a:endParaRPr lang="en-US" dirty="0"/>
          </a:p>
        </p:txBody>
      </p:sp>
      <p:sp>
        <p:nvSpPr>
          <p:cNvPr id="223235" name="Rectangle 3"/>
          <p:cNvSpPr>
            <a:spLocks noGrp="1" noChangeArrowheads="1"/>
          </p:cNvSpPr>
          <p:nvPr>
            <p:ph idx="1"/>
          </p:nvPr>
        </p:nvSpPr>
        <p:spPr>
          <a:xfrm>
            <a:off x="1331640" y="1700808"/>
            <a:ext cx="7572330" cy="4985742"/>
          </a:xfrm>
          <a:ln/>
        </p:spPr>
        <p:txBody>
          <a:bodyPr/>
          <a:lstStyle/>
          <a:p>
            <a:pPr>
              <a:buClr>
                <a:srgbClr val="6E00FF"/>
              </a:buClr>
            </a:pPr>
            <a:r>
              <a:rPr lang="en-US" sz="2200" dirty="0" err="1">
                <a:solidFill>
                  <a:srgbClr val="6E00FF"/>
                </a:solidFill>
              </a:rPr>
              <a:t>Ecualización</a:t>
            </a:r>
            <a:r>
              <a:rPr lang="en-US" sz="2200" dirty="0">
                <a:solidFill>
                  <a:srgbClr val="6E00FF"/>
                </a:solidFill>
              </a:rPr>
              <a:t> de </a:t>
            </a:r>
            <a:r>
              <a:rPr lang="en-US" sz="2200" dirty="0" err="1">
                <a:solidFill>
                  <a:srgbClr val="6E00FF"/>
                </a:solidFill>
              </a:rPr>
              <a:t>histograma</a:t>
            </a:r>
            <a:endParaRPr lang="en-US" sz="2200" dirty="0">
              <a:solidFill>
                <a:srgbClr val="6E00FF"/>
              </a:solidFill>
            </a:endParaRPr>
          </a:p>
        </p:txBody>
      </p:sp>
      <p:pic>
        <p:nvPicPr>
          <p:cNvPr id="223236" name="Picture 4"/>
          <p:cNvPicPr>
            <a:picLocks noChangeAspect="1" noChangeArrowheads="1"/>
          </p:cNvPicPr>
          <p:nvPr/>
        </p:nvPicPr>
        <p:blipFill>
          <a:blip r:embed="rId3"/>
          <a:srcRect/>
          <a:stretch>
            <a:fillRect/>
          </a:stretch>
        </p:blipFill>
        <p:spPr bwMode="auto">
          <a:xfrm>
            <a:off x="445770" y="2240280"/>
            <a:ext cx="8252460" cy="4126230"/>
          </a:xfrm>
          <a:prstGeom prst="rect">
            <a:avLst/>
          </a:prstGeom>
          <a:noFill/>
          <a:ln w="9525">
            <a:noFill/>
            <a:miter lim="800000"/>
            <a:headEnd/>
            <a:tailEnd/>
          </a:ln>
        </p:spPr>
      </p:pic>
    </p:spTree>
    <p:extLst>
      <p:ext uri="{BB962C8B-B14F-4D97-AF65-F5344CB8AC3E}">
        <p14:creationId xmlns:p14="http://schemas.microsoft.com/office/powerpoint/2010/main" val="1957211668"/>
      </p:ext>
    </p:extLst>
  </p:cSld>
  <p:clrMapOvr>
    <a:masterClrMapping/>
  </p:clrMapOvr>
  <p:transition spd="med">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6" name="Rectangle 3"/>
          <p:cNvSpPr>
            <a:spLocks noGrp="1" noChangeArrowheads="1"/>
          </p:cNvSpPr>
          <p:nvPr>
            <p:ph type="title"/>
          </p:nvPr>
        </p:nvSpPr>
        <p:spPr>
          <a:xfrm>
            <a:off x="1115616" y="116632"/>
            <a:ext cx="7793037" cy="1143000"/>
          </a:xfrm>
          <a:ln/>
        </p:spPr>
        <p:txBody>
          <a:bodyPr/>
          <a:lstStyle/>
          <a:p>
            <a:r>
              <a:rPr lang="en-US" dirty="0" err="1"/>
              <a:t>Procesamiento</a:t>
            </a:r>
            <a:r>
              <a:rPr lang="en-US" dirty="0"/>
              <a:t> de </a:t>
            </a:r>
            <a:r>
              <a:rPr lang="en-US" dirty="0" err="1"/>
              <a:t>Histograma</a:t>
            </a:r>
            <a:endParaRPr lang="en-US" dirty="0"/>
          </a:p>
        </p:txBody>
      </p:sp>
      <p:sp>
        <p:nvSpPr>
          <p:cNvPr id="225283" name="Rectangle 3"/>
          <p:cNvSpPr>
            <a:spLocks noGrp="1" noChangeArrowheads="1"/>
          </p:cNvSpPr>
          <p:nvPr>
            <p:ph idx="1"/>
          </p:nvPr>
        </p:nvSpPr>
        <p:spPr>
          <a:xfrm>
            <a:off x="1259632" y="1988840"/>
            <a:ext cx="7644338" cy="4697710"/>
          </a:xfrm>
          <a:ln/>
        </p:spPr>
        <p:txBody>
          <a:bodyPr/>
          <a:lstStyle/>
          <a:p>
            <a:pPr>
              <a:buClr>
                <a:srgbClr val="6E00FF"/>
              </a:buClr>
            </a:pPr>
            <a:r>
              <a:rPr lang="en-US" sz="2200" dirty="0" err="1">
                <a:solidFill>
                  <a:srgbClr val="6E00FF"/>
                </a:solidFill>
              </a:rPr>
              <a:t>Ecualización</a:t>
            </a:r>
            <a:r>
              <a:rPr lang="en-US" sz="2200" dirty="0">
                <a:solidFill>
                  <a:srgbClr val="6E00FF"/>
                </a:solidFill>
              </a:rPr>
              <a:t> de </a:t>
            </a:r>
            <a:r>
              <a:rPr lang="en-US" sz="2200" dirty="0" err="1">
                <a:solidFill>
                  <a:srgbClr val="6E00FF"/>
                </a:solidFill>
              </a:rPr>
              <a:t>histograma</a:t>
            </a:r>
            <a:endParaRPr lang="en-US" sz="2200" dirty="0">
              <a:solidFill>
                <a:srgbClr val="6E00FF"/>
              </a:solidFill>
            </a:endParaRPr>
          </a:p>
        </p:txBody>
      </p:sp>
      <p:pic>
        <p:nvPicPr>
          <p:cNvPr id="225284" name="Picture 4"/>
          <p:cNvPicPr>
            <a:picLocks noChangeAspect="1" noChangeArrowheads="1"/>
          </p:cNvPicPr>
          <p:nvPr/>
        </p:nvPicPr>
        <p:blipFill>
          <a:blip r:embed="rId3"/>
          <a:srcRect/>
          <a:stretch>
            <a:fillRect/>
          </a:stretch>
        </p:blipFill>
        <p:spPr bwMode="auto">
          <a:xfrm>
            <a:off x="582930" y="2571750"/>
            <a:ext cx="8298180" cy="3063240"/>
          </a:xfrm>
          <a:prstGeom prst="rect">
            <a:avLst/>
          </a:prstGeom>
          <a:noFill/>
          <a:ln w="9525">
            <a:noFill/>
            <a:miter lim="800000"/>
            <a:headEnd/>
            <a:tailEnd/>
          </a:ln>
        </p:spPr>
      </p:pic>
    </p:spTree>
    <p:extLst>
      <p:ext uri="{BB962C8B-B14F-4D97-AF65-F5344CB8AC3E}">
        <p14:creationId xmlns:p14="http://schemas.microsoft.com/office/powerpoint/2010/main" val="132963926"/>
      </p:ext>
    </p:extLst>
  </p:cSld>
  <p:clrMapOvr>
    <a:masterClrMapping/>
  </p:clrMapOvr>
  <p:transition spd="med">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27332" name="Rectangle 4"/>
          <p:cNvSpPr>
            <a:spLocks noGrp="1" noChangeArrowheads="1"/>
          </p:cNvSpPr>
          <p:nvPr>
            <p:ph idx="1"/>
          </p:nvPr>
        </p:nvSpPr>
        <p:spPr>
          <a:xfrm>
            <a:off x="1907704" y="2204864"/>
            <a:ext cx="6996266" cy="4481686"/>
          </a:xfrm>
          <a:ln/>
        </p:spPr>
        <p:txBody>
          <a:bodyPr/>
          <a:lstStyle/>
          <a:p>
            <a:pPr>
              <a:buClr>
                <a:srgbClr val="6E00FF"/>
              </a:buClr>
            </a:pPr>
            <a:r>
              <a:rPr lang="en-US" sz="2200" dirty="0" err="1">
                <a:solidFill>
                  <a:srgbClr val="6E00FF"/>
                </a:solidFill>
              </a:rPr>
              <a:t>Ecualización</a:t>
            </a:r>
            <a:r>
              <a:rPr lang="en-US" sz="2200" dirty="0">
                <a:solidFill>
                  <a:srgbClr val="6E00FF"/>
                </a:solidFill>
              </a:rPr>
              <a:t> de </a:t>
            </a:r>
            <a:r>
              <a:rPr lang="en-US" sz="2200" dirty="0" err="1">
                <a:solidFill>
                  <a:srgbClr val="6E00FF"/>
                </a:solidFill>
              </a:rPr>
              <a:t>histograma</a:t>
            </a:r>
            <a:endParaRPr lang="en-US" sz="2200" dirty="0">
              <a:solidFill>
                <a:srgbClr val="6E00FF"/>
              </a:solidFill>
            </a:endParaRPr>
          </a:p>
        </p:txBody>
      </p:sp>
      <p:pic>
        <p:nvPicPr>
          <p:cNvPr id="227333" name="Picture 5"/>
          <p:cNvPicPr>
            <a:picLocks noChangeAspect="1" noChangeArrowheads="1"/>
          </p:cNvPicPr>
          <p:nvPr/>
        </p:nvPicPr>
        <p:blipFill>
          <a:blip r:embed="rId3"/>
          <a:srcRect/>
          <a:stretch>
            <a:fillRect/>
          </a:stretch>
        </p:blipFill>
        <p:spPr bwMode="auto">
          <a:xfrm>
            <a:off x="605790" y="3108960"/>
            <a:ext cx="8252460" cy="1360170"/>
          </a:xfrm>
          <a:prstGeom prst="rect">
            <a:avLst/>
          </a:prstGeom>
          <a:noFill/>
          <a:ln w="9525">
            <a:noFill/>
            <a:miter lim="800000"/>
            <a:headEnd/>
            <a:tailEnd/>
          </a:ln>
        </p:spPr>
      </p:pic>
      <p:sp>
        <p:nvSpPr>
          <p:cNvPr id="7" name="Rectangle 3"/>
          <p:cNvSpPr txBox="1">
            <a:spLocks noChangeArrowheads="1"/>
          </p:cNvSpPr>
          <p:nvPr/>
        </p:nvSpPr>
        <p:spPr bwMode="auto">
          <a:xfrm>
            <a:off x="1115616" y="116632"/>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defRPr>
            </a:lvl2pPr>
            <a:lvl3pPr algn="l" rtl="0" eaLnBrk="1" fontAlgn="base" hangingPunct="1">
              <a:spcBef>
                <a:spcPct val="0"/>
              </a:spcBef>
              <a:spcAft>
                <a:spcPct val="0"/>
              </a:spcAft>
              <a:defRPr sz="4400">
                <a:solidFill>
                  <a:schemeClr val="tx2"/>
                </a:solidFill>
                <a:latin typeface="Tahoma" pitchFamily="34" charset="0"/>
              </a:defRPr>
            </a:lvl3pPr>
            <a:lvl4pPr algn="l" rtl="0" eaLnBrk="1" fontAlgn="base" hangingPunct="1">
              <a:spcBef>
                <a:spcPct val="0"/>
              </a:spcBef>
              <a:spcAft>
                <a:spcPct val="0"/>
              </a:spcAft>
              <a:defRPr sz="4400">
                <a:solidFill>
                  <a:schemeClr val="tx2"/>
                </a:solidFill>
                <a:latin typeface="Tahoma" pitchFamily="34" charset="0"/>
              </a:defRPr>
            </a:lvl4pPr>
            <a:lvl5pPr algn="l" rtl="0" eaLnBrk="1" fontAlgn="base" hangingPunct="1">
              <a:spcBef>
                <a:spcPct val="0"/>
              </a:spcBef>
              <a:spcAft>
                <a:spcPct val="0"/>
              </a:spcAft>
              <a:defRPr sz="4400">
                <a:solidFill>
                  <a:schemeClr val="tx2"/>
                </a:solidFill>
                <a:latin typeface="Tahoma" pitchFamily="34" charset="0"/>
              </a:defRPr>
            </a:lvl5pPr>
            <a:lvl6pPr marL="457200" algn="l" rtl="0" eaLnBrk="1" fontAlgn="base" hangingPunct="1">
              <a:spcBef>
                <a:spcPct val="0"/>
              </a:spcBef>
              <a:spcAft>
                <a:spcPct val="0"/>
              </a:spcAft>
              <a:defRPr sz="4400">
                <a:solidFill>
                  <a:schemeClr val="tx2"/>
                </a:solidFill>
                <a:latin typeface="Tahoma" pitchFamily="34" charset="0"/>
              </a:defRPr>
            </a:lvl6pPr>
            <a:lvl7pPr marL="914400" algn="l" rtl="0" eaLnBrk="1" fontAlgn="base" hangingPunct="1">
              <a:spcBef>
                <a:spcPct val="0"/>
              </a:spcBef>
              <a:spcAft>
                <a:spcPct val="0"/>
              </a:spcAft>
              <a:defRPr sz="4400">
                <a:solidFill>
                  <a:schemeClr val="tx2"/>
                </a:solidFill>
                <a:latin typeface="Tahoma" pitchFamily="34" charset="0"/>
              </a:defRPr>
            </a:lvl7pPr>
            <a:lvl8pPr marL="1371600" algn="l" rtl="0" eaLnBrk="1" fontAlgn="base" hangingPunct="1">
              <a:spcBef>
                <a:spcPct val="0"/>
              </a:spcBef>
              <a:spcAft>
                <a:spcPct val="0"/>
              </a:spcAft>
              <a:defRPr sz="4400">
                <a:solidFill>
                  <a:schemeClr val="tx2"/>
                </a:solidFill>
                <a:latin typeface="Tahoma" pitchFamily="34" charset="0"/>
              </a:defRPr>
            </a:lvl8pPr>
            <a:lvl9pPr marL="1828800" algn="l" rtl="0" eaLnBrk="1" fontAlgn="base" hangingPunct="1">
              <a:spcBef>
                <a:spcPct val="0"/>
              </a:spcBef>
              <a:spcAft>
                <a:spcPct val="0"/>
              </a:spcAft>
              <a:defRPr sz="4400">
                <a:solidFill>
                  <a:schemeClr val="tx2"/>
                </a:solidFill>
                <a:latin typeface="Tahoma" pitchFamily="34" charset="0"/>
              </a:defRPr>
            </a:lvl9pPr>
          </a:lstStyle>
          <a:p>
            <a:r>
              <a:rPr lang="en-US" kern="0" smtClean="0"/>
              <a:t>Procesamiento de Histograma</a:t>
            </a:r>
            <a:endParaRPr lang="en-US" kern="0" dirty="0"/>
          </a:p>
        </p:txBody>
      </p:sp>
    </p:spTree>
    <p:extLst>
      <p:ext uri="{BB962C8B-B14F-4D97-AF65-F5344CB8AC3E}">
        <p14:creationId xmlns:p14="http://schemas.microsoft.com/office/powerpoint/2010/main" val="481799742"/>
      </p:ext>
    </p:extLst>
  </p:cSld>
  <p:clrMapOvr>
    <a:masterClrMapping/>
  </p:clrMapOvr>
  <p:transition spd="med">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29380" name="Rectangle 4"/>
          <p:cNvSpPr>
            <a:spLocks noGrp="1" noChangeArrowheads="1"/>
          </p:cNvSpPr>
          <p:nvPr>
            <p:ph idx="1"/>
          </p:nvPr>
        </p:nvSpPr>
        <p:spPr>
          <a:xfrm>
            <a:off x="1547664" y="1844824"/>
            <a:ext cx="7356306" cy="4841726"/>
          </a:xfrm>
          <a:ln/>
        </p:spPr>
        <p:txBody>
          <a:bodyPr/>
          <a:lstStyle/>
          <a:p>
            <a:pPr>
              <a:buClr>
                <a:srgbClr val="6E00FF"/>
              </a:buClr>
            </a:pPr>
            <a:r>
              <a:rPr lang="en-US" sz="2200" dirty="0" err="1">
                <a:solidFill>
                  <a:srgbClr val="6E00FF"/>
                </a:solidFill>
              </a:rPr>
              <a:t>Ecualización</a:t>
            </a:r>
            <a:r>
              <a:rPr lang="en-US" sz="2200" dirty="0">
                <a:solidFill>
                  <a:srgbClr val="6E00FF"/>
                </a:solidFill>
              </a:rPr>
              <a:t> de </a:t>
            </a:r>
            <a:r>
              <a:rPr lang="en-US" sz="2200" dirty="0" err="1">
                <a:solidFill>
                  <a:srgbClr val="6E00FF"/>
                </a:solidFill>
              </a:rPr>
              <a:t>histograma</a:t>
            </a:r>
            <a:endParaRPr lang="en-US" sz="2200" dirty="0">
              <a:solidFill>
                <a:srgbClr val="6E00FF"/>
              </a:solidFill>
            </a:endParaRPr>
          </a:p>
        </p:txBody>
      </p:sp>
      <p:pic>
        <p:nvPicPr>
          <p:cNvPr id="229381" name="Picture 5"/>
          <p:cNvPicPr>
            <a:picLocks noChangeAspect="1" noChangeArrowheads="1"/>
          </p:cNvPicPr>
          <p:nvPr/>
        </p:nvPicPr>
        <p:blipFill>
          <a:blip r:embed="rId3"/>
          <a:srcRect/>
          <a:stretch>
            <a:fillRect/>
          </a:stretch>
        </p:blipFill>
        <p:spPr bwMode="auto">
          <a:xfrm>
            <a:off x="605790" y="2457450"/>
            <a:ext cx="8252460" cy="3589020"/>
          </a:xfrm>
          <a:prstGeom prst="rect">
            <a:avLst/>
          </a:prstGeom>
          <a:noFill/>
          <a:ln w="9525">
            <a:noFill/>
            <a:miter lim="800000"/>
            <a:headEnd/>
            <a:tailEnd/>
          </a:ln>
        </p:spPr>
      </p:pic>
      <p:sp>
        <p:nvSpPr>
          <p:cNvPr id="7" name="Rectangle 3"/>
          <p:cNvSpPr txBox="1">
            <a:spLocks noChangeArrowheads="1"/>
          </p:cNvSpPr>
          <p:nvPr/>
        </p:nvSpPr>
        <p:spPr bwMode="auto">
          <a:xfrm>
            <a:off x="1115616" y="116632"/>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defRPr>
            </a:lvl2pPr>
            <a:lvl3pPr algn="l" rtl="0" eaLnBrk="1" fontAlgn="base" hangingPunct="1">
              <a:spcBef>
                <a:spcPct val="0"/>
              </a:spcBef>
              <a:spcAft>
                <a:spcPct val="0"/>
              </a:spcAft>
              <a:defRPr sz="4400">
                <a:solidFill>
                  <a:schemeClr val="tx2"/>
                </a:solidFill>
                <a:latin typeface="Tahoma" pitchFamily="34" charset="0"/>
              </a:defRPr>
            </a:lvl3pPr>
            <a:lvl4pPr algn="l" rtl="0" eaLnBrk="1" fontAlgn="base" hangingPunct="1">
              <a:spcBef>
                <a:spcPct val="0"/>
              </a:spcBef>
              <a:spcAft>
                <a:spcPct val="0"/>
              </a:spcAft>
              <a:defRPr sz="4400">
                <a:solidFill>
                  <a:schemeClr val="tx2"/>
                </a:solidFill>
                <a:latin typeface="Tahoma" pitchFamily="34" charset="0"/>
              </a:defRPr>
            </a:lvl4pPr>
            <a:lvl5pPr algn="l" rtl="0" eaLnBrk="1" fontAlgn="base" hangingPunct="1">
              <a:spcBef>
                <a:spcPct val="0"/>
              </a:spcBef>
              <a:spcAft>
                <a:spcPct val="0"/>
              </a:spcAft>
              <a:defRPr sz="4400">
                <a:solidFill>
                  <a:schemeClr val="tx2"/>
                </a:solidFill>
                <a:latin typeface="Tahoma" pitchFamily="34" charset="0"/>
              </a:defRPr>
            </a:lvl5pPr>
            <a:lvl6pPr marL="457200" algn="l" rtl="0" eaLnBrk="1" fontAlgn="base" hangingPunct="1">
              <a:spcBef>
                <a:spcPct val="0"/>
              </a:spcBef>
              <a:spcAft>
                <a:spcPct val="0"/>
              </a:spcAft>
              <a:defRPr sz="4400">
                <a:solidFill>
                  <a:schemeClr val="tx2"/>
                </a:solidFill>
                <a:latin typeface="Tahoma" pitchFamily="34" charset="0"/>
              </a:defRPr>
            </a:lvl6pPr>
            <a:lvl7pPr marL="914400" algn="l" rtl="0" eaLnBrk="1" fontAlgn="base" hangingPunct="1">
              <a:spcBef>
                <a:spcPct val="0"/>
              </a:spcBef>
              <a:spcAft>
                <a:spcPct val="0"/>
              </a:spcAft>
              <a:defRPr sz="4400">
                <a:solidFill>
                  <a:schemeClr val="tx2"/>
                </a:solidFill>
                <a:latin typeface="Tahoma" pitchFamily="34" charset="0"/>
              </a:defRPr>
            </a:lvl7pPr>
            <a:lvl8pPr marL="1371600" algn="l" rtl="0" eaLnBrk="1" fontAlgn="base" hangingPunct="1">
              <a:spcBef>
                <a:spcPct val="0"/>
              </a:spcBef>
              <a:spcAft>
                <a:spcPct val="0"/>
              </a:spcAft>
              <a:defRPr sz="4400">
                <a:solidFill>
                  <a:schemeClr val="tx2"/>
                </a:solidFill>
                <a:latin typeface="Tahoma" pitchFamily="34" charset="0"/>
              </a:defRPr>
            </a:lvl8pPr>
            <a:lvl9pPr marL="1828800" algn="l" rtl="0" eaLnBrk="1" fontAlgn="base" hangingPunct="1">
              <a:spcBef>
                <a:spcPct val="0"/>
              </a:spcBef>
              <a:spcAft>
                <a:spcPct val="0"/>
              </a:spcAft>
              <a:defRPr sz="4400">
                <a:solidFill>
                  <a:schemeClr val="tx2"/>
                </a:solidFill>
                <a:latin typeface="Tahoma" pitchFamily="34" charset="0"/>
              </a:defRPr>
            </a:lvl9pPr>
          </a:lstStyle>
          <a:p>
            <a:r>
              <a:rPr lang="en-US" kern="0" smtClean="0"/>
              <a:t>Procesamiento de Histograma</a:t>
            </a:r>
            <a:endParaRPr lang="en-US" kern="0" dirty="0"/>
          </a:p>
        </p:txBody>
      </p:sp>
    </p:spTree>
    <p:extLst>
      <p:ext uri="{BB962C8B-B14F-4D97-AF65-F5344CB8AC3E}">
        <p14:creationId xmlns:p14="http://schemas.microsoft.com/office/powerpoint/2010/main" val="3576950754"/>
      </p:ext>
    </p:extLst>
  </p:cSld>
  <p:clrMapOvr>
    <a:masterClrMapping/>
  </p:clrMapOvr>
  <p:transition spd="med">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Shape 77"/>
          <p:cNvPicPr preferRelativeResize="0"/>
          <p:nvPr/>
        </p:nvPicPr>
        <p:blipFill>
          <a:blip r:embed="rId3">
            <a:alphaModFix/>
          </a:blip>
          <a:stretch>
            <a:fillRect/>
          </a:stretch>
        </p:blipFill>
        <p:spPr>
          <a:xfrm>
            <a:off x="70125" y="1904634"/>
            <a:ext cx="4630525" cy="3456767"/>
          </a:xfrm>
          <a:prstGeom prst="rect">
            <a:avLst/>
          </a:prstGeom>
          <a:noFill/>
          <a:ln>
            <a:noFill/>
          </a:ln>
        </p:spPr>
      </p:pic>
      <p:pic>
        <p:nvPicPr>
          <p:cNvPr id="78" name="Shape 78"/>
          <p:cNvPicPr preferRelativeResize="0"/>
          <p:nvPr/>
        </p:nvPicPr>
        <p:blipFill>
          <a:blip r:embed="rId4">
            <a:alphaModFix/>
          </a:blip>
          <a:stretch>
            <a:fillRect/>
          </a:stretch>
        </p:blipFill>
        <p:spPr>
          <a:xfrm>
            <a:off x="4636919" y="1904633"/>
            <a:ext cx="4473357" cy="3280800"/>
          </a:xfrm>
          <a:prstGeom prst="rect">
            <a:avLst/>
          </a:prstGeom>
          <a:noFill/>
          <a:ln>
            <a:noFill/>
          </a:ln>
        </p:spPr>
      </p:pic>
      <p:sp>
        <p:nvSpPr>
          <p:cNvPr id="79" name="Shape 79"/>
          <p:cNvSpPr txBox="1">
            <a:spLocks noGrp="1"/>
          </p:cNvSpPr>
          <p:nvPr>
            <p:ph type="title"/>
          </p:nvPr>
        </p:nvSpPr>
        <p:spPr>
          <a:xfrm>
            <a:off x="387650" y="334071"/>
            <a:ext cx="8229600" cy="1143200"/>
          </a:xfrm>
          <a:prstGeom prst="rect">
            <a:avLst/>
          </a:prstGeom>
        </p:spPr>
        <p:txBody>
          <a:bodyPr lIns="91425" tIns="91425" rIns="91425" bIns="91425" anchor="b" anchorCtr="0">
            <a:noAutofit/>
          </a:bodyPr>
          <a:lstStyle/>
          <a:p>
            <a:pPr lvl="0" algn="ctr" rtl="0">
              <a:spcBef>
                <a:spcPts val="0"/>
              </a:spcBef>
              <a:buNone/>
            </a:pPr>
            <a:r>
              <a:rPr lang="es" sz="3000" b="0">
                <a:highlight>
                  <a:srgbClr val="FFFF00"/>
                </a:highlight>
              </a:rPr>
              <a:t>(4)</a:t>
            </a:r>
            <a:r>
              <a:rPr lang="es" sz="3000" b="0"/>
              <a:t> Visualización</a:t>
            </a:r>
            <a:br>
              <a:rPr lang="es" sz="3000" b="0"/>
            </a:br>
            <a:r>
              <a:rPr lang="es" sz="3000" b="0"/>
              <a:t>Realidad Aumentada - </a:t>
            </a:r>
            <a:r>
              <a:rPr lang="es" sz="3000" b="0" u="sng"/>
              <a:t>Rostros</a:t>
            </a:r>
          </a:p>
        </p:txBody>
      </p:sp>
    </p:spTree>
    <p:extLst>
      <p:ext uri="{BB962C8B-B14F-4D97-AF65-F5344CB8AC3E}">
        <p14:creationId xmlns:p14="http://schemas.microsoft.com/office/powerpoint/2010/main" val="2477258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31427" name="Rectangle 3"/>
          <p:cNvSpPr>
            <a:spLocks noGrp="1" noChangeArrowheads="1"/>
          </p:cNvSpPr>
          <p:nvPr>
            <p:ph type="title"/>
          </p:nvPr>
        </p:nvSpPr>
        <p:spPr>
          <a:ln/>
        </p:spPr>
        <p:txBody>
          <a:bodyPr/>
          <a:lstStyle/>
          <a:p>
            <a:r>
              <a:rPr lang="en-US"/>
              <a:t>Procesamiento de Histograma</a:t>
            </a:r>
          </a:p>
        </p:txBody>
      </p:sp>
      <p:sp>
        <p:nvSpPr>
          <p:cNvPr id="231428"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Ecualización de histograma</a:t>
            </a:r>
          </a:p>
        </p:txBody>
      </p:sp>
      <p:pic>
        <p:nvPicPr>
          <p:cNvPr id="231429" name="Picture 5"/>
          <p:cNvPicPr>
            <a:picLocks noChangeAspect="1" noChangeArrowheads="1"/>
          </p:cNvPicPr>
          <p:nvPr/>
        </p:nvPicPr>
        <p:blipFill>
          <a:blip r:embed="rId3"/>
          <a:srcRect/>
          <a:stretch>
            <a:fillRect/>
          </a:stretch>
        </p:blipFill>
        <p:spPr bwMode="auto">
          <a:xfrm>
            <a:off x="605790" y="2194560"/>
            <a:ext cx="8252460" cy="4023360"/>
          </a:xfrm>
          <a:prstGeom prst="rect">
            <a:avLst/>
          </a:prstGeom>
          <a:noFill/>
          <a:ln w="9525">
            <a:noFill/>
            <a:miter lim="800000"/>
            <a:headEnd/>
            <a:tailEnd/>
          </a:ln>
        </p:spPr>
      </p:pic>
    </p:spTree>
    <p:extLst>
      <p:ext uri="{BB962C8B-B14F-4D97-AF65-F5344CB8AC3E}">
        <p14:creationId xmlns:p14="http://schemas.microsoft.com/office/powerpoint/2010/main" val="2600044953"/>
      </p:ext>
    </p:extLst>
  </p:cSld>
  <p:clrMapOvr>
    <a:masterClrMapping/>
  </p:clrMapOvr>
  <p:transition spd="med">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33475" name="Rectangle 3"/>
          <p:cNvSpPr>
            <a:spLocks noGrp="1" noChangeArrowheads="1"/>
          </p:cNvSpPr>
          <p:nvPr>
            <p:ph type="title"/>
          </p:nvPr>
        </p:nvSpPr>
        <p:spPr>
          <a:ln/>
        </p:spPr>
        <p:txBody>
          <a:bodyPr/>
          <a:lstStyle/>
          <a:p>
            <a:r>
              <a:rPr lang="en-US"/>
              <a:t>Procesamiento de Histograma</a:t>
            </a:r>
          </a:p>
        </p:txBody>
      </p:sp>
      <p:sp>
        <p:nvSpPr>
          <p:cNvPr id="233476"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Ecualización de histograma</a:t>
            </a:r>
          </a:p>
        </p:txBody>
      </p:sp>
      <p:pic>
        <p:nvPicPr>
          <p:cNvPr id="233477" name="Picture 5"/>
          <p:cNvPicPr>
            <a:picLocks noChangeAspect="1" noChangeArrowheads="1"/>
          </p:cNvPicPr>
          <p:nvPr/>
        </p:nvPicPr>
        <p:blipFill>
          <a:blip r:embed="rId3"/>
          <a:srcRect/>
          <a:stretch>
            <a:fillRect/>
          </a:stretch>
        </p:blipFill>
        <p:spPr bwMode="auto">
          <a:xfrm>
            <a:off x="457200" y="2914650"/>
            <a:ext cx="8549640" cy="2823210"/>
          </a:xfrm>
          <a:prstGeom prst="rect">
            <a:avLst/>
          </a:prstGeom>
          <a:noFill/>
          <a:ln w="9525">
            <a:noFill/>
            <a:miter lim="800000"/>
            <a:headEnd/>
            <a:tailEnd/>
          </a:ln>
        </p:spPr>
      </p:pic>
      <p:sp>
        <p:nvSpPr>
          <p:cNvPr id="233478" name="Rectangle 6"/>
          <p:cNvSpPr>
            <a:spLocks/>
          </p:cNvSpPr>
          <p:nvPr/>
        </p:nvSpPr>
        <p:spPr bwMode="auto">
          <a:xfrm>
            <a:off x="3280410" y="3280410"/>
            <a:ext cx="1725930" cy="1143000"/>
          </a:xfrm>
          <a:prstGeom prst="rect">
            <a:avLst/>
          </a:prstGeom>
          <a:solidFill>
            <a:srgbClr val="FFFFFF"/>
          </a:solidFill>
          <a:ln w="25400">
            <a:noFill/>
            <a:miter lim="800000"/>
            <a:headEnd/>
            <a:tailEnd/>
          </a:ln>
        </p:spPr>
        <p:txBody>
          <a:bodyPr lIns="82296" tIns="41148" rIns="82296" bIns="41148">
            <a:prstTxWarp prst="textNoShape">
              <a:avLst/>
            </a:prstTxWarp>
          </a:bodyPr>
          <a:lstStyle/>
          <a:p>
            <a:endParaRPr lang="es-ES_tradnl"/>
          </a:p>
        </p:txBody>
      </p:sp>
      <p:sp>
        <p:nvSpPr>
          <p:cNvPr id="233479" name="Line 7"/>
          <p:cNvSpPr>
            <a:spLocks noChangeShapeType="1"/>
          </p:cNvSpPr>
          <p:nvPr/>
        </p:nvSpPr>
        <p:spPr bwMode="auto">
          <a:xfrm flipH="1">
            <a:off x="3623310" y="3943350"/>
            <a:ext cx="1040130" cy="0"/>
          </a:xfrm>
          <a:prstGeom prst="line">
            <a:avLst/>
          </a:prstGeom>
          <a:noFill/>
          <a:ln w="25400">
            <a:solidFill>
              <a:schemeClr val="tx1"/>
            </a:solidFill>
            <a:round/>
            <a:headEnd type="stealth" w="med" len="med"/>
            <a:tailEnd/>
          </a:ln>
        </p:spPr>
        <p:txBody>
          <a:bodyPr lIns="82296" tIns="41148" rIns="82296" bIns="41148">
            <a:prstTxWarp prst="textNoShape">
              <a:avLst/>
            </a:prstTxWarp>
          </a:bodyPr>
          <a:lstStyle/>
          <a:p>
            <a:endParaRPr lang="es-ES_tradnl"/>
          </a:p>
        </p:txBody>
      </p:sp>
      <p:sp>
        <p:nvSpPr>
          <p:cNvPr id="233480" name="Rectangle 8"/>
          <p:cNvSpPr>
            <a:spLocks/>
          </p:cNvSpPr>
          <p:nvPr/>
        </p:nvSpPr>
        <p:spPr bwMode="auto">
          <a:xfrm>
            <a:off x="3497580" y="3506331"/>
            <a:ext cx="1272784" cy="276999"/>
          </a:xfrm>
          <a:prstGeom prst="rect">
            <a:avLst/>
          </a:prstGeom>
          <a:noFill/>
          <a:ln w="9525">
            <a:noFill/>
            <a:miter lim="800000"/>
            <a:headEnd/>
            <a:tailEnd/>
          </a:ln>
        </p:spPr>
        <p:txBody>
          <a:bodyPr wrap="none" lIns="0" tIns="0" rIns="0" bIns="0" anchor="b">
            <a:prstTxWarp prst="textNoShape">
              <a:avLst/>
            </a:prstTxWarp>
            <a:spAutoFit/>
          </a:bodyPr>
          <a:lstStyle/>
          <a:p>
            <a:r>
              <a:rPr lang="en-US"/>
              <a:t>Ecuacion (2)</a:t>
            </a:r>
          </a:p>
        </p:txBody>
      </p:sp>
    </p:spTree>
    <p:extLst>
      <p:ext uri="{BB962C8B-B14F-4D97-AF65-F5344CB8AC3E}">
        <p14:creationId xmlns:p14="http://schemas.microsoft.com/office/powerpoint/2010/main" val="1298018669"/>
      </p:ext>
    </p:extLst>
  </p:cSld>
  <p:clrMapOvr>
    <a:masterClrMapping/>
  </p:clrMapOvr>
  <p:transition spd="med">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35523" name="Rectangle 3"/>
          <p:cNvSpPr>
            <a:spLocks noGrp="1" noChangeArrowheads="1"/>
          </p:cNvSpPr>
          <p:nvPr>
            <p:ph type="title"/>
          </p:nvPr>
        </p:nvSpPr>
        <p:spPr>
          <a:ln/>
        </p:spPr>
        <p:txBody>
          <a:bodyPr/>
          <a:lstStyle/>
          <a:p>
            <a:r>
              <a:rPr lang="en-US"/>
              <a:t>Procesamiento de Histograma</a:t>
            </a:r>
          </a:p>
        </p:txBody>
      </p:sp>
      <p:sp>
        <p:nvSpPr>
          <p:cNvPr id="235524"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Ecualización de histograma (Forma Discreta)</a:t>
            </a:r>
          </a:p>
        </p:txBody>
      </p:sp>
      <p:pic>
        <p:nvPicPr>
          <p:cNvPr id="235525" name="Picture 5"/>
          <p:cNvPicPr>
            <a:picLocks noChangeAspect="1" noChangeArrowheads="1"/>
          </p:cNvPicPr>
          <p:nvPr/>
        </p:nvPicPr>
        <p:blipFill>
          <a:blip r:embed="rId3"/>
          <a:srcRect/>
          <a:stretch>
            <a:fillRect/>
          </a:stretch>
        </p:blipFill>
        <p:spPr bwMode="auto">
          <a:xfrm>
            <a:off x="445770" y="2434590"/>
            <a:ext cx="8263890" cy="3817620"/>
          </a:xfrm>
          <a:prstGeom prst="rect">
            <a:avLst/>
          </a:prstGeom>
          <a:noFill/>
          <a:ln w="9525">
            <a:noFill/>
            <a:miter lim="800000"/>
            <a:headEnd/>
            <a:tailEnd/>
          </a:ln>
        </p:spPr>
      </p:pic>
    </p:spTree>
    <p:extLst>
      <p:ext uri="{BB962C8B-B14F-4D97-AF65-F5344CB8AC3E}">
        <p14:creationId xmlns:p14="http://schemas.microsoft.com/office/powerpoint/2010/main" val="3655144681"/>
      </p:ext>
    </p:extLst>
  </p:cSld>
  <p:clrMapOvr>
    <a:masterClrMapping/>
  </p:clrMapOvr>
  <p:transition spd="med">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37571" name="Rectangle 3"/>
          <p:cNvSpPr>
            <a:spLocks noGrp="1" noChangeArrowheads="1"/>
          </p:cNvSpPr>
          <p:nvPr>
            <p:ph type="title"/>
          </p:nvPr>
        </p:nvSpPr>
        <p:spPr>
          <a:ln/>
        </p:spPr>
        <p:txBody>
          <a:bodyPr/>
          <a:lstStyle/>
          <a:p>
            <a:r>
              <a:rPr lang="en-US"/>
              <a:t>Procesamiento de Histograma</a:t>
            </a:r>
          </a:p>
        </p:txBody>
      </p:sp>
      <p:sp>
        <p:nvSpPr>
          <p:cNvPr id="237572"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Ecualización de histograma (Forma Discreta)</a:t>
            </a:r>
          </a:p>
        </p:txBody>
      </p:sp>
      <p:pic>
        <p:nvPicPr>
          <p:cNvPr id="237573" name="Picture 5"/>
          <p:cNvPicPr>
            <a:picLocks noChangeAspect="1" noChangeArrowheads="1"/>
          </p:cNvPicPr>
          <p:nvPr/>
        </p:nvPicPr>
        <p:blipFill>
          <a:blip r:embed="rId3"/>
          <a:srcRect/>
          <a:stretch>
            <a:fillRect/>
          </a:stretch>
        </p:blipFill>
        <p:spPr bwMode="auto">
          <a:xfrm>
            <a:off x="605790" y="2080260"/>
            <a:ext cx="8252460" cy="571500"/>
          </a:xfrm>
          <a:prstGeom prst="rect">
            <a:avLst/>
          </a:prstGeom>
          <a:noFill/>
          <a:ln w="9525">
            <a:noFill/>
            <a:miter lim="800000"/>
            <a:headEnd/>
            <a:tailEnd/>
          </a:ln>
        </p:spPr>
      </p:pic>
      <p:pic>
        <p:nvPicPr>
          <p:cNvPr id="237574" name="Picture 6"/>
          <p:cNvPicPr>
            <a:picLocks noChangeAspect="1" noChangeArrowheads="1"/>
          </p:cNvPicPr>
          <p:nvPr/>
        </p:nvPicPr>
        <p:blipFill>
          <a:blip r:embed="rId4"/>
          <a:srcRect/>
          <a:stretch>
            <a:fillRect/>
          </a:stretch>
        </p:blipFill>
        <p:spPr bwMode="auto">
          <a:xfrm>
            <a:off x="342900" y="3097530"/>
            <a:ext cx="4457700" cy="3200400"/>
          </a:xfrm>
          <a:prstGeom prst="rect">
            <a:avLst/>
          </a:prstGeom>
          <a:noFill/>
          <a:ln w="9525">
            <a:noFill/>
            <a:miter lim="800000"/>
            <a:headEnd/>
            <a:tailEnd/>
          </a:ln>
        </p:spPr>
      </p:pic>
      <p:pic>
        <p:nvPicPr>
          <p:cNvPr id="237575" name="Picture 7"/>
          <p:cNvPicPr>
            <a:picLocks noChangeAspect="1" noChangeArrowheads="1"/>
          </p:cNvPicPr>
          <p:nvPr/>
        </p:nvPicPr>
        <p:blipFill>
          <a:blip r:embed="rId5"/>
          <a:srcRect/>
          <a:stretch>
            <a:fillRect/>
          </a:stretch>
        </p:blipFill>
        <p:spPr bwMode="auto">
          <a:xfrm>
            <a:off x="4983480" y="3211830"/>
            <a:ext cx="3817620" cy="2960370"/>
          </a:xfrm>
          <a:prstGeom prst="rect">
            <a:avLst/>
          </a:prstGeom>
          <a:noFill/>
          <a:ln w="9525">
            <a:noFill/>
            <a:miter lim="800000"/>
            <a:headEnd/>
            <a:tailEnd/>
          </a:ln>
        </p:spPr>
      </p:pic>
      <p:sp>
        <p:nvSpPr>
          <p:cNvPr id="237576" name="Rectangle 8"/>
          <p:cNvSpPr>
            <a:spLocks/>
          </p:cNvSpPr>
          <p:nvPr/>
        </p:nvSpPr>
        <p:spPr bwMode="auto">
          <a:xfrm>
            <a:off x="6287929" y="3312021"/>
            <a:ext cx="1158202" cy="276999"/>
          </a:xfrm>
          <a:prstGeom prst="rect">
            <a:avLst/>
          </a:prstGeom>
          <a:noFill/>
          <a:ln w="9525">
            <a:noFill/>
            <a:miter lim="800000"/>
            <a:headEnd/>
            <a:tailEnd/>
          </a:ln>
        </p:spPr>
        <p:txBody>
          <a:bodyPr wrap="none" lIns="0" tIns="0" rIns="0" bIns="0" anchor="b">
            <a:prstTxWarp prst="textNoShape">
              <a:avLst/>
            </a:prstTxWarp>
            <a:spAutoFit/>
          </a:bodyPr>
          <a:lstStyle/>
          <a:p>
            <a:r>
              <a:rPr lang="en-US"/>
              <a:t>Histograma</a:t>
            </a:r>
          </a:p>
        </p:txBody>
      </p:sp>
    </p:spTree>
    <p:extLst>
      <p:ext uri="{BB962C8B-B14F-4D97-AF65-F5344CB8AC3E}">
        <p14:creationId xmlns:p14="http://schemas.microsoft.com/office/powerpoint/2010/main" val="4288480077"/>
      </p:ext>
    </p:extLst>
  </p:cSld>
  <p:clrMapOvr>
    <a:masterClrMapping/>
  </p:clrMapOvr>
  <p:transition spd="med">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39619" name="Rectangle 3"/>
          <p:cNvSpPr>
            <a:spLocks noGrp="1" noChangeArrowheads="1"/>
          </p:cNvSpPr>
          <p:nvPr>
            <p:ph type="title"/>
          </p:nvPr>
        </p:nvSpPr>
        <p:spPr>
          <a:ln/>
        </p:spPr>
        <p:txBody>
          <a:bodyPr/>
          <a:lstStyle/>
          <a:p>
            <a:r>
              <a:rPr lang="en-US"/>
              <a:t>Procesamiento de Histograma</a:t>
            </a:r>
          </a:p>
        </p:txBody>
      </p:sp>
      <p:sp>
        <p:nvSpPr>
          <p:cNvPr id="239620"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Ecualización de histograma (Forma Discreta)</a:t>
            </a:r>
          </a:p>
        </p:txBody>
      </p:sp>
      <p:pic>
        <p:nvPicPr>
          <p:cNvPr id="239621" name="Picture 5"/>
          <p:cNvPicPr>
            <a:picLocks noChangeAspect="1" noChangeArrowheads="1"/>
          </p:cNvPicPr>
          <p:nvPr/>
        </p:nvPicPr>
        <p:blipFill>
          <a:blip r:embed="rId3"/>
          <a:srcRect/>
          <a:stretch>
            <a:fillRect/>
          </a:stretch>
        </p:blipFill>
        <p:spPr bwMode="auto">
          <a:xfrm>
            <a:off x="605790" y="2400300"/>
            <a:ext cx="8252460" cy="3417570"/>
          </a:xfrm>
          <a:prstGeom prst="rect">
            <a:avLst/>
          </a:prstGeom>
          <a:noFill/>
          <a:ln w="9525">
            <a:noFill/>
            <a:miter lim="800000"/>
            <a:headEnd/>
            <a:tailEnd/>
          </a:ln>
        </p:spPr>
      </p:pic>
    </p:spTree>
    <p:extLst>
      <p:ext uri="{BB962C8B-B14F-4D97-AF65-F5344CB8AC3E}">
        <p14:creationId xmlns:p14="http://schemas.microsoft.com/office/powerpoint/2010/main" val="1813447064"/>
      </p:ext>
    </p:extLst>
  </p:cSld>
  <p:clrMapOvr>
    <a:masterClrMapping/>
  </p:clrMapOvr>
  <p:transition spd="med">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41667" name="Rectangle 3"/>
          <p:cNvSpPr>
            <a:spLocks noGrp="1" noChangeArrowheads="1"/>
          </p:cNvSpPr>
          <p:nvPr>
            <p:ph type="title"/>
          </p:nvPr>
        </p:nvSpPr>
        <p:spPr>
          <a:ln/>
        </p:spPr>
        <p:txBody>
          <a:bodyPr/>
          <a:lstStyle/>
          <a:p>
            <a:r>
              <a:rPr lang="en-US"/>
              <a:t>Procesamiento de Histograma</a:t>
            </a:r>
          </a:p>
        </p:txBody>
      </p:sp>
      <p:sp>
        <p:nvSpPr>
          <p:cNvPr id="241668"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Ecualización de histograma (Forma Discreta)</a:t>
            </a:r>
          </a:p>
        </p:txBody>
      </p:sp>
      <p:pic>
        <p:nvPicPr>
          <p:cNvPr id="241669" name="Picture 5"/>
          <p:cNvPicPr>
            <a:picLocks noChangeAspect="1" noChangeArrowheads="1"/>
          </p:cNvPicPr>
          <p:nvPr/>
        </p:nvPicPr>
        <p:blipFill>
          <a:blip r:embed="rId3"/>
          <a:srcRect/>
          <a:stretch>
            <a:fillRect/>
          </a:stretch>
        </p:blipFill>
        <p:spPr bwMode="auto">
          <a:xfrm>
            <a:off x="605790" y="2514600"/>
            <a:ext cx="8252460" cy="2846070"/>
          </a:xfrm>
          <a:prstGeom prst="rect">
            <a:avLst/>
          </a:prstGeom>
          <a:noFill/>
          <a:ln w="9525">
            <a:noFill/>
            <a:miter lim="800000"/>
            <a:headEnd/>
            <a:tailEnd/>
          </a:ln>
        </p:spPr>
      </p:pic>
    </p:spTree>
    <p:extLst>
      <p:ext uri="{BB962C8B-B14F-4D97-AF65-F5344CB8AC3E}">
        <p14:creationId xmlns:p14="http://schemas.microsoft.com/office/powerpoint/2010/main" val="759134137"/>
      </p:ext>
    </p:extLst>
  </p:cSld>
  <p:clrMapOvr>
    <a:masterClrMapping/>
  </p:clrMapOvr>
  <p:transition spd="med">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43715" name="Rectangle 3"/>
          <p:cNvSpPr>
            <a:spLocks noGrp="1" noChangeArrowheads="1"/>
          </p:cNvSpPr>
          <p:nvPr>
            <p:ph type="title"/>
          </p:nvPr>
        </p:nvSpPr>
        <p:spPr>
          <a:ln/>
        </p:spPr>
        <p:txBody>
          <a:bodyPr/>
          <a:lstStyle/>
          <a:p>
            <a:r>
              <a:rPr lang="en-US"/>
              <a:t>Procesamiento de Histograma</a:t>
            </a:r>
          </a:p>
        </p:txBody>
      </p:sp>
      <p:sp>
        <p:nvSpPr>
          <p:cNvPr id="243716"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Ecualización de histograma (Forma Discreta)</a:t>
            </a:r>
          </a:p>
        </p:txBody>
      </p:sp>
      <p:pic>
        <p:nvPicPr>
          <p:cNvPr id="243717" name="Picture 5"/>
          <p:cNvPicPr>
            <a:picLocks noChangeAspect="1" noChangeArrowheads="1"/>
          </p:cNvPicPr>
          <p:nvPr/>
        </p:nvPicPr>
        <p:blipFill>
          <a:blip r:embed="rId3"/>
          <a:srcRect/>
          <a:stretch>
            <a:fillRect/>
          </a:stretch>
        </p:blipFill>
        <p:spPr bwMode="auto">
          <a:xfrm>
            <a:off x="1017270" y="2617470"/>
            <a:ext cx="7429500" cy="2971800"/>
          </a:xfrm>
          <a:prstGeom prst="rect">
            <a:avLst/>
          </a:prstGeom>
          <a:noFill/>
          <a:ln w="9525">
            <a:noFill/>
            <a:miter lim="800000"/>
            <a:headEnd/>
            <a:tailEnd/>
          </a:ln>
        </p:spPr>
      </p:pic>
    </p:spTree>
    <p:extLst>
      <p:ext uri="{BB962C8B-B14F-4D97-AF65-F5344CB8AC3E}">
        <p14:creationId xmlns:p14="http://schemas.microsoft.com/office/powerpoint/2010/main" val="2276852620"/>
      </p:ext>
    </p:extLst>
  </p:cSld>
  <p:clrMapOvr>
    <a:masterClrMapping/>
  </p:clrMapOvr>
  <p:transition spd="med">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45763" name="Rectangle 3"/>
          <p:cNvSpPr>
            <a:spLocks noGrp="1" noChangeArrowheads="1"/>
          </p:cNvSpPr>
          <p:nvPr>
            <p:ph type="title"/>
          </p:nvPr>
        </p:nvSpPr>
        <p:spPr>
          <a:ln/>
        </p:spPr>
        <p:txBody>
          <a:bodyPr/>
          <a:lstStyle/>
          <a:p>
            <a:r>
              <a:rPr lang="en-US"/>
              <a:t>Procesamiento de Histograma</a:t>
            </a:r>
          </a:p>
        </p:txBody>
      </p:sp>
      <p:sp>
        <p:nvSpPr>
          <p:cNvPr id="245764"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Ecualización de histograma (Forma Discreta)</a:t>
            </a:r>
          </a:p>
        </p:txBody>
      </p:sp>
      <p:pic>
        <p:nvPicPr>
          <p:cNvPr id="245765" name="Picture 5"/>
          <p:cNvPicPr>
            <a:picLocks noChangeAspect="1" noChangeArrowheads="1"/>
          </p:cNvPicPr>
          <p:nvPr/>
        </p:nvPicPr>
        <p:blipFill>
          <a:blip r:embed="rId3"/>
          <a:srcRect/>
          <a:stretch>
            <a:fillRect/>
          </a:stretch>
        </p:blipFill>
        <p:spPr bwMode="auto">
          <a:xfrm>
            <a:off x="605790" y="2491740"/>
            <a:ext cx="8252460" cy="3497580"/>
          </a:xfrm>
          <a:prstGeom prst="rect">
            <a:avLst/>
          </a:prstGeom>
          <a:noFill/>
          <a:ln w="9525">
            <a:noFill/>
            <a:miter lim="800000"/>
            <a:headEnd/>
            <a:tailEnd/>
          </a:ln>
        </p:spPr>
      </p:pic>
    </p:spTree>
    <p:extLst>
      <p:ext uri="{BB962C8B-B14F-4D97-AF65-F5344CB8AC3E}">
        <p14:creationId xmlns:p14="http://schemas.microsoft.com/office/powerpoint/2010/main" val="1225815799"/>
      </p:ext>
    </p:extLst>
  </p:cSld>
  <p:clrMapOvr>
    <a:masterClrMapping/>
  </p:clrMapOvr>
  <p:transition spd="med">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47811" name="Rectangle 3"/>
          <p:cNvSpPr>
            <a:spLocks noGrp="1" noChangeArrowheads="1"/>
          </p:cNvSpPr>
          <p:nvPr>
            <p:ph type="title"/>
          </p:nvPr>
        </p:nvSpPr>
        <p:spPr>
          <a:ln/>
        </p:spPr>
        <p:txBody>
          <a:bodyPr/>
          <a:lstStyle/>
          <a:p>
            <a:r>
              <a:rPr lang="en-US"/>
              <a:t>Procesamiento de Histograma</a:t>
            </a:r>
          </a:p>
        </p:txBody>
      </p:sp>
      <p:sp>
        <p:nvSpPr>
          <p:cNvPr id="247812"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Ecualización de histograma (Forma Discreta)</a:t>
            </a:r>
          </a:p>
        </p:txBody>
      </p:sp>
      <p:pic>
        <p:nvPicPr>
          <p:cNvPr id="247813" name="Picture 5"/>
          <p:cNvPicPr>
            <a:picLocks noChangeAspect="1" noChangeArrowheads="1"/>
          </p:cNvPicPr>
          <p:nvPr/>
        </p:nvPicPr>
        <p:blipFill>
          <a:blip r:embed="rId3"/>
          <a:srcRect/>
          <a:stretch>
            <a:fillRect/>
          </a:stretch>
        </p:blipFill>
        <p:spPr bwMode="auto">
          <a:xfrm>
            <a:off x="1165860" y="2114550"/>
            <a:ext cx="6800850" cy="4514850"/>
          </a:xfrm>
          <a:prstGeom prst="rect">
            <a:avLst/>
          </a:prstGeom>
          <a:noFill/>
          <a:ln w="9525">
            <a:noFill/>
            <a:miter lim="800000"/>
            <a:headEnd/>
            <a:tailEnd/>
          </a:ln>
        </p:spPr>
      </p:pic>
    </p:spTree>
    <p:extLst>
      <p:ext uri="{BB962C8B-B14F-4D97-AF65-F5344CB8AC3E}">
        <p14:creationId xmlns:p14="http://schemas.microsoft.com/office/powerpoint/2010/main" val="1305593268"/>
      </p:ext>
    </p:extLst>
  </p:cSld>
  <p:clrMapOvr>
    <a:masterClrMapping/>
  </p:clrMapOvr>
  <p:transition spd="med">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49859" name="Rectangle 3"/>
          <p:cNvSpPr>
            <a:spLocks noGrp="1" noChangeArrowheads="1"/>
          </p:cNvSpPr>
          <p:nvPr>
            <p:ph type="title"/>
          </p:nvPr>
        </p:nvSpPr>
        <p:spPr>
          <a:ln/>
        </p:spPr>
        <p:txBody>
          <a:bodyPr/>
          <a:lstStyle/>
          <a:p>
            <a:r>
              <a:rPr lang="en-US"/>
              <a:t>Procesamiento de Histograma</a:t>
            </a:r>
          </a:p>
        </p:txBody>
      </p:sp>
      <p:sp>
        <p:nvSpPr>
          <p:cNvPr id="249860"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Ecualización de histograma (Forma Discreta)</a:t>
            </a:r>
          </a:p>
        </p:txBody>
      </p:sp>
      <p:pic>
        <p:nvPicPr>
          <p:cNvPr id="249861" name="Picture 5"/>
          <p:cNvPicPr>
            <a:picLocks noChangeAspect="1" noChangeArrowheads="1"/>
          </p:cNvPicPr>
          <p:nvPr/>
        </p:nvPicPr>
        <p:blipFill>
          <a:blip r:embed="rId3"/>
          <a:srcRect/>
          <a:stretch>
            <a:fillRect/>
          </a:stretch>
        </p:blipFill>
        <p:spPr bwMode="auto">
          <a:xfrm>
            <a:off x="1177290" y="2080260"/>
            <a:ext cx="6789420" cy="4514850"/>
          </a:xfrm>
          <a:prstGeom prst="rect">
            <a:avLst/>
          </a:prstGeom>
          <a:noFill/>
          <a:ln w="9525">
            <a:noFill/>
            <a:miter lim="800000"/>
            <a:headEnd/>
            <a:tailEnd/>
          </a:ln>
        </p:spPr>
      </p:pic>
    </p:spTree>
    <p:extLst>
      <p:ext uri="{BB962C8B-B14F-4D97-AF65-F5344CB8AC3E}">
        <p14:creationId xmlns:p14="http://schemas.microsoft.com/office/powerpoint/2010/main" val="3788836510"/>
      </p:ext>
    </p:extLst>
  </p:cSld>
  <p:clrMapOvr>
    <a:masterClrMapping/>
  </p:clrMapOvr>
  <p:transition spd="med">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87650" y="334071"/>
            <a:ext cx="8229600" cy="1143200"/>
          </a:xfrm>
          <a:prstGeom prst="rect">
            <a:avLst/>
          </a:prstGeom>
        </p:spPr>
        <p:txBody>
          <a:bodyPr lIns="91425" tIns="91425" rIns="91425" bIns="91425" anchor="b" anchorCtr="0">
            <a:noAutofit/>
          </a:bodyPr>
          <a:lstStyle/>
          <a:p>
            <a:pPr lvl="0" algn="ctr" rtl="0">
              <a:spcBef>
                <a:spcPts val="0"/>
              </a:spcBef>
              <a:buNone/>
            </a:pPr>
            <a:r>
              <a:rPr lang="es" sz="3000" b="0">
                <a:highlight>
                  <a:srgbClr val="FFFF00"/>
                </a:highlight>
              </a:rPr>
              <a:t>(4)</a:t>
            </a:r>
            <a:r>
              <a:rPr lang="es" sz="3000" b="0"/>
              <a:t> Visualización </a:t>
            </a:r>
            <a:br>
              <a:rPr lang="es" sz="3000" b="0"/>
            </a:br>
            <a:r>
              <a:rPr lang="es" sz="3000" b="0"/>
              <a:t>Realidad Aumentada - </a:t>
            </a:r>
            <a:r>
              <a:rPr lang="es" sz="3000" b="0" u="sng"/>
              <a:t>Acciones violentas</a:t>
            </a:r>
          </a:p>
        </p:txBody>
      </p:sp>
      <p:pic>
        <p:nvPicPr>
          <p:cNvPr id="85" name="Shape 85"/>
          <p:cNvPicPr preferRelativeResize="0"/>
          <p:nvPr/>
        </p:nvPicPr>
        <p:blipFill>
          <a:blip r:embed="rId3">
            <a:alphaModFix/>
          </a:blip>
          <a:stretch>
            <a:fillRect/>
          </a:stretch>
        </p:blipFill>
        <p:spPr>
          <a:xfrm>
            <a:off x="49242" y="1937334"/>
            <a:ext cx="4120382" cy="4118132"/>
          </a:xfrm>
          <a:prstGeom prst="rect">
            <a:avLst/>
          </a:prstGeom>
          <a:noFill/>
          <a:ln>
            <a:noFill/>
          </a:ln>
        </p:spPr>
      </p:pic>
      <p:pic>
        <p:nvPicPr>
          <p:cNvPr id="86" name="Shape 86"/>
          <p:cNvPicPr preferRelativeResize="0"/>
          <p:nvPr/>
        </p:nvPicPr>
        <p:blipFill>
          <a:blip r:embed="rId4">
            <a:alphaModFix/>
          </a:blip>
          <a:stretch>
            <a:fillRect/>
          </a:stretch>
        </p:blipFill>
        <p:spPr>
          <a:xfrm>
            <a:off x="4225725" y="1937334"/>
            <a:ext cx="4868974" cy="4118132"/>
          </a:xfrm>
          <a:prstGeom prst="rect">
            <a:avLst/>
          </a:prstGeom>
          <a:noFill/>
          <a:ln>
            <a:noFill/>
          </a:ln>
        </p:spPr>
      </p:pic>
      <p:sp>
        <p:nvSpPr>
          <p:cNvPr id="87" name="Shape 87"/>
          <p:cNvSpPr/>
          <p:nvPr/>
        </p:nvSpPr>
        <p:spPr>
          <a:xfrm>
            <a:off x="5149875" y="2401701"/>
            <a:ext cx="1243200" cy="921599"/>
          </a:xfrm>
          <a:prstGeom prst="wedgeRoundRectCallout">
            <a:avLst>
              <a:gd name="adj1" fmla="val 65804"/>
              <a:gd name="adj2" fmla="val 117914"/>
              <a:gd name="adj3" fmla="val 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s"/>
              <a:t>90% acción violenta</a:t>
            </a:r>
          </a:p>
        </p:txBody>
      </p:sp>
      <p:sp>
        <p:nvSpPr>
          <p:cNvPr id="88" name="Shape 88"/>
          <p:cNvSpPr/>
          <p:nvPr/>
        </p:nvSpPr>
        <p:spPr>
          <a:xfrm>
            <a:off x="1401651" y="2148034"/>
            <a:ext cx="1445999" cy="625599"/>
          </a:xfrm>
          <a:prstGeom prst="wedgeRoundRectCallout">
            <a:avLst>
              <a:gd name="adj1" fmla="val 35088"/>
              <a:gd name="adj2" fmla="val 145993"/>
              <a:gd name="adj3" fmla="val 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s">
                <a:solidFill>
                  <a:schemeClr val="dk1"/>
                </a:solidFill>
              </a:rPr>
              <a:t>75% acción violenta</a:t>
            </a:r>
          </a:p>
        </p:txBody>
      </p:sp>
    </p:spTree>
    <p:extLst>
      <p:ext uri="{BB962C8B-B14F-4D97-AF65-F5344CB8AC3E}">
        <p14:creationId xmlns:p14="http://schemas.microsoft.com/office/powerpoint/2010/main" val="42762967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51907" name="Rectangle 3"/>
          <p:cNvSpPr>
            <a:spLocks noGrp="1" noChangeArrowheads="1"/>
          </p:cNvSpPr>
          <p:nvPr>
            <p:ph type="title"/>
          </p:nvPr>
        </p:nvSpPr>
        <p:spPr>
          <a:ln/>
        </p:spPr>
        <p:txBody>
          <a:bodyPr/>
          <a:lstStyle/>
          <a:p>
            <a:r>
              <a:rPr lang="en-US"/>
              <a:t>Procesamiento de Histograma</a:t>
            </a:r>
          </a:p>
        </p:txBody>
      </p:sp>
      <p:sp>
        <p:nvSpPr>
          <p:cNvPr id="251908"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Ecualización de histograma (Forma Discreta)</a:t>
            </a:r>
          </a:p>
        </p:txBody>
      </p:sp>
      <p:pic>
        <p:nvPicPr>
          <p:cNvPr id="251909" name="Picture 5"/>
          <p:cNvPicPr>
            <a:picLocks noChangeAspect="1" noChangeArrowheads="1"/>
          </p:cNvPicPr>
          <p:nvPr/>
        </p:nvPicPr>
        <p:blipFill>
          <a:blip r:embed="rId3"/>
          <a:srcRect/>
          <a:stretch>
            <a:fillRect/>
          </a:stretch>
        </p:blipFill>
        <p:spPr bwMode="auto">
          <a:xfrm>
            <a:off x="1840230" y="2606040"/>
            <a:ext cx="5452110" cy="4160520"/>
          </a:xfrm>
          <a:prstGeom prst="rect">
            <a:avLst/>
          </a:prstGeom>
          <a:noFill/>
          <a:ln w="9525">
            <a:noFill/>
            <a:miter lim="800000"/>
            <a:headEnd/>
            <a:tailEnd/>
          </a:ln>
        </p:spPr>
      </p:pic>
      <p:sp>
        <p:nvSpPr>
          <p:cNvPr id="251910" name="Rectangle 6"/>
          <p:cNvSpPr>
            <a:spLocks/>
          </p:cNvSpPr>
          <p:nvPr/>
        </p:nvSpPr>
        <p:spPr bwMode="auto">
          <a:xfrm>
            <a:off x="2586038" y="2097762"/>
            <a:ext cx="3937681" cy="553998"/>
          </a:xfrm>
          <a:prstGeom prst="rect">
            <a:avLst/>
          </a:prstGeom>
          <a:noFill/>
          <a:ln w="9525">
            <a:noFill/>
            <a:miter lim="800000"/>
            <a:headEnd/>
            <a:tailEnd/>
          </a:ln>
        </p:spPr>
        <p:txBody>
          <a:bodyPr wrap="none" lIns="0" tIns="0" rIns="0" bIns="0" anchor="b">
            <a:prstTxWarp prst="textNoShape">
              <a:avLst/>
            </a:prstTxWarp>
            <a:spAutoFit/>
          </a:bodyPr>
          <a:lstStyle/>
          <a:p>
            <a:r>
              <a:rPr lang="en-US"/>
              <a:t>Funciones de transformación utilizadas</a:t>
            </a:r>
          </a:p>
          <a:p>
            <a:r>
              <a:rPr lang="en-US"/>
              <a:t>en las cuatro imágenes anteriores</a:t>
            </a:r>
          </a:p>
        </p:txBody>
      </p:sp>
    </p:spTree>
    <p:extLst>
      <p:ext uri="{BB962C8B-B14F-4D97-AF65-F5344CB8AC3E}">
        <p14:creationId xmlns:p14="http://schemas.microsoft.com/office/powerpoint/2010/main" val="3145997994"/>
      </p:ext>
    </p:extLst>
  </p:cSld>
  <p:clrMapOvr>
    <a:masterClrMapping/>
  </p:clrMapOvr>
  <p:transition spd="med">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53955" name="Rectangle 3"/>
          <p:cNvSpPr>
            <a:spLocks noGrp="1" noChangeArrowheads="1"/>
          </p:cNvSpPr>
          <p:nvPr>
            <p:ph type="title"/>
          </p:nvPr>
        </p:nvSpPr>
        <p:spPr>
          <a:ln/>
        </p:spPr>
        <p:txBody>
          <a:bodyPr/>
          <a:lstStyle/>
          <a:p>
            <a:r>
              <a:rPr lang="en-US"/>
              <a:t>Procesamiento de Histograma</a:t>
            </a:r>
          </a:p>
        </p:txBody>
      </p:sp>
      <p:sp>
        <p:nvSpPr>
          <p:cNvPr id="253956" name="Rectangle 4"/>
          <p:cNvSpPr>
            <a:spLocks noGrp="1" noChangeArrowheads="1"/>
          </p:cNvSpPr>
          <p:nvPr>
            <p:ph idx="1"/>
          </p:nvPr>
        </p:nvSpPr>
        <p:spPr>
          <a:xfrm>
            <a:off x="560070" y="1508760"/>
            <a:ext cx="8343900" cy="5177790"/>
          </a:xfrm>
          <a:ln/>
        </p:spPr>
        <p:txBody>
          <a:bodyPr/>
          <a:lstStyle/>
          <a:p>
            <a:pPr>
              <a:buClr>
                <a:srgbClr val="6E00FF"/>
              </a:buClr>
            </a:pPr>
            <a:r>
              <a:rPr lang="en-US" sz="2200">
                <a:solidFill>
                  <a:srgbClr val="6E00FF"/>
                </a:solidFill>
              </a:rPr>
              <a:t>Especificación de histograma</a:t>
            </a:r>
          </a:p>
        </p:txBody>
      </p:sp>
      <p:pic>
        <p:nvPicPr>
          <p:cNvPr id="253957" name="Picture 5"/>
          <p:cNvPicPr>
            <a:picLocks noChangeAspect="1" noChangeArrowheads="1"/>
          </p:cNvPicPr>
          <p:nvPr/>
        </p:nvPicPr>
        <p:blipFill>
          <a:blip r:embed="rId3"/>
          <a:srcRect/>
          <a:stretch>
            <a:fillRect/>
          </a:stretch>
        </p:blipFill>
        <p:spPr bwMode="auto">
          <a:xfrm>
            <a:off x="605790" y="2526030"/>
            <a:ext cx="8252460" cy="3406140"/>
          </a:xfrm>
          <a:prstGeom prst="rect">
            <a:avLst/>
          </a:prstGeom>
          <a:noFill/>
          <a:ln w="9525">
            <a:noFill/>
            <a:miter lim="800000"/>
            <a:headEnd/>
            <a:tailEnd/>
          </a:ln>
        </p:spPr>
      </p:pic>
    </p:spTree>
    <p:extLst>
      <p:ext uri="{BB962C8B-B14F-4D97-AF65-F5344CB8AC3E}">
        <p14:creationId xmlns:p14="http://schemas.microsoft.com/office/powerpoint/2010/main" val="2547516355"/>
      </p:ext>
    </p:extLst>
  </p:cSld>
  <p:clrMapOvr>
    <a:masterClrMapping/>
  </p:clrMapOvr>
  <p:transition spd="med">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56003" name="Rectangle 3"/>
          <p:cNvSpPr>
            <a:spLocks noGrp="1" noChangeArrowheads="1"/>
          </p:cNvSpPr>
          <p:nvPr>
            <p:ph type="title"/>
          </p:nvPr>
        </p:nvSpPr>
        <p:spPr>
          <a:ln/>
        </p:spPr>
        <p:txBody>
          <a:bodyPr/>
          <a:lstStyle/>
          <a:p>
            <a:r>
              <a:rPr lang="en-US"/>
              <a:t>Procesamiento de Histograma</a:t>
            </a:r>
          </a:p>
        </p:txBody>
      </p:sp>
      <p:sp>
        <p:nvSpPr>
          <p:cNvPr id="256004" name="Rectangle 4"/>
          <p:cNvSpPr>
            <a:spLocks noGrp="1" noChangeArrowheads="1"/>
          </p:cNvSpPr>
          <p:nvPr>
            <p:ph idx="1"/>
          </p:nvPr>
        </p:nvSpPr>
        <p:spPr>
          <a:xfrm>
            <a:off x="400050" y="1543050"/>
            <a:ext cx="8343900" cy="5177790"/>
          </a:xfrm>
          <a:ln/>
        </p:spPr>
        <p:txBody>
          <a:bodyPr/>
          <a:lstStyle/>
          <a:p>
            <a:pPr>
              <a:buClr>
                <a:srgbClr val="6E00FF"/>
              </a:buClr>
            </a:pPr>
            <a:r>
              <a:rPr lang="en-US" sz="2200">
                <a:solidFill>
                  <a:srgbClr val="6E00FF"/>
                </a:solidFill>
              </a:rPr>
              <a:t>Especificación de histograma</a:t>
            </a:r>
          </a:p>
        </p:txBody>
      </p:sp>
      <p:pic>
        <p:nvPicPr>
          <p:cNvPr id="256005" name="Picture 5"/>
          <p:cNvPicPr>
            <a:picLocks noChangeAspect="1" noChangeArrowheads="1"/>
          </p:cNvPicPr>
          <p:nvPr/>
        </p:nvPicPr>
        <p:blipFill>
          <a:blip r:embed="rId3"/>
          <a:srcRect/>
          <a:stretch>
            <a:fillRect/>
          </a:stretch>
        </p:blipFill>
        <p:spPr bwMode="auto">
          <a:xfrm>
            <a:off x="445770" y="2320290"/>
            <a:ext cx="8252460" cy="3977640"/>
          </a:xfrm>
          <a:prstGeom prst="rect">
            <a:avLst/>
          </a:prstGeom>
          <a:noFill/>
          <a:ln w="9525">
            <a:noFill/>
            <a:miter lim="800000"/>
            <a:headEnd/>
            <a:tailEnd/>
          </a:ln>
        </p:spPr>
      </p:pic>
    </p:spTree>
    <p:extLst>
      <p:ext uri="{BB962C8B-B14F-4D97-AF65-F5344CB8AC3E}">
        <p14:creationId xmlns:p14="http://schemas.microsoft.com/office/powerpoint/2010/main" val="2158013876"/>
      </p:ext>
    </p:extLst>
  </p:cSld>
  <p:clrMapOvr>
    <a:masterClrMapping/>
  </p:clrMapOvr>
  <p:transition spd="med">
    <p:wip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58051" name="Rectangle 3"/>
          <p:cNvSpPr>
            <a:spLocks noGrp="1" noChangeArrowheads="1"/>
          </p:cNvSpPr>
          <p:nvPr>
            <p:ph type="title"/>
          </p:nvPr>
        </p:nvSpPr>
        <p:spPr>
          <a:ln/>
        </p:spPr>
        <p:txBody>
          <a:bodyPr/>
          <a:lstStyle/>
          <a:p>
            <a:r>
              <a:rPr lang="en-US"/>
              <a:t>Procesamiento de Histograma</a:t>
            </a:r>
          </a:p>
        </p:txBody>
      </p:sp>
      <p:sp>
        <p:nvSpPr>
          <p:cNvPr id="258052" name="Rectangle 4"/>
          <p:cNvSpPr>
            <a:spLocks noGrp="1" noChangeArrowheads="1"/>
          </p:cNvSpPr>
          <p:nvPr>
            <p:ph idx="1"/>
          </p:nvPr>
        </p:nvSpPr>
        <p:spPr>
          <a:xfrm>
            <a:off x="365760" y="1508760"/>
            <a:ext cx="8343900" cy="5177790"/>
          </a:xfrm>
          <a:ln/>
        </p:spPr>
        <p:txBody>
          <a:bodyPr/>
          <a:lstStyle/>
          <a:p>
            <a:pPr>
              <a:buClr>
                <a:srgbClr val="6E00FF"/>
              </a:buClr>
            </a:pPr>
            <a:r>
              <a:rPr lang="en-US" sz="2200">
                <a:solidFill>
                  <a:srgbClr val="6E00FF"/>
                </a:solidFill>
              </a:rPr>
              <a:t>Especificación de histograma</a:t>
            </a:r>
          </a:p>
        </p:txBody>
      </p:sp>
      <p:pic>
        <p:nvPicPr>
          <p:cNvPr id="258053" name="Picture 5"/>
          <p:cNvPicPr>
            <a:picLocks noChangeAspect="1" noChangeArrowheads="1"/>
          </p:cNvPicPr>
          <p:nvPr/>
        </p:nvPicPr>
        <p:blipFill>
          <a:blip r:embed="rId3"/>
          <a:srcRect/>
          <a:stretch>
            <a:fillRect/>
          </a:stretch>
        </p:blipFill>
        <p:spPr bwMode="auto">
          <a:xfrm>
            <a:off x="217170" y="2057400"/>
            <a:ext cx="8641080" cy="4663440"/>
          </a:xfrm>
          <a:prstGeom prst="rect">
            <a:avLst/>
          </a:prstGeom>
          <a:noFill/>
          <a:ln w="9525">
            <a:noFill/>
            <a:miter lim="800000"/>
            <a:headEnd/>
            <a:tailEnd/>
          </a:ln>
        </p:spPr>
      </p:pic>
    </p:spTree>
    <p:extLst>
      <p:ext uri="{BB962C8B-B14F-4D97-AF65-F5344CB8AC3E}">
        <p14:creationId xmlns:p14="http://schemas.microsoft.com/office/powerpoint/2010/main" val="174591637"/>
      </p:ext>
    </p:extLst>
  </p:cSld>
  <p:clrMapOvr>
    <a:masterClrMapping/>
  </p:clrMapOvr>
  <p:transition spd="med">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60099" name="Rectangle 3"/>
          <p:cNvSpPr>
            <a:spLocks noGrp="1" noChangeArrowheads="1"/>
          </p:cNvSpPr>
          <p:nvPr>
            <p:ph type="title"/>
          </p:nvPr>
        </p:nvSpPr>
        <p:spPr>
          <a:ln/>
        </p:spPr>
        <p:txBody>
          <a:bodyPr/>
          <a:lstStyle/>
          <a:p>
            <a:r>
              <a:rPr lang="en-US"/>
              <a:t>Procesamiento de Histograma</a:t>
            </a:r>
          </a:p>
        </p:txBody>
      </p:sp>
      <p:sp>
        <p:nvSpPr>
          <p:cNvPr id="260100" name="Rectangle 4"/>
          <p:cNvSpPr>
            <a:spLocks noGrp="1" noChangeArrowheads="1"/>
          </p:cNvSpPr>
          <p:nvPr>
            <p:ph idx="1"/>
          </p:nvPr>
        </p:nvSpPr>
        <p:spPr>
          <a:xfrm>
            <a:off x="400050" y="1348740"/>
            <a:ext cx="8343900" cy="5177790"/>
          </a:xfrm>
          <a:ln/>
        </p:spPr>
        <p:txBody>
          <a:bodyPr/>
          <a:lstStyle/>
          <a:p>
            <a:pPr>
              <a:buClr>
                <a:srgbClr val="6E00FF"/>
              </a:buClr>
            </a:pPr>
            <a:r>
              <a:rPr lang="en-US" sz="2200">
                <a:solidFill>
                  <a:srgbClr val="6E00FF"/>
                </a:solidFill>
              </a:rPr>
              <a:t>Especificación de histograma: EJEMPLO (caso contínuo)</a:t>
            </a:r>
          </a:p>
        </p:txBody>
      </p:sp>
      <p:pic>
        <p:nvPicPr>
          <p:cNvPr id="260101" name="Picture 5"/>
          <p:cNvPicPr>
            <a:picLocks noChangeAspect="1" noChangeArrowheads="1"/>
          </p:cNvPicPr>
          <p:nvPr/>
        </p:nvPicPr>
        <p:blipFill>
          <a:blip r:embed="rId3"/>
          <a:srcRect/>
          <a:stretch>
            <a:fillRect/>
          </a:stretch>
        </p:blipFill>
        <p:spPr bwMode="auto">
          <a:xfrm>
            <a:off x="251460" y="1771650"/>
            <a:ext cx="8641080" cy="5017770"/>
          </a:xfrm>
          <a:prstGeom prst="rect">
            <a:avLst/>
          </a:prstGeom>
          <a:noFill/>
          <a:ln w="9525">
            <a:noFill/>
            <a:miter lim="800000"/>
            <a:headEnd/>
            <a:tailEnd/>
          </a:ln>
        </p:spPr>
      </p:pic>
    </p:spTree>
    <p:extLst>
      <p:ext uri="{BB962C8B-B14F-4D97-AF65-F5344CB8AC3E}">
        <p14:creationId xmlns:p14="http://schemas.microsoft.com/office/powerpoint/2010/main" val="651913777"/>
      </p:ext>
    </p:extLst>
  </p:cSld>
  <p:clrMapOvr>
    <a:masterClrMapping/>
  </p:clrMapOvr>
  <p:transition spd="med">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62147" name="Rectangle 3"/>
          <p:cNvSpPr>
            <a:spLocks noGrp="1" noChangeArrowheads="1"/>
          </p:cNvSpPr>
          <p:nvPr>
            <p:ph type="title"/>
          </p:nvPr>
        </p:nvSpPr>
        <p:spPr>
          <a:ln/>
        </p:spPr>
        <p:txBody>
          <a:bodyPr/>
          <a:lstStyle/>
          <a:p>
            <a:r>
              <a:rPr lang="en-US"/>
              <a:t>Procesamiento de Histograma</a:t>
            </a:r>
          </a:p>
        </p:txBody>
      </p:sp>
      <p:sp>
        <p:nvSpPr>
          <p:cNvPr id="262148" name="Rectangle 4"/>
          <p:cNvSpPr>
            <a:spLocks noGrp="1" noChangeArrowheads="1"/>
          </p:cNvSpPr>
          <p:nvPr>
            <p:ph idx="1"/>
          </p:nvPr>
        </p:nvSpPr>
        <p:spPr>
          <a:xfrm>
            <a:off x="400050" y="1485900"/>
            <a:ext cx="8343900" cy="5177790"/>
          </a:xfrm>
          <a:ln/>
        </p:spPr>
        <p:txBody>
          <a:bodyPr/>
          <a:lstStyle/>
          <a:p>
            <a:pPr>
              <a:buClr>
                <a:srgbClr val="6E00FF"/>
              </a:buClr>
            </a:pPr>
            <a:r>
              <a:rPr lang="en-US" sz="2200">
                <a:solidFill>
                  <a:srgbClr val="6E00FF"/>
                </a:solidFill>
              </a:rPr>
              <a:t>Especificación de histograma: EJEMPLO (caso contínuo)</a:t>
            </a:r>
          </a:p>
        </p:txBody>
      </p:sp>
      <p:pic>
        <p:nvPicPr>
          <p:cNvPr id="262149" name="Picture 5"/>
          <p:cNvPicPr>
            <a:picLocks noChangeAspect="1" noChangeArrowheads="1"/>
          </p:cNvPicPr>
          <p:nvPr/>
        </p:nvPicPr>
        <p:blipFill>
          <a:blip r:embed="rId3"/>
          <a:srcRect/>
          <a:stretch>
            <a:fillRect/>
          </a:stretch>
        </p:blipFill>
        <p:spPr bwMode="auto">
          <a:xfrm>
            <a:off x="445770" y="2560320"/>
            <a:ext cx="8241030" cy="3028950"/>
          </a:xfrm>
          <a:prstGeom prst="rect">
            <a:avLst/>
          </a:prstGeom>
          <a:noFill/>
          <a:ln w="9525">
            <a:noFill/>
            <a:miter lim="800000"/>
            <a:headEnd/>
            <a:tailEnd/>
          </a:ln>
        </p:spPr>
      </p:pic>
    </p:spTree>
    <p:extLst>
      <p:ext uri="{BB962C8B-B14F-4D97-AF65-F5344CB8AC3E}">
        <p14:creationId xmlns:p14="http://schemas.microsoft.com/office/powerpoint/2010/main" val="3613838837"/>
      </p:ext>
    </p:extLst>
  </p:cSld>
  <p:clrMapOvr>
    <a:masterClrMapping/>
  </p:clrMapOvr>
  <p:transition spd="med">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64195" name="Rectangle 3"/>
          <p:cNvSpPr>
            <a:spLocks noGrp="1" noChangeArrowheads="1"/>
          </p:cNvSpPr>
          <p:nvPr>
            <p:ph type="title"/>
          </p:nvPr>
        </p:nvSpPr>
        <p:spPr>
          <a:ln/>
        </p:spPr>
        <p:txBody>
          <a:bodyPr/>
          <a:lstStyle/>
          <a:p>
            <a:r>
              <a:rPr lang="en-US"/>
              <a:t>Procesamiento de Histograma</a:t>
            </a:r>
          </a:p>
        </p:txBody>
      </p:sp>
      <p:sp>
        <p:nvSpPr>
          <p:cNvPr id="264196" name="Rectangle 4"/>
          <p:cNvSpPr>
            <a:spLocks noGrp="1" noChangeArrowheads="1"/>
          </p:cNvSpPr>
          <p:nvPr>
            <p:ph idx="1"/>
          </p:nvPr>
        </p:nvSpPr>
        <p:spPr>
          <a:xfrm>
            <a:off x="400050" y="1520190"/>
            <a:ext cx="8343900" cy="5177790"/>
          </a:xfrm>
          <a:ln/>
        </p:spPr>
        <p:txBody>
          <a:bodyPr/>
          <a:lstStyle/>
          <a:p>
            <a:pPr>
              <a:buClr>
                <a:srgbClr val="6E00FF"/>
              </a:buClr>
            </a:pPr>
            <a:r>
              <a:rPr lang="en-US" sz="2200">
                <a:solidFill>
                  <a:srgbClr val="6E00FF"/>
                </a:solidFill>
              </a:rPr>
              <a:t>Especificación de histograma: Caso Discreto</a:t>
            </a:r>
          </a:p>
        </p:txBody>
      </p:sp>
      <p:pic>
        <p:nvPicPr>
          <p:cNvPr id="264197" name="Picture 5"/>
          <p:cNvPicPr>
            <a:picLocks noChangeAspect="1" noChangeArrowheads="1"/>
          </p:cNvPicPr>
          <p:nvPr/>
        </p:nvPicPr>
        <p:blipFill>
          <a:blip r:embed="rId3"/>
          <a:srcRect/>
          <a:stretch>
            <a:fillRect/>
          </a:stretch>
        </p:blipFill>
        <p:spPr bwMode="auto">
          <a:xfrm>
            <a:off x="445770" y="2674620"/>
            <a:ext cx="8252460" cy="2537460"/>
          </a:xfrm>
          <a:prstGeom prst="rect">
            <a:avLst/>
          </a:prstGeom>
          <a:noFill/>
          <a:ln w="9525">
            <a:noFill/>
            <a:miter lim="800000"/>
            <a:headEnd/>
            <a:tailEnd/>
          </a:ln>
        </p:spPr>
      </p:pic>
    </p:spTree>
    <p:extLst>
      <p:ext uri="{BB962C8B-B14F-4D97-AF65-F5344CB8AC3E}">
        <p14:creationId xmlns:p14="http://schemas.microsoft.com/office/powerpoint/2010/main" val="2678980505"/>
      </p:ext>
    </p:extLst>
  </p:cSld>
  <p:clrMapOvr>
    <a:masterClrMapping/>
  </p:clrMapOvr>
  <p:transition spd="med">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66243" name="Rectangle 3"/>
          <p:cNvSpPr>
            <a:spLocks noGrp="1" noChangeArrowheads="1"/>
          </p:cNvSpPr>
          <p:nvPr>
            <p:ph type="title"/>
          </p:nvPr>
        </p:nvSpPr>
        <p:spPr>
          <a:ln/>
        </p:spPr>
        <p:txBody>
          <a:bodyPr/>
          <a:lstStyle/>
          <a:p>
            <a:r>
              <a:rPr lang="en-US"/>
              <a:t>Procesamiento de Histograma</a:t>
            </a:r>
          </a:p>
        </p:txBody>
      </p:sp>
      <p:sp>
        <p:nvSpPr>
          <p:cNvPr id="266244" name="Rectangle 4"/>
          <p:cNvSpPr>
            <a:spLocks noGrp="1" noChangeArrowheads="1"/>
          </p:cNvSpPr>
          <p:nvPr>
            <p:ph idx="1"/>
          </p:nvPr>
        </p:nvSpPr>
        <p:spPr>
          <a:xfrm>
            <a:off x="400050" y="1520190"/>
            <a:ext cx="8343900" cy="5177790"/>
          </a:xfrm>
          <a:ln/>
        </p:spPr>
        <p:txBody>
          <a:bodyPr/>
          <a:lstStyle/>
          <a:p>
            <a:pPr>
              <a:buClr>
                <a:srgbClr val="6E00FF"/>
              </a:buClr>
            </a:pPr>
            <a:r>
              <a:rPr lang="en-US" sz="2200">
                <a:solidFill>
                  <a:srgbClr val="6E00FF"/>
                </a:solidFill>
              </a:rPr>
              <a:t>Especificación de histograma: Caso Discreto</a:t>
            </a:r>
          </a:p>
        </p:txBody>
      </p:sp>
      <p:pic>
        <p:nvPicPr>
          <p:cNvPr id="266245" name="Picture 5"/>
          <p:cNvPicPr>
            <a:picLocks noChangeAspect="1" noChangeArrowheads="1"/>
          </p:cNvPicPr>
          <p:nvPr/>
        </p:nvPicPr>
        <p:blipFill>
          <a:blip r:embed="rId3"/>
          <a:srcRect/>
          <a:stretch>
            <a:fillRect/>
          </a:stretch>
        </p:blipFill>
        <p:spPr bwMode="auto">
          <a:xfrm>
            <a:off x="445770" y="2343150"/>
            <a:ext cx="8252460" cy="3954780"/>
          </a:xfrm>
          <a:prstGeom prst="rect">
            <a:avLst/>
          </a:prstGeom>
          <a:noFill/>
          <a:ln w="9525">
            <a:noFill/>
            <a:miter lim="800000"/>
            <a:headEnd/>
            <a:tailEnd/>
          </a:ln>
        </p:spPr>
      </p:pic>
    </p:spTree>
    <p:extLst>
      <p:ext uri="{BB962C8B-B14F-4D97-AF65-F5344CB8AC3E}">
        <p14:creationId xmlns:p14="http://schemas.microsoft.com/office/powerpoint/2010/main" val="4216309935"/>
      </p:ext>
    </p:extLst>
  </p:cSld>
  <p:clrMapOvr>
    <a:masterClrMapping/>
  </p:clrMapOvr>
  <p:transition spd="med">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68291" name="Rectangle 3"/>
          <p:cNvSpPr>
            <a:spLocks noGrp="1" noChangeArrowheads="1"/>
          </p:cNvSpPr>
          <p:nvPr>
            <p:ph type="title"/>
          </p:nvPr>
        </p:nvSpPr>
        <p:spPr>
          <a:ln/>
        </p:spPr>
        <p:txBody>
          <a:bodyPr/>
          <a:lstStyle/>
          <a:p>
            <a:r>
              <a:rPr lang="en-US"/>
              <a:t>Procesamiento de Histograma</a:t>
            </a:r>
          </a:p>
        </p:txBody>
      </p:sp>
      <p:sp>
        <p:nvSpPr>
          <p:cNvPr id="268292" name="Rectangle 4"/>
          <p:cNvSpPr>
            <a:spLocks noGrp="1" noChangeArrowheads="1"/>
          </p:cNvSpPr>
          <p:nvPr>
            <p:ph idx="1"/>
          </p:nvPr>
        </p:nvSpPr>
        <p:spPr>
          <a:xfrm>
            <a:off x="400050" y="1520190"/>
            <a:ext cx="8343900" cy="5177790"/>
          </a:xfrm>
          <a:ln/>
        </p:spPr>
        <p:txBody>
          <a:bodyPr/>
          <a:lstStyle/>
          <a:p>
            <a:pPr>
              <a:buClr>
                <a:srgbClr val="6E00FF"/>
              </a:buClr>
            </a:pPr>
            <a:r>
              <a:rPr lang="en-US" sz="2200">
                <a:solidFill>
                  <a:srgbClr val="6E00FF"/>
                </a:solidFill>
              </a:rPr>
              <a:t>Especificación de histograma: Caso Discreto</a:t>
            </a:r>
          </a:p>
        </p:txBody>
      </p:sp>
      <p:pic>
        <p:nvPicPr>
          <p:cNvPr id="268293" name="Picture 5"/>
          <p:cNvPicPr>
            <a:picLocks noChangeAspect="1" noChangeArrowheads="1"/>
          </p:cNvPicPr>
          <p:nvPr/>
        </p:nvPicPr>
        <p:blipFill>
          <a:blip r:embed="rId3"/>
          <a:srcRect/>
          <a:stretch>
            <a:fillRect/>
          </a:stretch>
        </p:blipFill>
        <p:spPr bwMode="auto">
          <a:xfrm>
            <a:off x="445770" y="2674620"/>
            <a:ext cx="8252460" cy="1954530"/>
          </a:xfrm>
          <a:prstGeom prst="rect">
            <a:avLst/>
          </a:prstGeom>
          <a:noFill/>
          <a:ln w="9525">
            <a:noFill/>
            <a:miter lim="800000"/>
            <a:headEnd/>
            <a:tailEnd/>
          </a:ln>
        </p:spPr>
      </p:pic>
    </p:spTree>
    <p:extLst>
      <p:ext uri="{BB962C8B-B14F-4D97-AF65-F5344CB8AC3E}">
        <p14:creationId xmlns:p14="http://schemas.microsoft.com/office/powerpoint/2010/main" val="219371528"/>
      </p:ext>
    </p:extLst>
  </p:cSld>
  <p:clrMapOvr>
    <a:masterClrMapping/>
  </p:clrMapOvr>
  <p:transition spd="med">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70339" name="Rectangle 3"/>
          <p:cNvSpPr>
            <a:spLocks noGrp="1" noChangeArrowheads="1"/>
          </p:cNvSpPr>
          <p:nvPr>
            <p:ph type="title"/>
          </p:nvPr>
        </p:nvSpPr>
        <p:spPr>
          <a:ln/>
        </p:spPr>
        <p:txBody>
          <a:bodyPr/>
          <a:lstStyle/>
          <a:p>
            <a:r>
              <a:rPr lang="en-US"/>
              <a:t>Procesamiento de Histograma</a:t>
            </a:r>
          </a:p>
        </p:txBody>
      </p:sp>
      <p:sp>
        <p:nvSpPr>
          <p:cNvPr id="270340" name="Rectangle 4"/>
          <p:cNvSpPr>
            <a:spLocks noGrp="1" noChangeArrowheads="1"/>
          </p:cNvSpPr>
          <p:nvPr>
            <p:ph idx="1"/>
          </p:nvPr>
        </p:nvSpPr>
        <p:spPr>
          <a:xfrm>
            <a:off x="400050" y="1520190"/>
            <a:ext cx="8343900" cy="5177790"/>
          </a:xfrm>
          <a:ln/>
        </p:spPr>
        <p:txBody>
          <a:bodyPr/>
          <a:lstStyle/>
          <a:p>
            <a:pPr>
              <a:buClr>
                <a:srgbClr val="6E00FF"/>
              </a:buClr>
            </a:pPr>
            <a:r>
              <a:rPr lang="en-US" sz="2200">
                <a:solidFill>
                  <a:srgbClr val="6E00FF"/>
                </a:solidFill>
              </a:rPr>
              <a:t>Especificación de histograma: Caso Discreto, resumen de pasos a seguir:</a:t>
            </a:r>
          </a:p>
        </p:txBody>
      </p:sp>
      <p:pic>
        <p:nvPicPr>
          <p:cNvPr id="270341" name="Picture 5"/>
          <p:cNvPicPr>
            <a:picLocks noChangeAspect="1" noChangeArrowheads="1"/>
          </p:cNvPicPr>
          <p:nvPr/>
        </p:nvPicPr>
        <p:blipFill>
          <a:blip r:embed="rId3"/>
          <a:srcRect/>
          <a:stretch>
            <a:fillRect/>
          </a:stretch>
        </p:blipFill>
        <p:spPr bwMode="auto">
          <a:xfrm>
            <a:off x="411480" y="2720340"/>
            <a:ext cx="8332470" cy="3360420"/>
          </a:xfrm>
          <a:prstGeom prst="rect">
            <a:avLst/>
          </a:prstGeom>
          <a:noFill/>
          <a:ln w="9525">
            <a:noFill/>
            <a:miter lim="800000"/>
            <a:headEnd/>
            <a:tailEnd/>
          </a:ln>
        </p:spPr>
      </p:pic>
    </p:spTree>
    <p:extLst>
      <p:ext uri="{BB962C8B-B14F-4D97-AF65-F5344CB8AC3E}">
        <p14:creationId xmlns:p14="http://schemas.microsoft.com/office/powerpoint/2010/main" val="726295597"/>
      </p:ext>
    </p:extLst>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Shape 93"/>
          <p:cNvPicPr preferRelativeResize="0"/>
          <p:nvPr/>
        </p:nvPicPr>
        <p:blipFill>
          <a:blip r:embed="rId3">
            <a:alphaModFix/>
          </a:blip>
          <a:stretch>
            <a:fillRect/>
          </a:stretch>
        </p:blipFill>
        <p:spPr>
          <a:xfrm>
            <a:off x="2411201" y="3962401"/>
            <a:ext cx="1648275" cy="1561265"/>
          </a:xfrm>
          <a:prstGeom prst="rect">
            <a:avLst/>
          </a:prstGeom>
          <a:noFill/>
          <a:ln>
            <a:noFill/>
          </a:ln>
        </p:spPr>
      </p:pic>
      <p:pic>
        <p:nvPicPr>
          <p:cNvPr id="94" name="Shape 94"/>
          <p:cNvPicPr preferRelativeResize="0"/>
          <p:nvPr/>
        </p:nvPicPr>
        <p:blipFill>
          <a:blip r:embed="rId4">
            <a:alphaModFix/>
          </a:blip>
          <a:stretch>
            <a:fillRect/>
          </a:stretch>
        </p:blipFill>
        <p:spPr>
          <a:xfrm>
            <a:off x="3402825" y="979967"/>
            <a:ext cx="2752724" cy="2141003"/>
          </a:xfrm>
          <a:prstGeom prst="rect">
            <a:avLst/>
          </a:prstGeom>
          <a:noFill/>
          <a:ln>
            <a:noFill/>
          </a:ln>
        </p:spPr>
      </p:pic>
      <p:pic>
        <p:nvPicPr>
          <p:cNvPr id="95" name="Shape 95"/>
          <p:cNvPicPr preferRelativeResize="0"/>
          <p:nvPr/>
        </p:nvPicPr>
        <p:blipFill>
          <a:blip r:embed="rId5">
            <a:alphaModFix/>
          </a:blip>
          <a:stretch>
            <a:fillRect/>
          </a:stretch>
        </p:blipFill>
        <p:spPr>
          <a:xfrm>
            <a:off x="4220387" y="3962400"/>
            <a:ext cx="1747474" cy="2081299"/>
          </a:xfrm>
          <a:prstGeom prst="rect">
            <a:avLst/>
          </a:prstGeom>
          <a:noFill/>
          <a:ln>
            <a:noFill/>
          </a:ln>
        </p:spPr>
      </p:pic>
      <p:sp>
        <p:nvSpPr>
          <p:cNvPr id="96" name="Shape 96"/>
          <p:cNvSpPr txBox="1">
            <a:spLocks noGrp="1"/>
          </p:cNvSpPr>
          <p:nvPr>
            <p:ph type="title"/>
          </p:nvPr>
        </p:nvSpPr>
        <p:spPr>
          <a:xfrm>
            <a:off x="262925" y="1"/>
            <a:ext cx="8229600" cy="1047199"/>
          </a:xfrm>
          <a:prstGeom prst="rect">
            <a:avLst/>
          </a:prstGeom>
        </p:spPr>
        <p:txBody>
          <a:bodyPr lIns="91425" tIns="91425" rIns="91425" bIns="91425" anchor="ctr" anchorCtr="0">
            <a:noAutofit/>
          </a:bodyPr>
          <a:lstStyle/>
          <a:p>
            <a:pPr lvl="0" rtl="0">
              <a:spcBef>
                <a:spcPts val="0"/>
              </a:spcBef>
              <a:buNone/>
            </a:pPr>
            <a:r>
              <a:rPr lang="es" sz="2400"/>
              <a:t>Desarrollo del proyecto</a:t>
            </a:r>
          </a:p>
        </p:txBody>
      </p:sp>
      <p:pic>
        <p:nvPicPr>
          <p:cNvPr id="97" name="Shape 97"/>
          <p:cNvPicPr preferRelativeResize="0"/>
          <p:nvPr/>
        </p:nvPicPr>
        <p:blipFill>
          <a:blip r:embed="rId6">
            <a:alphaModFix/>
          </a:blip>
          <a:stretch>
            <a:fillRect/>
          </a:stretch>
        </p:blipFill>
        <p:spPr>
          <a:xfrm>
            <a:off x="6207501" y="979967"/>
            <a:ext cx="2752725" cy="2222500"/>
          </a:xfrm>
          <a:prstGeom prst="rect">
            <a:avLst/>
          </a:prstGeom>
          <a:noFill/>
          <a:ln>
            <a:noFill/>
          </a:ln>
        </p:spPr>
      </p:pic>
      <p:sp>
        <p:nvSpPr>
          <p:cNvPr id="98" name="Shape 98"/>
          <p:cNvSpPr txBox="1"/>
          <p:nvPr/>
        </p:nvSpPr>
        <p:spPr>
          <a:xfrm>
            <a:off x="34326" y="943567"/>
            <a:ext cx="3279899" cy="2222399"/>
          </a:xfrm>
          <a:prstGeom prst="rect">
            <a:avLst/>
          </a:prstGeom>
          <a:noFill/>
          <a:ln>
            <a:noFill/>
          </a:ln>
        </p:spPr>
        <p:txBody>
          <a:bodyPr lIns="91425" tIns="91425" rIns="91425" bIns="91425" anchor="t" anchorCtr="0">
            <a:noAutofit/>
          </a:bodyPr>
          <a:lstStyle/>
          <a:p>
            <a:pPr lvl="0" rtl="0">
              <a:spcBef>
                <a:spcPts val="0"/>
              </a:spcBef>
              <a:buNone/>
            </a:pPr>
            <a:r>
              <a:rPr lang="es" sz="1800">
                <a:solidFill>
                  <a:schemeClr val="dk1"/>
                </a:solidFill>
              </a:rPr>
              <a:t>Dispositivos de captación de datos</a:t>
            </a:r>
          </a:p>
          <a:p>
            <a:pPr marL="457200" lvl="0" indent="-342900" rtl="0">
              <a:spcBef>
                <a:spcPts val="0"/>
              </a:spcBef>
              <a:buClr>
                <a:schemeClr val="dk1"/>
              </a:buClr>
              <a:buSzPct val="100000"/>
              <a:buChar char="●"/>
            </a:pPr>
            <a:r>
              <a:rPr lang="es" sz="1800">
                <a:solidFill>
                  <a:schemeClr val="dk1"/>
                </a:solidFill>
              </a:rPr>
              <a:t>Móviles</a:t>
            </a:r>
          </a:p>
          <a:p>
            <a:pPr marL="457200" lvl="0" indent="-342900" rtl="0">
              <a:spcBef>
                <a:spcPts val="0"/>
              </a:spcBef>
              <a:buClr>
                <a:schemeClr val="dk1"/>
              </a:buClr>
              <a:buSzPct val="100000"/>
              <a:buChar char="●"/>
            </a:pPr>
            <a:r>
              <a:rPr lang="es" sz="1800">
                <a:solidFill>
                  <a:schemeClr val="dk1"/>
                </a:solidFill>
              </a:rPr>
              <a:t>Drones </a:t>
            </a:r>
          </a:p>
          <a:p>
            <a:pPr marL="457200" lvl="0" indent="-342900" rtl="0">
              <a:spcBef>
                <a:spcPts val="0"/>
              </a:spcBef>
              <a:buClr>
                <a:schemeClr val="dk1"/>
              </a:buClr>
              <a:buSzPct val="100000"/>
              <a:buChar char="●"/>
            </a:pPr>
            <a:r>
              <a:rPr lang="es" sz="1800">
                <a:solidFill>
                  <a:schemeClr val="dk1"/>
                </a:solidFill>
              </a:rPr>
              <a:t>Lentes</a:t>
            </a:r>
          </a:p>
        </p:txBody>
      </p:sp>
      <p:pic>
        <p:nvPicPr>
          <p:cNvPr id="99" name="Shape 99"/>
          <p:cNvPicPr preferRelativeResize="0"/>
          <p:nvPr/>
        </p:nvPicPr>
        <p:blipFill>
          <a:blip r:embed="rId7">
            <a:alphaModFix/>
          </a:blip>
          <a:stretch>
            <a:fillRect/>
          </a:stretch>
        </p:blipFill>
        <p:spPr>
          <a:xfrm flipH="1">
            <a:off x="198650" y="3728767"/>
            <a:ext cx="2245325" cy="2857500"/>
          </a:xfrm>
          <a:prstGeom prst="rect">
            <a:avLst/>
          </a:prstGeom>
          <a:noFill/>
          <a:ln>
            <a:noFill/>
          </a:ln>
        </p:spPr>
      </p:pic>
      <p:pic>
        <p:nvPicPr>
          <p:cNvPr id="100" name="Shape 100"/>
          <p:cNvPicPr preferRelativeResize="0"/>
          <p:nvPr/>
        </p:nvPicPr>
        <p:blipFill>
          <a:blip r:embed="rId8">
            <a:alphaModFix/>
          </a:blip>
          <a:stretch>
            <a:fillRect/>
          </a:stretch>
        </p:blipFill>
        <p:spPr>
          <a:xfrm>
            <a:off x="6096000" y="3657601"/>
            <a:ext cx="2857500" cy="2959100"/>
          </a:xfrm>
          <a:prstGeom prst="rect">
            <a:avLst/>
          </a:prstGeom>
          <a:noFill/>
          <a:ln>
            <a:noFill/>
          </a:ln>
        </p:spPr>
      </p:pic>
    </p:spTree>
    <p:extLst>
      <p:ext uri="{BB962C8B-B14F-4D97-AF65-F5344CB8AC3E}">
        <p14:creationId xmlns:p14="http://schemas.microsoft.com/office/powerpoint/2010/main" val="3291141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72387" name="Rectangle 3"/>
          <p:cNvSpPr>
            <a:spLocks noGrp="1" noChangeArrowheads="1"/>
          </p:cNvSpPr>
          <p:nvPr>
            <p:ph type="title"/>
          </p:nvPr>
        </p:nvSpPr>
        <p:spPr>
          <a:ln/>
        </p:spPr>
        <p:txBody>
          <a:bodyPr/>
          <a:lstStyle/>
          <a:p>
            <a:r>
              <a:rPr lang="en-US"/>
              <a:t>Procesamiento de Histograma</a:t>
            </a:r>
          </a:p>
        </p:txBody>
      </p:sp>
      <p:sp>
        <p:nvSpPr>
          <p:cNvPr id="272388"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Especificación de histograma: EJEMPLO</a:t>
            </a:r>
          </a:p>
        </p:txBody>
      </p:sp>
      <p:pic>
        <p:nvPicPr>
          <p:cNvPr id="272389" name="Picture 5"/>
          <p:cNvPicPr>
            <a:picLocks noChangeAspect="1" noChangeArrowheads="1"/>
          </p:cNvPicPr>
          <p:nvPr/>
        </p:nvPicPr>
        <p:blipFill>
          <a:blip r:embed="rId3"/>
          <a:srcRect/>
          <a:stretch>
            <a:fillRect/>
          </a:stretch>
        </p:blipFill>
        <p:spPr bwMode="auto">
          <a:xfrm>
            <a:off x="251460" y="2240280"/>
            <a:ext cx="8629650" cy="548640"/>
          </a:xfrm>
          <a:prstGeom prst="rect">
            <a:avLst/>
          </a:prstGeom>
          <a:noFill/>
          <a:ln w="9525">
            <a:noFill/>
            <a:miter lim="800000"/>
            <a:headEnd/>
            <a:tailEnd/>
          </a:ln>
        </p:spPr>
      </p:pic>
      <p:pic>
        <p:nvPicPr>
          <p:cNvPr id="272390" name="Picture 6"/>
          <p:cNvPicPr>
            <a:picLocks noChangeAspect="1" noChangeArrowheads="1"/>
          </p:cNvPicPr>
          <p:nvPr/>
        </p:nvPicPr>
        <p:blipFill>
          <a:blip r:embed="rId4"/>
          <a:srcRect/>
          <a:stretch>
            <a:fillRect/>
          </a:stretch>
        </p:blipFill>
        <p:spPr bwMode="auto">
          <a:xfrm>
            <a:off x="2674620" y="3086100"/>
            <a:ext cx="3794760" cy="3406140"/>
          </a:xfrm>
          <a:prstGeom prst="rect">
            <a:avLst/>
          </a:prstGeom>
          <a:noFill/>
          <a:ln w="9525">
            <a:noFill/>
            <a:miter lim="800000"/>
            <a:headEnd/>
            <a:tailEnd/>
          </a:ln>
        </p:spPr>
      </p:pic>
    </p:spTree>
    <p:extLst>
      <p:ext uri="{BB962C8B-B14F-4D97-AF65-F5344CB8AC3E}">
        <p14:creationId xmlns:p14="http://schemas.microsoft.com/office/powerpoint/2010/main" val="3817995699"/>
      </p:ext>
    </p:extLst>
  </p:cSld>
  <p:clrMapOvr>
    <a:masterClrMapping/>
  </p:clrMapOvr>
  <p:transition spd="med">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74435" name="Rectangle 3"/>
          <p:cNvSpPr>
            <a:spLocks noGrp="1" noChangeArrowheads="1"/>
          </p:cNvSpPr>
          <p:nvPr>
            <p:ph type="title"/>
          </p:nvPr>
        </p:nvSpPr>
        <p:spPr>
          <a:ln/>
        </p:spPr>
        <p:txBody>
          <a:bodyPr/>
          <a:lstStyle/>
          <a:p>
            <a:r>
              <a:rPr lang="en-US"/>
              <a:t>Procesamiento de Histograma</a:t>
            </a:r>
          </a:p>
        </p:txBody>
      </p:sp>
      <p:sp>
        <p:nvSpPr>
          <p:cNvPr id="274436"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Especificación de histograma: EJEMPLO</a:t>
            </a:r>
          </a:p>
        </p:txBody>
      </p:sp>
      <p:pic>
        <p:nvPicPr>
          <p:cNvPr id="274437" name="Picture 5"/>
          <p:cNvPicPr>
            <a:picLocks noChangeAspect="1" noChangeArrowheads="1"/>
          </p:cNvPicPr>
          <p:nvPr/>
        </p:nvPicPr>
        <p:blipFill>
          <a:blip r:embed="rId3"/>
          <a:srcRect/>
          <a:stretch>
            <a:fillRect/>
          </a:stretch>
        </p:blipFill>
        <p:spPr bwMode="auto">
          <a:xfrm>
            <a:off x="251460" y="2194560"/>
            <a:ext cx="8641080" cy="548640"/>
          </a:xfrm>
          <a:prstGeom prst="rect">
            <a:avLst/>
          </a:prstGeom>
          <a:noFill/>
          <a:ln w="9525">
            <a:noFill/>
            <a:miter lim="800000"/>
            <a:headEnd/>
            <a:tailEnd/>
          </a:ln>
        </p:spPr>
      </p:pic>
      <p:grpSp>
        <p:nvGrpSpPr>
          <p:cNvPr id="274438" name="Group 6"/>
          <p:cNvGrpSpPr>
            <a:grpSpLocks/>
          </p:cNvGrpSpPr>
          <p:nvPr/>
        </p:nvGrpSpPr>
        <p:grpSpPr bwMode="auto">
          <a:xfrm>
            <a:off x="685800" y="2994660"/>
            <a:ext cx="2800350" cy="3623310"/>
            <a:chOff x="0" y="0"/>
            <a:chExt cx="1960" cy="2536"/>
          </a:xfrm>
        </p:grpSpPr>
        <p:pic>
          <p:nvPicPr>
            <p:cNvPr id="274439" name="Picture 7"/>
            <p:cNvPicPr>
              <a:picLocks noChangeAspect="1" noChangeArrowheads="1"/>
            </p:cNvPicPr>
            <p:nvPr/>
          </p:nvPicPr>
          <p:blipFill>
            <a:blip r:embed="rId4"/>
            <a:srcRect/>
            <a:stretch>
              <a:fillRect/>
            </a:stretch>
          </p:blipFill>
          <p:spPr bwMode="auto">
            <a:xfrm>
              <a:off x="0" y="0"/>
              <a:ext cx="1856" cy="2536"/>
            </a:xfrm>
            <a:prstGeom prst="rect">
              <a:avLst/>
            </a:prstGeom>
            <a:noFill/>
            <a:ln w="9525">
              <a:noFill/>
              <a:miter lim="800000"/>
              <a:headEnd/>
              <a:tailEnd/>
            </a:ln>
          </p:spPr>
        </p:pic>
        <p:pic>
          <p:nvPicPr>
            <p:cNvPr id="274440" name="Picture 8"/>
            <p:cNvPicPr>
              <a:picLocks noChangeAspect="1" noChangeArrowheads="1"/>
            </p:cNvPicPr>
            <p:nvPr/>
          </p:nvPicPr>
          <p:blipFill>
            <a:blip r:embed="rId5"/>
            <a:srcRect/>
            <a:stretch>
              <a:fillRect/>
            </a:stretch>
          </p:blipFill>
          <p:spPr bwMode="auto">
            <a:xfrm>
              <a:off x="1840" y="8"/>
              <a:ext cx="120" cy="2528"/>
            </a:xfrm>
            <a:prstGeom prst="rect">
              <a:avLst/>
            </a:prstGeom>
            <a:noFill/>
            <a:ln w="9525">
              <a:noFill/>
              <a:miter lim="800000"/>
              <a:headEnd/>
              <a:tailEnd/>
            </a:ln>
          </p:spPr>
        </p:pic>
      </p:grpSp>
      <p:pic>
        <p:nvPicPr>
          <p:cNvPr id="274441" name="Picture 9"/>
          <p:cNvPicPr>
            <a:picLocks noChangeAspect="1" noChangeArrowheads="1"/>
          </p:cNvPicPr>
          <p:nvPr/>
        </p:nvPicPr>
        <p:blipFill>
          <a:blip r:embed="rId6"/>
          <a:srcRect/>
          <a:stretch>
            <a:fillRect/>
          </a:stretch>
        </p:blipFill>
        <p:spPr bwMode="auto">
          <a:xfrm>
            <a:off x="4354830" y="3086100"/>
            <a:ext cx="3920490" cy="3440430"/>
          </a:xfrm>
          <a:prstGeom prst="rect">
            <a:avLst/>
          </a:prstGeom>
          <a:noFill/>
          <a:ln w="9525">
            <a:noFill/>
            <a:miter lim="800000"/>
            <a:headEnd/>
            <a:tailEnd/>
          </a:ln>
        </p:spPr>
      </p:pic>
    </p:spTree>
    <p:extLst>
      <p:ext uri="{BB962C8B-B14F-4D97-AF65-F5344CB8AC3E}">
        <p14:creationId xmlns:p14="http://schemas.microsoft.com/office/powerpoint/2010/main" val="1321826956"/>
      </p:ext>
    </p:extLst>
  </p:cSld>
  <p:clrMapOvr>
    <a:masterClrMapping/>
  </p:clrMapOvr>
  <p:transition spd="med">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76483" name="Rectangle 3"/>
          <p:cNvSpPr>
            <a:spLocks noGrp="1" noChangeArrowheads="1"/>
          </p:cNvSpPr>
          <p:nvPr>
            <p:ph type="title"/>
          </p:nvPr>
        </p:nvSpPr>
        <p:spPr>
          <a:ln/>
        </p:spPr>
        <p:txBody>
          <a:bodyPr/>
          <a:lstStyle/>
          <a:p>
            <a:r>
              <a:rPr lang="en-US"/>
              <a:t>Procesamiento de Histograma</a:t>
            </a:r>
          </a:p>
        </p:txBody>
      </p:sp>
      <p:sp>
        <p:nvSpPr>
          <p:cNvPr id="276484"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Especificación de histograma: EJEMPLO</a:t>
            </a:r>
          </a:p>
        </p:txBody>
      </p:sp>
      <p:pic>
        <p:nvPicPr>
          <p:cNvPr id="276485" name="Picture 5"/>
          <p:cNvPicPr>
            <a:picLocks noChangeAspect="1" noChangeArrowheads="1"/>
          </p:cNvPicPr>
          <p:nvPr/>
        </p:nvPicPr>
        <p:blipFill>
          <a:blip r:embed="rId3"/>
          <a:srcRect/>
          <a:stretch>
            <a:fillRect/>
          </a:stretch>
        </p:blipFill>
        <p:spPr bwMode="auto">
          <a:xfrm>
            <a:off x="457200" y="2857500"/>
            <a:ext cx="8241030" cy="2548890"/>
          </a:xfrm>
          <a:prstGeom prst="rect">
            <a:avLst/>
          </a:prstGeom>
          <a:noFill/>
          <a:ln w="9525">
            <a:noFill/>
            <a:miter lim="800000"/>
            <a:headEnd/>
            <a:tailEnd/>
          </a:ln>
        </p:spPr>
      </p:pic>
    </p:spTree>
    <p:extLst>
      <p:ext uri="{BB962C8B-B14F-4D97-AF65-F5344CB8AC3E}">
        <p14:creationId xmlns:p14="http://schemas.microsoft.com/office/powerpoint/2010/main" val="429406938"/>
      </p:ext>
    </p:extLst>
  </p:cSld>
  <p:clrMapOvr>
    <a:masterClrMapping/>
  </p:clrMapOvr>
  <p:transition spd="med">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78531" name="Rectangle 3"/>
          <p:cNvSpPr>
            <a:spLocks noGrp="1" noChangeArrowheads="1"/>
          </p:cNvSpPr>
          <p:nvPr>
            <p:ph type="title"/>
          </p:nvPr>
        </p:nvSpPr>
        <p:spPr>
          <a:ln/>
        </p:spPr>
        <p:txBody>
          <a:bodyPr/>
          <a:lstStyle/>
          <a:p>
            <a:r>
              <a:rPr lang="en-US"/>
              <a:t>Procesamiento de Histograma</a:t>
            </a:r>
          </a:p>
        </p:txBody>
      </p:sp>
      <p:sp>
        <p:nvSpPr>
          <p:cNvPr id="278532"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Especificación de histograma: EJEMPLO</a:t>
            </a:r>
          </a:p>
        </p:txBody>
      </p:sp>
      <p:pic>
        <p:nvPicPr>
          <p:cNvPr id="278533" name="Picture 5"/>
          <p:cNvPicPr>
            <a:picLocks noChangeAspect="1" noChangeArrowheads="1"/>
          </p:cNvPicPr>
          <p:nvPr/>
        </p:nvPicPr>
        <p:blipFill>
          <a:blip r:embed="rId3"/>
          <a:srcRect/>
          <a:stretch>
            <a:fillRect/>
          </a:stretch>
        </p:blipFill>
        <p:spPr bwMode="auto">
          <a:xfrm>
            <a:off x="285750" y="2308860"/>
            <a:ext cx="8241030" cy="3634740"/>
          </a:xfrm>
          <a:prstGeom prst="rect">
            <a:avLst/>
          </a:prstGeom>
          <a:noFill/>
          <a:ln w="9525">
            <a:noFill/>
            <a:miter lim="800000"/>
            <a:headEnd/>
            <a:tailEnd/>
          </a:ln>
        </p:spPr>
      </p:pic>
    </p:spTree>
    <p:extLst>
      <p:ext uri="{BB962C8B-B14F-4D97-AF65-F5344CB8AC3E}">
        <p14:creationId xmlns:p14="http://schemas.microsoft.com/office/powerpoint/2010/main" val="1037498865"/>
      </p:ext>
    </p:extLst>
  </p:cSld>
  <p:clrMapOvr>
    <a:masterClrMapping/>
  </p:clrMapOvr>
  <p:transition spd="med">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80579" name="Rectangle 3"/>
          <p:cNvSpPr>
            <a:spLocks noGrp="1" noChangeArrowheads="1"/>
          </p:cNvSpPr>
          <p:nvPr>
            <p:ph type="title"/>
          </p:nvPr>
        </p:nvSpPr>
        <p:spPr>
          <a:ln/>
        </p:spPr>
        <p:txBody>
          <a:bodyPr/>
          <a:lstStyle/>
          <a:p>
            <a:r>
              <a:rPr lang="en-US"/>
              <a:t>Procesamiento de Histograma</a:t>
            </a:r>
          </a:p>
        </p:txBody>
      </p:sp>
      <p:sp>
        <p:nvSpPr>
          <p:cNvPr id="280580"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Especificación de histograma: EJEMPLO</a:t>
            </a:r>
          </a:p>
        </p:txBody>
      </p:sp>
      <p:pic>
        <p:nvPicPr>
          <p:cNvPr id="280581" name="Picture 5"/>
          <p:cNvPicPr>
            <a:picLocks noChangeAspect="1" noChangeArrowheads="1"/>
          </p:cNvPicPr>
          <p:nvPr/>
        </p:nvPicPr>
        <p:blipFill>
          <a:blip r:embed="rId3"/>
          <a:srcRect/>
          <a:stretch>
            <a:fillRect/>
          </a:stretch>
        </p:blipFill>
        <p:spPr bwMode="auto">
          <a:xfrm>
            <a:off x="560070" y="2811780"/>
            <a:ext cx="6412230" cy="2263140"/>
          </a:xfrm>
          <a:prstGeom prst="rect">
            <a:avLst/>
          </a:prstGeom>
          <a:noFill/>
          <a:ln w="9525">
            <a:noFill/>
            <a:miter lim="800000"/>
            <a:headEnd/>
            <a:tailEnd/>
          </a:ln>
        </p:spPr>
      </p:pic>
    </p:spTree>
    <p:extLst>
      <p:ext uri="{BB962C8B-B14F-4D97-AF65-F5344CB8AC3E}">
        <p14:creationId xmlns:p14="http://schemas.microsoft.com/office/powerpoint/2010/main" val="22124763"/>
      </p:ext>
    </p:extLst>
  </p:cSld>
  <p:clrMapOvr>
    <a:masterClrMapping/>
  </p:clrMapOvr>
  <p:transition spd="med">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82627" name="Rectangle 3"/>
          <p:cNvSpPr>
            <a:spLocks noGrp="1" noChangeArrowheads="1"/>
          </p:cNvSpPr>
          <p:nvPr>
            <p:ph type="title"/>
          </p:nvPr>
        </p:nvSpPr>
        <p:spPr>
          <a:ln/>
        </p:spPr>
        <p:txBody>
          <a:bodyPr/>
          <a:lstStyle/>
          <a:p>
            <a:r>
              <a:rPr lang="en-US"/>
              <a:t>Procesamiento de Histograma</a:t>
            </a:r>
          </a:p>
        </p:txBody>
      </p:sp>
      <p:sp>
        <p:nvSpPr>
          <p:cNvPr id="282628"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Especificación de histograma: EJEMPLO</a:t>
            </a:r>
          </a:p>
        </p:txBody>
      </p:sp>
      <p:pic>
        <p:nvPicPr>
          <p:cNvPr id="282629" name="Picture 5"/>
          <p:cNvPicPr>
            <a:picLocks noChangeAspect="1" noChangeArrowheads="1"/>
          </p:cNvPicPr>
          <p:nvPr/>
        </p:nvPicPr>
        <p:blipFill>
          <a:blip r:embed="rId3"/>
          <a:srcRect/>
          <a:stretch>
            <a:fillRect/>
          </a:stretch>
        </p:blipFill>
        <p:spPr bwMode="auto">
          <a:xfrm>
            <a:off x="457200" y="2651760"/>
            <a:ext cx="3931920" cy="3383280"/>
          </a:xfrm>
          <a:prstGeom prst="rect">
            <a:avLst/>
          </a:prstGeom>
          <a:noFill/>
          <a:ln w="9525">
            <a:noFill/>
            <a:miter lim="800000"/>
            <a:headEnd/>
            <a:tailEnd/>
          </a:ln>
        </p:spPr>
      </p:pic>
      <p:pic>
        <p:nvPicPr>
          <p:cNvPr id="282630" name="Picture 6"/>
          <p:cNvPicPr>
            <a:picLocks noChangeAspect="1" noChangeArrowheads="1"/>
          </p:cNvPicPr>
          <p:nvPr/>
        </p:nvPicPr>
        <p:blipFill>
          <a:blip r:embed="rId4"/>
          <a:srcRect/>
          <a:stretch>
            <a:fillRect/>
          </a:stretch>
        </p:blipFill>
        <p:spPr bwMode="auto">
          <a:xfrm>
            <a:off x="4880610" y="2971800"/>
            <a:ext cx="3794760" cy="2983230"/>
          </a:xfrm>
          <a:prstGeom prst="rect">
            <a:avLst/>
          </a:prstGeom>
          <a:noFill/>
          <a:ln w="9525">
            <a:noFill/>
            <a:miter lim="800000"/>
            <a:headEnd/>
            <a:tailEnd/>
          </a:ln>
        </p:spPr>
      </p:pic>
    </p:spTree>
    <p:extLst>
      <p:ext uri="{BB962C8B-B14F-4D97-AF65-F5344CB8AC3E}">
        <p14:creationId xmlns:p14="http://schemas.microsoft.com/office/powerpoint/2010/main" val="2119530701"/>
      </p:ext>
    </p:extLst>
  </p:cSld>
  <p:clrMapOvr>
    <a:masterClrMapping/>
  </p:clrMapOvr>
  <p:transition spd="med">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84675" name="Rectangle 3"/>
          <p:cNvSpPr>
            <a:spLocks noGrp="1" noChangeArrowheads="1"/>
          </p:cNvSpPr>
          <p:nvPr>
            <p:ph type="title"/>
          </p:nvPr>
        </p:nvSpPr>
        <p:spPr>
          <a:ln/>
        </p:spPr>
        <p:txBody>
          <a:bodyPr/>
          <a:lstStyle/>
          <a:p>
            <a:r>
              <a:rPr lang="en-US"/>
              <a:t>Procesamiento de Histograma</a:t>
            </a:r>
          </a:p>
        </p:txBody>
      </p:sp>
      <p:sp>
        <p:nvSpPr>
          <p:cNvPr id="284676"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Especificación de histograma: EJEMPLO</a:t>
            </a:r>
          </a:p>
        </p:txBody>
      </p:sp>
      <p:pic>
        <p:nvPicPr>
          <p:cNvPr id="284677" name="Picture 5"/>
          <p:cNvPicPr>
            <a:picLocks noChangeAspect="1" noChangeArrowheads="1"/>
          </p:cNvPicPr>
          <p:nvPr/>
        </p:nvPicPr>
        <p:blipFill>
          <a:blip r:embed="rId3"/>
          <a:srcRect/>
          <a:stretch>
            <a:fillRect/>
          </a:stretch>
        </p:blipFill>
        <p:spPr bwMode="auto">
          <a:xfrm>
            <a:off x="948690" y="2514600"/>
            <a:ext cx="7246620" cy="4217670"/>
          </a:xfrm>
          <a:prstGeom prst="rect">
            <a:avLst/>
          </a:prstGeom>
          <a:noFill/>
          <a:ln w="9525">
            <a:noFill/>
            <a:miter lim="800000"/>
            <a:headEnd/>
            <a:tailEnd/>
          </a:ln>
        </p:spPr>
      </p:pic>
      <p:sp>
        <p:nvSpPr>
          <p:cNvPr id="284678" name="Rectangle 6"/>
          <p:cNvSpPr>
            <a:spLocks/>
          </p:cNvSpPr>
          <p:nvPr/>
        </p:nvSpPr>
        <p:spPr bwMode="auto">
          <a:xfrm>
            <a:off x="3960495" y="2034540"/>
            <a:ext cx="5063490" cy="605790"/>
          </a:xfrm>
          <a:prstGeom prst="rect">
            <a:avLst/>
          </a:prstGeom>
          <a:noFill/>
          <a:ln w="9525">
            <a:noFill/>
            <a:miter lim="800000"/>
            <a:headEnd/>
            <a:tailEnd/>
          </a:ln>
        </p:spPr>
        <p:txBody>
          <a:bodyPr lIns="0" tIns="0" rIns="0" bIns="0" anchor="b">
            <a:prstTxWarp prst="textNoShape">
              <a:avLst/>
            </a:prstTxWarp>
          </a:bodyPr>
          <a:lstStyle/>
          <a:p>
            <a:pPr algn="l"/>
            <a:r>
              <a:rPr lang="en-US"/>
              <a:t>Imagen de la luna Phobos de Marte tomada por el Mars Global Surveyor.</a:t>
            </a:r>
          </a:p>
        </p:txBody>
      </p:sp>
      <p:sp>
        <p:nvSpPr>
          <p:cNvPr id="284679" name="Rectangle 7"/>
          <p:cNvSpPr>
            <a:spLocks/>
          </p:cNvSpPr>
          <p:nvPr/>
        </p:nvSpPr>
        <p:spPr bwMode="auto">
          <a:xfrm>
            <a:off x="4966335" y="3051810"/>
            <a:ext cx="2594610" cy="331470"/>
          </a:xfrm>
          <a:prstGeom prst="rect">
            <a:avLst/>
          </a:prstGeom>
          <a:noFill/>
          <a:ln w="9525">
            <a:noFill/>
            <a:miter lim="800000"/>
            <a:headEnd/>
            <a:tailEnd/>
          </a:ln>
        </p:spPr>
        <p:txBody>
          <a:bodyPr lIns="0" tIns="0" rIns="0" bIns="0" anchor="b">
            <a:prstTxWarp prst="textNoShape">
              <a:avLst/>
            </a:prstTxWarp>
          </a:bodyPr>
          <a:lstStyle/>
          <a:p>
            <a:pPr algn="l"/>
            <a:r>
              <a:rPr lang="en-US"/>
              <a:t>Histograma de la imagen</a:t>
            </a:r>
          </a:p>
        </p:txBody>
      </p:sp>
    </p:spTree>
    <p:extLst>
      <p:ext uri="{BB962C8B-B14F-4D97-AF65-F5344CB8AC3E}">
        <p14:creationId xmlns:p14="http://schemas.microsoft.com/office/powerpoint/2010/main" val="1492790188"/>
      </p:ext>
    </p:extLst>
  </p:cSld>
  <p:clrMapOvr>
    <a:masterClrMapping/>
  </p:clrMapOvr>
  <p:transition spd="med">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86723" name="Rectangle 3"/>
          <p:cNvSpPr>
            <a:spLocks noGrp="1" noChangeArrowheads="1"/>
          </p:cNvSpPr>
          <p:nvPr>
            <p:ph type="title"/>
          </p:nvPr>
        </p:nvSpPr>
        <p:spPr>
          <a:ln/>
        </p:spPr>
        <p:txBody>
          <a:bodyPr/>
          <a:lstStyle/>
          <a:p>
            <a:r>
              <a:rPr lang="en-US"/>
              <a:t>Procesamiento de Histograma</a:t>
            </a:r>
          </a:p>
        </p:txBody>
      </p:sp>
      <p:sp>
        <p:nvSpPr>
          <p:cNvPr id="286724"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Especificación de histograma: EJEMPLO</a:t>
            </a:r>
          </a:p>
        </p:txBody>
      </p:sp>
      <p:pic>
        <p:nvPicPr>
          <p:cNvPr id="286725" name="Picture 5"/>
          <p:cNvPicPr>
            <a:picLocks noChangeAspect="1" noChangeArrowheads="1"/>
          </p:cNvPicPr>
          <p:nvPr/>
        </p:nvPicPr>
        <p:blipFill>
          <a:blip r:embed="rId3"/>
          <a:srcRect/>
          <a:stretch>
            <a:fillRect/>
          </a:stretch>
        </p:blipFill>
        <p:spPr bwMode="auto">
          <a:xfrm>
            <a:off x="1977390" y="2045970"/>
            <a:ext cx="5189220" cy="4777740"/>
          </a:xfrm>
          <a:prstGeom prst="rect">
            <a:avLst/>
          </a:prstGeom>
          <a:noFill/>
          <a:ln w="9525">
            <a:noFill/>
            <a:miter lim="800000"/>
            <a:headEnd/>
            <a:tailEnd/>
          </a:ln>
        </p:spPr>
      </p:pic>
      <p:sp>
        <p:nvSpPr>
          <p:cNvPr id="286726" name="Rectangle 6"/>
          <p:cNvSpPr>
            <a:spLocks/>
          </p:cNvSpPr>
          <p:nvPr/>
        </p:nvSpPr>
        <p:spPr bwMode="auto">
          <a:xfrm>
            <a:off x="5594985" y="5429250"/>
            <a:ext cx="3028950" cy="880110"/>
          </a:xfrm>
          <a:prstGeom prst="rect">
            <a:avLst/>
          </a:prstGeom>
          <a:noFill/>
          <a:ln w="9525">
            <a:noFill/>
            <a:miter lim="800000"/>
            <a:headEnd/>
            <a:tailEnd/>
          </a:ln>
        </p:spPr>
        <p:txBody>
          <a:bodyPr lIns="0" tIns="0" rIns="0" bIns="0" anchor="b">
            <a:prstTxWarp prst="textNoShape">
              <a:avLst/>
            </a:prstTxWarp>
          </a:bodyPr>
          <a:lstStyle/>
          <a:p>
            <a:pPr algn="l"/>
            <a:r>
              <a:rPr lang="en-US"/>
              <a:t>Imagen resultante de muy bajo contraste y concentrada en grises altos</a:t>
            </a:r>
          </a:p>
        </p:txBody>
      </p:sp>
      <p:sp>
        <p:nvSpPr>
          <p:cNvPr id="286727" name="Rectangle 7"/>
          <p:cNvSpPr>
            <a:spLocks/>
          </p:cNvSpPr>
          <p:nvPr/>
        </p:nvSpPr>
        <p:spPr bwMode="auto">
          <a:xfrm>
            <a:off x="188595" y="2823210"/>
            <a:ext cx="1634490" cy="605790"/>
          </a:xfrm>
          <a:prstGeom prst="rect">
            <a:avLst/>
          </a:prstGeom>
          <a:noFill/>
          <a:ln w="9525">
            <a:noFill/>
            <a:miter lim="800000"/>
            <a:headEnd/>
            <a:tailEnd/>
          </a:ln>
        </p:spPr>
        <p:txBody>
          <a:bodyPr lIns="0" tIns="0" rIns="0" bIns="0" anchor="b">
            <a:prstTxWarp prst="textNoShape">
              <a:avLst/>
            </a:prstTxWarp>
          </a:bodyPr>
          <a:lstStyle/>
          <a:p>
            <a:pPr algn="l"/>
            <a:r>
              <a:rPr lang="en-US"/>
              <a:t>Curva de transformación</a:t>
            </a:r>
          </a:p>
        </p:txBody>
      </p:sp>
      <p:sp>
        <p:nvSpPr>
          <p:cNvPr id="286728" name="Rectangle 8"/>
          <p:cNvSpPr>
            <a:spLocks/>
          </p:cNvSpPr>
          <p:nvPr/>
        </p:nvSpPr>
        <p:spPr bwMode="auto">
          <a:xfrm>
            <a:off x="211455" y="5074920"/>
            <a:ext cx="1600200" cy="605790"/>
          </a:xfrm>
          <a:prstGeom prst="rect">
            <a:avLst/>
          </a:prstGeom>
          <a:noFill/>
          <a:ln w="9525">
            <a:noFill/>
            <a:miter lim="800000"/>
            <a:headEnd/>
            <a:tailEnd/>
          </a:ln>
        </p:spPr>
        <p:txBody>
          <a:bodyPr lIns="0" tIns="0" rIns="0" bIns="0" anchor="b">
            <a:prstTxWarp prst="textNoShape">
              <a:avLst/>
            </a:prstTxWarp>
          </a:bodyPr>
          <a:lstStyle/>
          <a:p>
            <a:pPr algn="l"/>
            <a:r>
              <a:rPr lang="en-US"/>
              <a:t>Histograma resultante</a:t>
            </a:r>
          </a:p>
        </p:txBody>
      </p:sp>
    </p:spTree>
    <p:extLst>
      <p:ext uri="{BB962C8B-B14F-4D97-AF65-F5344CB8AC3E}">
        <p14:creationId xmlns:p14="http://schemas.microsoft.com/office/powerpoint/2010/main" val="1464957793"/>
      </p:ext>
    </p:extLst>
  </p:cSld>
  <p:clrMapOvr>
    <a:masterClrMapping/>
  </p:clrMapOvr>
  <p:transition spd="med">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88771" name="Rectangle 3"/>
          <p:cNvSpPr>
            <a:spLocks noGrp="1" noChangeArrowheads="1"/>
          </p:cNvSpPr>
          <p:nvPr>
            <p:ph type="title"/>
          </p:nvPr>
        </p:nvSpPr>
        <p:spPr>
          <a:ln/>
        </p:spPr>
        <p:txBody>
          <a:bodyPr/>
          <a:lstStyle/>
          <a:p>
            <a:r>
              <a:rPr lang="en-US"/>
              <a:t>Procesamiento de Histograma</a:t>
            </a:r>
          </a:p>
        </p:txBody>
      </p:sp>
      <p:sp>
        <p:nvSpPr>
          <p:cNvPr id="288772"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Especificación de histograma: EJEMPLO</a:t>
            </a:r>
          </a:p>
        </p:txBody>
      </p:sp>
      <p:pic>
        <p:nvPicPr>
          <p:cNvPr id="288773" name="Picture 5"/>
          <p:cNvPicPr>
            <a:picLocks noChangeAspect="1" noChangeArrowheads="1"/>
          </p:cNvPicPr>
          <p:nvPr/>
        </p:nvPicPr>
        <p:blipFill>
          <a:blip r:embed="rId3"/>
          <a:srcRect/>
          <a:stretch>
            <a:fillRect/>
          </a:stretch>
        </p:blipFill>
        <p:spPr bwMode="auto">
          <a:xfrm>
            <a:off x="480060" y="3006090"/>
            <a:ext cx="4080510" cy="3200400"/>
          </a:xfrm>
          <a:prstGeom prst="rect">
            <a:avLst/>
          </a:prstGeom>
          <a:noFill/>
          <a:ln w="9525">
            <a:noFill/>
            <a:miter lim="800000"/>
            <a:headEnd/>
            <a:tailEnd/>
          </a:ln>
        </p:spPr>
      </p:pic>
      <p:sp>
        <p:nvSpPr>
          <p:cNvPr id="288774" name="Rectangle 6"/>
          <p:cNvSpPr>
            <a:spLocks/>
          </p:cNvSpPr>
          <p:nvPr/>
        </p:nvSpPr>
        <p:spPr bwMode="auto">
          <a:xfrm>
            <a:off x="1480185" y="2446020"/>
            <a:ext cx="2560320" cy="331470"/>
          </a:xfrm>
          <a:prstGeom prst="rect">
            <a:avLst/>
          </a:prstGeom>
          <a:noFill/>
          <a:ln w="9525">
            <a:noFill/>
            <a:miter lim="800000"/>
            <a:headEnd/>
            <a:tailEnd/>
          </a:ln>
        </p:spPr>
        <p:txBody>
          <a:bodyPr lIns="0" tIns="0" rIns="0" bIns="0" anchor="b">
            <a:prstTxWarp prst="textNoShape">
              <a:avLst/>
            </a:prstTxWarp>
          </a:bodyPr>
          <a:lstStyle/>
          <a:p>
            <a:pPr algn="l"/>
            <a:r>
              <a:rPr lang="en-US"/>
              <a:t>Histograma especificado</a:t>
            </a:r>
          </a:p>
        </p:txBody>
      </p:sp>
      <p:sp>
        <p:nvSpPr>
          <p:cNvPr id="288775" name="Rectangle 7"/>
          <p:cNvSpPr>
            <a:spLocks/>
          </p:cNvSpPr>
          <p:nvPr/>
        </p:nvSpPr>
        <p:spPr bwMode="auto">
          <a:xfrm>
            <a:off x="5743575" y="2446020"/>
            <a:ext cx="2560320" cy="331470"/>
          </a:xfrm>
          <a:prstGeom prst="rect">
            <a:avLst/>
          </a:prstGeom>
          <a:noFill/>
          <a:ln w="9525">
            <a:noFill/>
            <a:miter lim="800000"/>
            <a:headEnd/>
            <a:tailEnd/>
          </a:ln>
        </p:spPr>
        <p:txBody>
          <a:bodyPr lIns="0" tIns="0" rIns="0" bIns="0" anchor="b">
            <a:prstTxWarp prst="textNoShape">
              <a:avLst/>
            </a:prstTxWarp>
          </a:bodyPr>
          <a:lstStyle/>
          <a:p>
            <a:pPr algn="l"/>
            <a:r>
              <a:rPr lang="en-US"/>
              <a:t>Curva de transformación</a:t>
            </a:r>
          </a:p>
        </p:txBody>
      </p:sp>
      <p:grpSp>
        <p:nvGrpSpPr>
          <p:cNvPr id="288776" name="Group 8"/>
          <p:cNvGrpSpPr>
            <a:grpSpLocks/>
          </p:cNvGrpSpPr>
          <p:nvPr/>
        </p:nvGrpSpPr>
        <p:grpSpPr bwMode="auto">
          <a:xfrm>
            <a:off x="4857750" y="3017520"/>
            <a:ext cx="4023360" cy="3166110"/>
            <a:chOff x="0" y="0"/>
            <a:chExt cx="2816" cy="2216"/>
          </a:xfrm>
        </p:grpSpPr>
        <p:pic>
          <p:nvPicPr>
            <p:cNvPr id="288777" name="Picture 9"/>
            <p:cNvPicPr>
              <a:picLocks noChangeAspect="1" noChangeArrowheads="1"/>
            </p:cNvPicPr>
            <p:nvPr/>
          </p:nvPicPr>
          <p:blipFill>
            <a:blip r:embed="rId4"/>
            <a:srcRect/>
            <a:stretch>
              <a:fillRect/>
            </a:stretch>
          </p:blipFill>
          <p:spPr bwMode="auto">
            <a:xfrm>
              <a:off x="0" y="0"/>
              <a:ext cx="2816" cy="2216"/>
            </a:xfrm>
            <a:prstGeom prst="rect">
              <a:avLst/>
            </a:prstGeom>
            <a:noFill/>
            <a:ln w="9525">
              <a:noFill/>
              <a:miter lim="800000"/>
              <a:headEnd/>
              <a:tailEnd/>
            </a:ln>
          </p:spPr>
        </p:pic>
        <p:sp>
          <p:nvSpPr>
            <p:cNvPr id="288778" name="Rectangle 10"/>
            <p:cNvSpPr>
              <a:spLocks/>
            </p:cNvSpPr>
            <p:nvPr/>
          </p:nvSpPr>
          <p:spPr bwMode="auto">
            <a:xfrm>
              <a:off x="576" y="608"/>
              <a:ext cx="184" cy="256"/>
            </a:xfrm>
            <a:prstGeom prst="rect">
              <a:avLst/>
            </a:prstGeom>
            <a:solidFill>
              <a:srgbClr val="FFFFFF"/>
            </a:solidFill>
            <a:ln w="25400">
              <a:noFill/>
              <a:miter lim="800000"/>
              <a:headEnd/>
              <a:tailEnd/>
            </a:ln>
          </p:spPr>
          <p:txBody>
            <a:bodyPr>
              <a:prstTxWarp prst="textNoShape">
                <a:avLst/>
              </a:prstTxWarp>
            </a:bodyPr>
            <a:lstStyle/>
            <a:p>
              <a:endParaRPr lang="es-ES_tradnl"/>
            </a:p>
          </p:txBody>
        </p:sp>
        <p:sp>
          <p:nvSpPr>
            <p:cNvPr id="288779" name="Rectangle 11"/>
            <p:cNvSpPr>
              <a:spLocks/>
            </p:cNvSpPr>
            <p:nvPr/>
          </p:nvSpPr>
          <p:spPr bwMode="auto">
            <a:xfrm>
              <a:off x="2360" y="1112"/>
              <a:ext cx="184" cy="256"/>
            </a:xfrm>
            <a:prstGeom prst="rect">
              <a:avLst/>
            </a:prstGeom>
            <a:solidFill>
              <a:srgbClr val="FFFFFF"/>
            </a:solidFill>
            <a:ln w="25400">
              <a:noFill/>
              <a:miter lim="800000"/>
              <a:headEnd/>
              <a:tailEnd/>
            </a:ln>
          </p:spPr>
          <p:txBody>
            <a:bodyPr>
              <a:prstTxWarp prst="textNoShape">
                <a:avLst/>
              </a:prstTxWarp>
            </a:bodyPr>
            <a:lstStyle/>
            <a:p>
              <a:endParaRPr lang="es-ES_tradnl"/>
            </a:p>
          </p:txBody>
        </p:sp>
      </p:grpSp>
      <p:pic>
        <p:nvPicPr>
          <p:cNvPr id="288780" name="Picture 12"/>
          <p:cNvPicPr>
            <a:picLocks noChangeAspect="1" noChangeArrowheads="1"/>
          </p:cNvPicPr>
          <p:nvPr/>
        </p:nvPicPr>
        <p:blipFill>
          <a:blip r:embed="rId5"/>
          <a:srcRect/>
          <a:stretch>
            <a:fillRect/>
          </a:stretch>
        </p:blipFill>
        <p:spPr bwMode="auto">
          <a:xfrm>
            <a:off x="5623560" y="3817620"/>
            <a:ext cx="445770" cy="240030"/>
          </a:xfrm>
          <a:prstGeom prst="rect">
            <a:avLst/>
          </a:prstGeom>
          <a:noFill/>
          <a:ln w="9525">
            <a:noFill/>
            <a:miter lim="800000"/>
            <a:headEnd/>
            <a:tailEnd/>
          </a:ln>
        </p:spPr>
      </p:pic>
      <p:pic>
        <p:nvPicPr>
          <p:cNvPr id="288781" name="Picture 13"/>
          <p:cNvPicPr>
            <a:picLocks noChangeAspect="1" noChangeArrowheads="1"/>
          </p:cNvPicPr>
          <p:nvPr/>
        </p:nvPicPr>
        <p:blipFill>
          <a:blip r:embed="rId6"/>
          <a:srcRect/>
          <a:stretch>
            <a:fillRect/>
          </a:stretch>
        </p:blipFill>
        <p:spPr bwMode="auto">
          <a:xfrm>
            <a:off x="8001000" y="4732020"/>
            <a:ext cx="685800" cy="274320"/>
          </a:xfrm>
          <a:prstGeom prst="rect">
            <a:avLst/>
          </a:prstGeom>
          <a:noFill/>
          <a:ln w="9525">
            <a:noFill/>
            <a:miter lim="800000"/>
            <a:headEnd/>
            <a:tailEnd/>
          </a:ln>
        </p:spPr>
      </p:pic>
    </p:spTree>
    <p:extLst>
      <p:ext uri="{BB962C8B-B14F-4D97-AF65-F5344CB8AC3E}">
        <p14:creationId xmlns:p14="http://schemas.microsoft.com/office/powerpoint/2010/main" val="1810148526"/>
      </p:ext>
    </p:extLst>
  </p:cSld>
  <p:clrMapOvr>
    <a:masterClrMapping/>
  </p:clrMapOvr>
  <p:transition spd="med">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Line 2"/>
          <p:cNvSpPr>
            <a:spLocks noChangeShapeType="1"/>
          </p:cNvSpPr>
          <p:nvPr/>
        </p:nvSpPr>
        <p:spPr bwMode="auto">
          <a:xfrm>
            <a:off x="457200" y="1383030"/>
            <a:ext cx="8229600" cy="0"/>
          </a:xfrm>
          <a:prstGeom prst="line">
            <a:avLst/>
          </a:prstGeom>
          <a:noFill/>
          <a:ln w="9525">
            <a:solidFill>
              <a:srgbClr val="9A9A9A"/>
            </a:solidFill>
            <a:round/>
            <a:headEnd/>
            <a:tailEnd/>
          </a:ln>
        </p:spPr>
        <p:txBody>
          <a:bodyPr lIns="82296" tIns="41148" rIns="82296" bIns="41148">
            <a:prstTxWarp prst="textNoShape">
              <a:avLst/>
            </a:prstTxWarp>
          </a:bodyPr>
          <a:lstStyle/>
          <a:p>
            <a:endParaRPr lang="es-ES_tradnl"/>
          </a:p>
        </p:txBody>
      </p:sp>
      <p:sp>
        <p:nvSpPr>
          <p:cNvPr id="290819" name="Rectangle 3"/>
          <p:cNvSpPr>
            <a:spLocks noGrp="1" noChangeArrowheads="1"/>
          </p:cNvSpPr>
          <p:nvPr>
            <p:ph type="title"/>
          </p:nvPr>
        </p:nvSpPr>
        <p:spPr>
          <a:ln/>
        </p:spPr>
        <p:txBody>
          <a:bodyPr/>
          <a:lstStyle/>
          <a:p>
            <a:r>
              <a:rPr lang="en-US"/>
              <a:t>Procesamiento de Histograma</a:t>
            </a:r>
          </a:p>
        </p:txBody>
      </p:sp>
      <p:sp>
        <p:nvSpPr>
          <p:cNvPr id="290820" name="Rectangle 4"/>
          <p:cNvSpPr>
            <a:spLocks noGrp="1" noChangeArrowheads="1"/>
          </p:cNvSpPr>
          <p:nvPr>
            <p:ph idx="1"/>
          </p:nvPr>
        </p:nvSpPr>
        <p:spPr>
          <a:xfrm>
            <a:off x="400050" y="1531620"/>
            <a:ext cx="8343900" cy="5177790"/>
          </a:xfrm>
          <a:ln/>
        </p:spPr>
        <p:txBody>
          <a:bodyPr/>
          <a:lstStyle/>
          <a:p>
            <a:pPr>
              <a:buClr>
                <a:srgbClr val="6E00FF"/>
              </a:buClr>
            </a:pPr>
            <a:r>
              <a:rPr lang="en-US" sz="2200">
                <a:solidFill>
                  <a:srgbClr val="6E00FF"/>
                </a:solidFill>
              </a:rPr>
              <a:t>Especificación de histograma: EJEMPLO</a:t>
            </a:r>
          </a:p>
        </p:txBody>
      </p:sp>
      <p:pic>
        <p:nvPicPr>
          <p:cNvPr id="290821" name="Picture 5"/>
          <p:cNvPicPr>
            <a:picLocks noChangeAspect="1" noChangeArrowheads="1"/>
          </p:cNvPicPr>
          <p:nvPr/>
        </p:nvPicPr>
        <p:blipFill>
          <a:blip r:embed="rId3"/>
          <a:srcRect/>
          <a:stretch>
            <a:fillRect/>
          </a:stretch>
        </p:blipFill>
        <p:spPr bwMode="auto">
          <a:xfrm>
            <a:off x="571500" y="2514600"/>
            <a:ext cx="2788920" cy="4023360"/>
          </a:xfrm>
          <a:prstGeom prst="rect">
            <a:avLst/>
          </a:prstGeom>
          <a:noFill/>
          <a:ln w="9525">
            <a:noFill/>
            <a:miter lim="800000"/>
            <a:headEnd/>
            <a:tailEnd/>
          </a:ln>
        </p:spPr>
      </p:pic>
      <p:pic>
        <p:nvPicPr>
          <p:cNvPr id="290822" name="Picture 6"/>
          <p:cNvPicPr>
            <a:picLocks noChangeAspect="1" noChangeArrowheads="1"/>
          </p:cNvPicPr>
          <p:nvPr/>
        </p:nvPicPr>
        <p:blipFill>
          <a:blip r:embed="rId4"/>
          <a:srcRect/>
          <a:stretch>
            <a:fillRect/>
          </a:stretch>
        </p:blipFill>
        <p:spPr bwMode="auto">
          <a:xfrm>
            <a:off x="3943350" y="3120390"/>
            <a:ext cx="4560570" cy="3371850"/>
          </a:xfrm>
          <a:prstGeom prst="rect">
            <a:avLst/>
          </a:prstGeom>
          <a:noFill/>
          <a:ln w="9525">
            <a:noFill/>
            <a:miter lim="800000"/>
            <a:headEnd/>
            <a:tailEnd/>
          </a:ln>
        </p:spPr>
      </p:pic>
      <p:sp>
        <p:nvSpPr>
          <p:cNvPr id="290823" name="Rectangle 7"/>
          <p:cNvSpPr>
            <a:spLocks/>
          </p:cNvSpPr>
          <p:nvPr/>
        </p:nvSpPr>
        <p:spPr bwMode="auto">
          <a:xfrm>
            <a:off x="680085" y="2125980"/>
            <a:ext cx="2560320" cy="331470"/>
          </a:xfrm>
          <a:prstGeom prst="rect">
            <a:avLst/>
          </a:prstGeom>
          <a:noFill/>
          <a:ln w="9525">
            <a:noFill/>
            <a:miter lim="800000"/>
            <a:headEnd/>
            <a:tailEnd/>
          </a:ln>
        </p:spPr>
        <p:txBody>
          <a:bodyPr lIns="0" tIns="0" rIns="0" bIns="0" anchor="b">
            <a:prstTxWarp prst="textNoShape">
              <a:avLst/>
            </a:prstTxWarp>
          </a:bodyPr>
          <a:lstStyle/>
          <a:p>
            <a:r>
              <a:rPr lang="en-US"/>
              <a:t>Imagen resultante</a:t>
            </a:r>
          </a:p>
        </p:txBody>
      </p:sp>
      <p:sp>
        <p:nvSpPr>
          <p:cNvPr id="290824" name="Rectangle 8"/>
          <p:cNvSpPr>
            <a:spLocks/>
          </p:cNvSpPr>
          <p:nvPr/>
        </p:nvSpPr>
        <p:spPr bwMode="auto">
          <a:xfrm>
            <a:off x="5194935" y="2377440"/>
            <a:ext cx="2560320" cy="605790"/>
          </a:xfrm>
          <a:prstGeom prst="rect">
            <a:avLst/>
          </a:prstGeom>
          <a:noFill/>
          <a:ln w="9525">
            <a:noFill/>
            <a:miter lim="800000"/>
            <a:headEnd/>
            <a:tailEnd/>
          </a:ln>
        </p:spPr>
        <p:txBody>
          <a:bodyPr lIns="0" tIns="0" rIns="0" bIns="0" anchor="b">
            <a:prstTxWarp prst="textNoShape">
              <a:avLst/>
            </a:prstTxWarp>
          </a:bodyPr>
          <a:lstStyle/>
          <a:p>
            <a:r>
              <a:rPr lang="en-US"/>
              <a:t>Histograma de la imagen resultante</a:t>
            </a:r>
          </a:p>
        </p:txBody>
      </p:sp>
    </p:spTree>
    <p:extLst>
      <p:ext uri="{BB962C8B-B14F-4D97-AF65-F5344CB8AC3E}">
        <p14:creationId xmlns:p14="http://schemas.microsoft.com/office/powerpoint/2010/main" val="1295324626"/>
      </p:ext>
    </p:extLst>
  </p:cSld>
  <p:clrMapOvr>
    <a:masterClrMapping/>
  </p:clrMapOvr>
  <p:transition spd="med">
    <p:wipe/>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4912</TotalTime>
  <Words>12230</Words>
  <Application>Microsoft Office PowerPoint</Application>
  <PresentationFormat>Presentación en pantalla (4:3)</PresentationFormat>
  <Paragraphs>3318</Paragraphs>
  <Slides>254</Slides>
  <Notes>212</Notes>
  <HiddenSlides>0</HiddenSlides>
  <MMClips>4</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254</vt:i4>
      </vt:variant>
    </vt:vector>
  </HeadingPairs>
  <TitlesOfParts>
    <vt:vector size="267" baseType="lpstr">
      <vt:lpstr>Arial</vt:lpstr>
      <vt:lpstr>Arial Black</vt:lpstr>
      <vt:lpstr>Calibri</vt:lpstr>
      <vt:lpstr>Calibri Light</vt:lpstr>
      <vt:lpstr>Geneva</vt:lpstr>
      <vt:lpstr>Helvetica</vt:lpstr>
      <vt:lpstr>Helvetica Neue</vt:lpstr>
      <vt:lpstr>Symbol</vt:lpstr>
      <vt:lpstr>Tahoma</vt:lpstr>
      <vt:lpstr>Times New Roman</vt:lpstr>
      <vt:lpstr>Trebuchet MS</vt:lpstr>
      <vt:lpstr>Wingdings</vt:lpstr>
      <vt:lpstr>Tema de Office</vt:lpstr>
      <vt:lpstr>PROCESAMIENTO IMAGENES</vt:lpstr>
      <vt:lpstr>Introducción</vt:lpstr>
      <vt:lpstr>Realidad Aumentada para fines de Seguridad Ciudadana  </vt:lpstr>
      <vt:lpstr>Introducción</vt:lpstr>
      <vt:lpstr>Procesamiento de videos</vt:lpstr>
      <vt:lpstr>(4) Visualización Realidad Aumentada - Placas</vt:lpstr>
      <vt:lpstr>(4) Visualización Realidad Aumentada - Rostros</vt:lpstr>
      <vt:lpstr>(4) Visualización  Realidad Aumentada - Acciones violentas</vt:lpstr>
      <vt:lpstr>Desarrollo del proyecto</vt:lpstr>
      <vt:lpstr>Etapas</vt:lpstr>
      <vt:lpstr>Diseño de equipamiento de adquisición de imágenes y software para la detección de defectos primarios y secundarios en granos de café verde para el proceso de control de calidad de café exportable</vt:lpstr>
      <vt:lpstr>Introducción</vt:lpstr>
      <vt:lpstr>Problema</vt:lpstr>
      <vt:lpstr>Objetivos</vt:lpstr>
      <vt:lpstr>Dispositivo de adquisición</vt:lpstr>
      <vt:lpstr>Algunos defectos</vt:lpstr>
      <vt:lpstr>Defectos físicos en café verde</vt:lpstr>
      <vt:lpstr>Procesamiento </vt:lpstr>
      <vt:lpstr>Procesamiento </vt:lpstr>
      <vt:lpstr>Procesamiento </vt:lpstr>
      <vt:lpstr>Resultados</vt:lpstr>
      <vt:lpstr>Resultados</vt:lpstr>
      <vt:lpstr>Logros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1.2. Representación de imágenes digitales.</vt:lpstr>
      <vt:lpstr>1.2. Representación de imágenes digitales.</vt:lpstr>
      <vt:lpstr>1.2. Representación de imágenes digitales.</vt:lpstr>
      <vt:lpstr>1.2. Representación de imágenes digitales.</vt:lpstr>
      <vt:lpstr>1.2. Representación de imágenes digitales.</vt:lpstr>
      <vt:lpstr>1.2. Representación de imágenes digitales.</vt:lpstr>
      <vt:lpstr>1.2. Representación de imágenes digitales.</vt:lpstr>
      <vt:lpstr>1.2. Representación de imágenes digitales.</vt:lpstr>
      <vt:lpstr>1.2. Representación de imágenes digitales.</vt:lpstr>
      <vt:lpstr>1.2. Representación de imágenes digitales.</vt:lpstr>
      <vt:lpstr>1.2. Representación de imágenes digitales.</vt:lpstr>
      <vt:lpstr>1.2. Representación de imágenes digitales.</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Presentación de PowerPoint</vt:lpstr>
      <vt:lpstr>Presentación de PowerPoint</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Procesamiento de Histograma</vt:lpstr>
      <vt:lpstr>Presentación de PowerPoint</vt:lpstr>
      <vt:lpstr>Procesamiento de Histograma</vt:lpstr>
      <vt:lpstr>Procesamiento de Histograma</vt:lpstr>
      <vt:lpstr>Procesamiento de Histograma</vt:lpstr>
      <vt:lpstr>Procesamiento de Histograma</vt:lpstr>
      <vt:lpstr>Procesamiento de Histograma</vt:lpstr>
      <vt:lpstr>3.1. Filtros y convoluciones.</vt:lpstr>
      <vt:lpstr>3.1. Filtros y convoluciones.</vt:lpstr>
      <vt:lpstr>3.1. Filtros y convoluciones.</vt:lpstr>
      <vt:lpstr>3.1. Filtros y convoluciones.</vt:lpstr>
      <vt:lpstr>3.1. Filtros y convoluciones.</vt:lpstr>
      <vt:lpstr>3.1. Filtros y convoluciones.</vt:lpstr>
      <vt:lpstr>3.1. Filtros y convoluciones.</vt:lpstr>
      <vt:lpstr>3.1. Filtros y convoluciones.</vt:lpstr>
      <vt:lpstr>3.1. Filtros y convoluciones.</vt:lpstr>
      <vt:lpstr>3.1. Filtros y convoluciones.</vt:lpstr>
      <vt:lpstr>3.1. Filtros y convoluciones.</vt:lpstr>
      <vt:lpstr>3.1. Filtros y convoluciones.</vt:lpstr>
      <vt:lpstr>3.2. Suavizado, perfilado y bordes.</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3.2.1. Operadores de suavizado.</vt:lpstr>
      <vt:lpstr>3.2.2. Operadores de bordes.</vt:lpstr>
      <vt:lpstr>3.2.2. Operadores de bordes.</vt:lpstr>
      <vt:lpstr>3.2.2. Operadores de bordes.</vt:lpstr>
      <vt:lpstr>3.2.2. Operadores de bordes.</vt:lpstr>
      <vt:lpstr>3.2.2. Operadores de bordes.</vt:lpstr>
      <vt:lpstr>3.2.2. Operadores de bordes.</vt:lpstr>
      <vt:lpstr>3.2.2. Operadores de bordes.</vt:lpstr>
      <vt:lpstr>3.2.2. Operadores de bordes.</vt:lpstr>
      <vt:lpstr>3.2.2. Operadores de bordes.</vt:lpstr>
      <vt:lpstr>3.2.2. Operadores de bordes.</vt:lpstr>
      <vt:lpstr>3.2.2. Operadores de bordes.</vt:lpstr>
      <vt:lpstr>3.2.2. Operadores de bordes.</vt:lpstr>
      <vt:lpstr>3.2.2. Operadores de bordes.</vt:lpstr>
      <vt:lpstr>3.2.2. Operadores de bordes.</vt:lpstr>
      <vt:lpstr>3.2.2. Operadores de bordes.</vt:lpstr>
      <vt:lpstr>3.2.2. Operadores de bordes.</vt:lpstr>
      <vt:lpstr>3.2.2. Operadores de bordes.</vt:lpstr>
      <vt:lpstr>3.2.3. Operadores de perfilado.</vt:lpstr>
      <vt:lpstr>3.2.3. Operadores de perfilado.</vt:lpstr>
      <vt:lpstr>3.2.3. Operadores de perfilado.</vt:lpstr>
      <vt:lpstr>3.2.3. Operadores de perfilado.</vt:lpstr>
      <vt:lpstr>3.2. Suavizado, perfilado y bordes.</vt:lpstr>
      <vt:lpstr>3.3. Filtros no lineales.</vt:lpstr>
      <vt:lpstr>3.3. Filtros no lineales.</vt:lpstr>
      <vt:lpstr>3.3. Filtros no lineales.</vt:lpstr>
      <vt:lpstr>3.3. Filtros no lineales.</vt:lpstr>
      <vt:lpstr>3.3. Filtros no lineales.</vt:lpstr>
      <vt:lpstr>3.3. Filtros no lineales.</vt:lpstr>
      <vt:lpstr>3.3. Filtros no lineales.</vt:lpstr>
      <vt:lpstr>3.3. Filtros no lineales.</vt:lpstr>
      <vt:lpstr>3.3. Filtros no lineales.</vt:lpstr>
      <vt:lpstr>3.3. Filtros no lineales.</vt:lpstr>
      <vt:lpstr>3.3. Filtros no lineales.</vt:lpstr>
      <vt:lpstr>3.3. Filtros no lineales.</vt:lpstr>
      <vt:lpstr>3.3. Filtros no lineales.</vt:lpstr>
      <vt:lpstr>3.3. Filtros no lineales.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4.1. Interpolación y transf. básicas.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4.2. Transformaciones afines.</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4.3. Transformación bilineal y perspectiva.</vt:lpstr>
      <vt:lpstr>4.4. Transformaciones de mapeo.</vt:lpstr>
      <vt:lpstr>4.4. Transformaciones de mapeo.</vt:lpstr>
      <vt:lpstr>4.4. Transformaciones de mapeo.</vt:lpstr>
      <vt:lpstr>4.4. Transformaciones de mapeo.</vt:lpstr>
      <vt:lpstr>4.4. Transformaciones de mapeo.</vt:lpstr>
      <vt:lpstr>4. Transformaciones geométricas.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Reconocimiento de patrones</dc:title>
  <dc:creator>Usuario</dc:creator>
  <cp:lastModifiedBy>Docentes</cp:lastModifiedBy>
  <cp:revision>49</cp:revision>
  <dcterms:created xsi:type="dcterms:W3CDTF">2014-01-03T18:04:21Z</dcterms:created>
  <dcterms:modified xsi:type="dcterms:W3CDTF">2016-11-11T19:36:58Z</dcterms:modified>
</cp:coreProperties>
</file>